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8288000" cy="10287000"/>
  <p:notesSz cx="6858000" cy="9144000"/>
  <p:embeddedFontLst>
    <p:embeddedFont>
      <p:font typeface="Glacial Indifference Bold" charset="1" panose="00000800000000000000"/>
      <p:regular r:id="rId18"/>
    </p:embeddedFont>
    <p:embeddedFont>
      <p:font typeface="Tenor Sans" charset="1" panose="02000000000000000000"/>
      <p:regular r:id="rId19"/>
    </p:embeddedFont>
    <p:embeddedFont>
      <p:font typeface="Glacial Indifference" charset="1" panose="0000000000000000000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6.png" Type="http://schemas.openxmlformats.org/officeDocument/2006/relationships/image"/><Relationship Id="rId5" Target="../media/image17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.png" Type="http://schemas.openxmlformats.org/officeDocument/2006/relationships/image"/><Relationship Id="rId11" Target="../media/image2.svg" Type="http://schemas.openxmlformats.org/officeDocument/2006/relationships/image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7.png" Type="http://schemas.openxmlformats.org/officeDocument/2006/relationships/image"/><Relationship Id="rId5" Target="../media/image8.svg" Type="http://schemas.openxmlformats.org/officeDocument/2006/relationships/image"/><Relationship Id="rId6" Target="../media/image9.png" Type="http://schemas.openxmlformats.org/officeDocument/2006/relationships/image"/><Relationship Id="rId7" Target="../media/image10.svg" Type="http://schemas.openxmlformats.org/officeDocument/2006/relationships/image"/><Relationship Id="rId8" Target="../media/image11.png" Type="http://schemas.openxmlformats.org/officeDocument/2006/relationships/image"/><Relationship Id="rId9" Target="../media/image1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67865" y="1131472"/>
            <a:ext cx="17836661" cy="57191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646"/>
              </a:lnSpc>
            </a:pPr>
            <a:r>
              <a:rPr lang="en-US" b="true" sz="15920" spc="-509">
                <a:solidFill>
                  <a:srgbClr val="022033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REGLAMENTO SANITARIO INTERNACIONAL 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-5400000">
            <a:off x="362774" y="-30820"/>
            <a:ext cx="3688357" cy="4114800"/>
          </a:xfrm>
          <a:custGeom>
            <a:avLst/>
            <a:gdLst/>
            <a:ahLst/>
            <a:cxnLst/>
            <a:rect r="r" b="b" t="t" l="l"/>
            <a:pathLst>
              <a:path h="4114800" w="3688357">
                <a:moveTo>
                  <a:pt x="0" y="0"/>
                </a:moveTo>
                <a:lnTo>
                  <a:pt x="3688357" y="0"/>
                </a:lnTo>
                <a:lnTo>
                  <a:pt x="368835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5728559" y="1153041"/>
            <a:ext cx="1237134" cy="1200949"/>
            <a:chOff x="0" y="0"/>
            <a:chExt cx="325830" cy="316299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25830" cy="316299"/>
            </a:xfrm>
            <a:custGeom>
              <a:avLst/>
              <a:gdLst/>
              <a:ahLst/>
              <a:cxnLst/>
              <a:rect r="r" b="b" t="t" l="l"/>
              <a:pathLst>
                <a:path h="316299" w="325830">
                  <a:moveTo>
                    <a:pt x="158150" y="0"/>
                  </a:moveTo>
                  <a:lnTo>
                    <a:pt x="167680" y="0"/>
                  </a:lnTo>
                  <a:cubicBezTo>
                    <a:pt x="255024" y="0"/>
                    <a:pt x="325830" y="70806"/>
                    <a:pt x="325830" y="158150"/>
                  </a:cubicBezTo>
                  <a:lnTo>
                    <a:pt x="325830" y="158150"/>
                  </a:lnTo>
                  <a:cubicBezTo>
                    <a:pt x="325830" y="245493"/>
                    <a:pt x="255024" y="316299"/>
                    <a:pt x="167680" y="316299"/>
                  </a:cubicBezTo>
                  <a:lnTo>
                    <a:pt x="158150" y="316299"/>
                  </a:lnTo>
                  <a:cubicBezTo>
                    <a:pt x="70806" y="316299"/>
                    <a:pt x="0" y="245493"/>
                    <a:pt x="0" y="158150"/>
                  </a:cubicBezTo>
                  <a:lnTo>
                    <a:pt x="0" y="158150"/>
                  </a:lnTo>
                  <a:cubicBezTo>
                    <a:pt x="0" y="70806"/>
                    <a:pt x="70806" y="0"/>
                    <a:pt x="158150" y="0"/>
                  </a:cubicBezTo>
                  <a:close/>
                </a:path>
              </a:pathLst>
            </a:custGeom>
            <a:solidFill>
              <a:srgbClr val="568AB9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325830" cy="3543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4289726" y="6393076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67865" y="7601402"/>
            <a:ext cx="9591762" cy="25377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73"/>
              </a:lnSpc>
            </a:pPr>
            <a:r>
              <a:rPr lang="en-US" sz="3475" spc="357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JORGE ANGEL MENDOZA TOLEDO</a:t>
            </a:r>
          </a:p>
          <a:p>
            <a:pPr algn="ctr">
              <a:lnSpc>
                <a:spcPts val="5073"/>
              </a:lnSpc>
            </a:pPr>
            <a:r>
              <a:rPr lang="en-US" sz="3475" spc="357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EPIDEMIOLOGIA II</a:t>
            </a:r>
          </a:p>
          <a:p>
            <a:pPr algn="ctr">
              <a:lnSpc>
                <a:spcPts val="5073"/>
              </a:lnSpc>
            </a:pPr>
            <a:r>
              <a:rPr lang="en-US" sz="3475" spc="357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DR. CECILIO CULEBRO CASTELLANOS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13804199" y="8450476"/>
            <a:ext cx="971055" cy="934870"/>
            <a:chOff x="0" y="0"/>
            <a:chExt cx="255751" cy="246221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255751" cy="246221"/>
            </a:xfrm>
            <a:custGeom>
              <a:avLst/>
              <a:gdLst/>
              <a:ahLst/>
              <a:cxnLst/>
              <a:rect r="r" b="b" t="t" l="l"/>
              <a:pathLst>
                <a:path h="246221" w="255751">
                  <a:moveTo>
                    <a:pt x="123111" y="0"/>
                  </a:moveTo>
                  <a:lnTo>
                    <a:pt x="132641" y="0"/>
                  </a:lnTo>
                  <a:cubicBezTo>
                    <a:pt x="200633" y="0"/>
                    <a:pt x="255751" y="55118"/>
                    <a:pt x="255751" y="123111"/>
                  </a:cubicBezTo>
                  <a:lnTo>
                    <a:pt x="255751" y="123111"/>
                  </a:lnTo>
                  <a:cubicBezTo>
                    <a:pt x="255751" y="155761"/>
                    <a:pt x="242781" y="187075"/>
                    <a:pt x="219693" y="210163"/>
                  </a:cubicBezTo>
                  <a:cubicBezTo>
                    <a:pt x="196605" y="233251"/>
                    <a:pt x="165292" y="246221"/>
                    <a:pt x="132641" y="246221"/>
                  </a:cubicBezTo>
                  <a:lnTo>
                    <a:pt x="123111" y="246221"/>
                  </a:lnTo>
                  <a:cubicBezTo>
                    <a:pt x="55118" y="246221"/>
                    <a:pt x="0" y="191103"/>
                    <a:pt x="0" y="123111"/>
                  </a:cubicBezTo>
                  <a:lnTo>
                    <a:pt x="0" y="123111"/>
                  </a:lnTo>
                  <a:cubicBezTo>
                    <a:pt x="0" y="55118"/>
                    <a:pt x="55118" y="0"/>
                    <a:pt x="123111" y="0"/>
                  </a:cubicBezTo>
                  <a:close/>
                </a:path>
              </a:pathLst>
            </a:custGeom>
            <a:solidFill>
              <a:srgbClr val="96B5D3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255751" cy="2843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207441" y="4340790"/>
            <a:ext cx="4350470" cy="4917510"/>
            <a:chOff x="0" y="0"/>
            <a:chExt cx="1145803" cy="129514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45803" cy="1295147"/>
            </a:xfrm>
            <a:custGeom>
              <a:avLst/>
              <a:gdLst/>
              <a:ahLst/>
              <a:cxnLst/>
              <a:rect r="r" b="b" t="t" l="l"/>
              <a:pathLst>
                <a:path h="1295147" w="1145803">
                  <a:moveTo>
                    <a:pt x="90758" y="0"/>
                  </a:moveTo>
                  <a:lnTo>
                    <a:pt x="1055045" y="0"/>
                  </a:lnTo>
                  <a:cubicBezTo>
                    <a:pt x="1105169" y="0"/>
                    <a:pt x="1145803" y="40634"/>
                    <a:pt x="1145803" y="90758"/>
                  </a:cubicBezTo>
                  <a:lnTo>
                    <a:pt x="1145803" y="1204389"/>
                  </a:lnTo>
                  <a:cubicBezTo>
                    <a:pt x="1145803" y="1254513"/>
                    <a:pt x="1105169" y="1295147"/>
                    <a:pt x="1055045" y="1295147"/>
                  </a:cubicBezTo>
                  <a:lnTo>
                    <a:pt x="90758" y="1295147"/>
                  </a:lnTo>
                  <a:cubicBezTo>
                    <a:pt x="40634" y="1295147"/>
                    <a:pt x="0" y="1254513"/>
                    <a:pt x="0" y="1204389"/>
                  </a:cubicBezTo>
                  <a:lnTo>
                    <a:pt x="0" y="90758"/>
                  </a:lnTo>
                  <a:cubicBezTo>
                    <a:pt x="0" y="40634"/>
                    <a:pt x="40634" y="0"/>
                    <a:pt x="90758" y="0"/>
                  </a:cubicBezTo>
                  <a:close/>
                </a:path>
              </a:pathLst>
            </a:custGeom>
            <a:solidFill>
              <a:srgbClr val="BFD1E1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145803" cy="133324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7276769" y="5699579"/>
            <a:ext cx="4281142" cy="25270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78"/>
              </a:lnSpc>
            </a:pPr>
            <a:r>
              <a:rPr lang="en-US" sz="2413" spc="135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Notificar a la OMS cualquier evento de salud pública potencialmente peligroso en un plazo de 24 horas.</a:t>
            </a:r>
          </a:p>
          <a:p>
            <a:pPr algn="ctr">
              <a:lnSpc>
                <a:spcPts val="3378"/>
              </a:lnSpc>
              <a:spcBef>
                <a:spcPct val="0"/>
              </a:spcBef>
            </a:pPr>
          </a:p>
        </p:txBody>
      </p:sp>
      <p:grpSp>
        <p:nvGrpSpPr>
          <p:cNvPr name="Group 6" id="6"/>
          <p:cNvGrpSpPr/>
          <p:nvPr/>
        </p:nvGrpSpPr>
        <p:grpSpPr>
          <a:xfrm rot="0">
            <a:off x="1655831" y="3336531"/>
            <a:ext cx="3873118" cy="4381702"/>
            <a:chOff x="0" y="0"/>
            <a:chExt cx="1020080" cy="115402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020080" cy="1154028"/>
            </a:xfrm>
            <a:custGeom>
              <a:avLst/>
              <a:gdLst/>
              <a:ahLst/>
              <a:cxnLst/>
              <a:rect r="r" b="b" t="t" l="l"/>
              <a:pathLst>
                <a:path h="1154028" w="1020080">
                  <a:moveTo>
                    <a:pt x="101943" y="0"/>
                  </a:moveTo>
                  <a:lnTo>
                    <a:pt x="918137" y="0"/>
                  </a:lnTo>
                  <a:cubicBezTo>
                    <a:pt x="974439" y="0"/>
                    <a:pt x="1020080" y="45642"/>
                    <a:pt x="1020080" y="101943"/>
                  </a:cubicBezTo>
                  <a:lnTo>
                    <a:pt x="1020080" y="1052085"/>
                  </a:lnTo>
                  <a:cubicBezTo>
                    <a:pt x="1020080" y="1079122"/>
                    <a:pt x="1009340" y="1105052"/>
                    <a:pt x="990222" y="1124170"/>
                  </a:cubicBezTo>
                  <a:cubicBezTo>
                    <a:pt x="971104" y="1143288"/>
                    <a:pt x="945174" y="1154028"/>
                    <a:pt x="918137" y="1154028"/>
                  </a:cubicBezTo>
                  <a:lnTo>
                    <a:pt x="101943" y="1154028"/>
                  </a:lnTo>
                  <a:cubicBezTo>
                    <a:pt x="74906" y="1154028"/>
                    <a:pt x="48977" y="1143288"/>
                    <a:pt x="29858" y="1124170"/>
                  </a:cubicBezTo>
                  <a:cubicBezTo>
                    <a:pt x="10740" y="1105052"/>
                    <a:pt x="0" y="1079122"/>
                    <a:pt x="0" y="1052085"/>
                  </a:cubicBezTo>
                  <a:lnTo>
                    <a:pt x="0" y="101943"/>
                  </a:lnTo>
                  <a:cubicBezTo>
                    <a:pt x="0" y="74906"/>
                    <a:pt x="10740" y="48977"/>
                    <a:pt x="29858" y="29858"/>
                  </a:cubicBezTo>
                  <a:cubicBezTo>
                    <a:pt x="48977" y="10740"/>
                    <a:pt x="74906" y="0"/>
                    <a:pt x="101943" y="0"/>
                  </a:cubicBezTo>
                  <a:close/>
                </a:path>
              </a:pathLst>
            </a:custGeom>
            <a:solidFill>
              <a:srgbClr val="96B5D3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1020080" cy="119212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484485" y="569901"/>
            <a:ext cx="13445912" cy="28035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679"/>
              </a:lnSpc>
            </a:pPr>
            <a:r>
              <a:rPr lang="en-US" sz="11608">
                <a:solidFill>
                  <a:srgbClr val="022033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OBLIGACIONES DEL PAIS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284640" y="3395328"/>
            <a:ext cx="2615500" cy="12081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40"/>
              </a:lnSpc>
              <a:spcBef>
                <a:spcPct val="0"/>
              </a:spcBef>
            </a:pPr>
            <a:r>
              <a:rPr lang="en-US" sz="3457" spc="193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IMPLEMENTACION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276769" y="4576990"/>
            <a:ext cx="4077130" cy="598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40"/>
              </a:lnSpc>
              <a:spcBef>
                <a:spcPct val="0"/>
              </a:spcBef>
            </a:pPr>
            <a:r>
              <a:rPr lang="en-US" sz="3457" spc="193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NOTIFICACION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12647887" y="3336531"/>
            <a:ext cx="3873118" cy="4381702"/>
            <a:chOff x="0" y="0"/>
            <a:chExt cx="1020080" cy="1154028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020080" cy="1154028"/>
            </a:xfrm>
            <a:custGeom>
              <a:avLst/>
              <a:gdLst/>
              <a:ahLst/>
              <a:cxnLst/>
              <a:rect r="r" b="b" t="t" l="l"/>
              <a:pathLst>
                <a:path h="1154028" w="1020080">
                  <a:moveTo>
                    <a:pt x="101943" y="0"/>
                  </a:moveTo>
                  <a:lnTo>
                    <a:pt x="918137" y="0"/>
                  </a:lnTo>
                  <a:cubicBezTo>
                    <a:pt x="974439" y="0"/>
                    <a:pt x="1020080" y="45642"/>
                    <a:pt x="1020080" y="101943"/>
                  </a:cubicBezTo>
                  <a:lnTo>
                    <a:pt x="1020080" y="1052085"/>
                  </a:lnTo>
                  <a:cubicBezTo>
                    <a:pt x="1020080" y="1079122"/>
                    <a:pt x="1009340" y="1105052"/>
                    <a:pt x="990222" y="1124170"/>
                  </a:cubicBezTo>
                  <a:cubicBezTo>
                    <a:pt x="971104" y="1143288"/>
                    <a:pt x="945174" y="1154028"/>
                    <a:pt x="918137" y="1154028"/>
                  </a:cubicBezTo>
                  <a:lnTo>
                    <a:pt x="101943" y="1154028"/>
                  </a:lnTo>
                  <a:cubicBezTo>
                    <a:pt x="74906" y="1154028"/>
                    <a:pt x="48977" y="1143288"/>
                    <a:pt x="29858" y="1124170"/>
                  </a:cubicBezTo>
                  <a:cubicBezTo>
                    <a:pt x="10740" y="1105052"/>
                    <a:pt x="0" y="1079122"/>
                    <a:pt x="0" y="1052085"/>
                  </a:cubicBezTo>
                  <a:lnTo>
                    <a:pt x="0" y="101943"/>
                  </a:lnTo>
                  <a:cubicBezTo>
                    <a:pt x="0" y="74906"/>
                    <a:pt x="10740" y="48977"/>
                    <a:pt x="29858" y="29858"/>
                  </a:cubicBezTo>
                  <a:cubicBezTo>
                    <a:pt x="48977" y="10740"/>
                    <a:pt x="74906" y="0"/>
                    <a:pt x="101943" y="0"/>
                  </a:cubicBezTo>
                  <a:close/>
                </a:path>
              </a:pathLst>
            </a:custGeom>
            <a:solidFill>
              <a:srgbClr val="F3E780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1020080" cy="119212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2555039" y="3742515"/>
            <a:ext cx="4058814" cy="598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40"/>
              </a:lnSpc>
              <a:spcBef>
                <a:spcPct val="0"/>
              </a:spcBef>
            </a:pPr>
            <a:r>
              <a:rPr lang="en-US" sz="3457" spc="193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COOPERACIÓN 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655831" y="4866603"/>
            <a:ext cx="3873118" cy="19076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56"/>
              </a:lnSpc>
            </a:pPr>
            <a:r>
              <a:rPr lang="en-US" sz="2183" spc="122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Implementar sistemas de vigilancia y respuesta para detectar y reportar brotes.</a:t>
            </a:r>
          </a:p>
          <a:p>
            <a:pPr algn="ctr">
              <a:lnSpc>
                <a:spcPts val="3056"/>
              </a:lnSpc>
              <a:spcBef>
                <a:spcPct val="0"/>
              </a:spcBef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12899254" y="4653945"/>
            <a:ext cx="3370385" cy="2332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59"/>
              </a:lnSpc>
            </a:pPr>
            <a:r>
              <a:rPr lang="en-US" sz="1899" spc="106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Cooperar en la coordinación de respuestas internacionales en caso de emergencias de salud pública.</a:t>
            </a:r>
          </a:p>
          <a:p>
            <a:pPr algn="ctr">
              <a:lnSpc>
                <a:spcPts val="2659"/>
              </a:lnSpc>
              <a:spcBef>
                <a:spcPct val="0"/>
              </a:spcBef>
            </a:pPr>
          </a:p>
        </p:txBody>
      </p:sp>
      <p:grpSp>
        <p:nvGrpSpPr>
          <p:cNvPr name="Group 18" id="18"/>
          <p:cNvGrpSpPr/>
          <p:nvPr/>
        </p:nvGrpSpPr>
        <p:grpSpPr>
          <a:xfrm rot="0">
            <a:off x="-533410" y="8097759"/>
            <a:ext cx="4378481" cy="4378481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D1E1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13291039" y="-2189241"/>
            <a:ext cx="4378481" cy="4378481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68AB9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895797" y="1835167"/>
            <a:ext cx="9740778" cy="79703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36"/>
              </a:lnSpc>
            </a:pPr>
            <a:r>
              <a:rPr lang="en-US" sz="3454" spc="193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El RSI es fundamental para la seguridad sanitaria global, permitiendo la cooperación y respuesta rápida ante riesgos.</a:t>
            </a:r>
          </a:p>
          <a:p>
            <a:pPr algn="l">
              <a:lnSpc>
                <a:spcPts val="4836"/>
              </a:lnSpc>
            </a:pPr>
            <a:r>
              <a:rPr lang="en-US" sz="3454" spc="193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Sin embargo, requiere el compromiso de todos los países y un fortalecimiento continuo de los sistemas de salud.</a:t>
            </a:r>
          </a:p>
          <a:p>
            <a:pPr algn="l">
              <a:lnSpc>
                <a:spcPts val="4836"/>
              </a:lnSpc>
            </a:pPr>
            <a:r>
              <a:rPr lang="en-US" sz="3454" spc="193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En un mundo interconectado, una emergencia sanitaria en un país es una preocupación de todos. La mejora del RSI y la preparación ante futuras crisis es clave para la protección de la salud global.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3723274" y="460358"/>
            <a:ext cx="9913301" cy="1451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679"/>
              </a:lnSpc>
            </a:pPr>
            <a:r>
              <a:rPr lang="en-US" sz="11608">
                <a:solidFill>
                  <a:srgbClr val="022033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CONCLUSIÓN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30356" y="1832223"/>
            <a:ext cx="14427288" cy="46974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842"/>
              </a:lnSpc>
            </a:pPr>
            <a:r>
              <a:rPr lang="en-US" sz="19394">
                <a:solidFill>
                  <a:srgbClr val="022033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¡MUCHAS GRACIAS!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-10800000">
            <a:off x="-354670" y="-390474"/>
            <a:ext cx="4009030" cy="4009030"/>
          </a:xfrm>
          <a:custGeom>
            <a:avLst/>
            <a:gdLst/>
            <a:ahLst/>
            <a:cxnLst/>
            <a:rect r="r" b="b" t="t" l="l"/>
            <a:pathLst>
              <a:path h="4009030" w="4009030">
                <a:moveTo>
                  <a:pt x="0" y="0"/>
                </a:moveTo>
                <a:lnTo>
                  <a:pt x="4009029" y="0"/>
                </a:lnTo>
                <a:lnTo>
                  <a:pt x="4009029" y="4009030"/>
                </a:lnTo>
                <a:lnTo>
                  <a:pt x="0" y="40090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5386589" y="7759322"/>
            <a:ext cx="971055" cy="934870"/>
            <a:chOff x="0" y="0"/>
            <a:chExt cx="255751" cy="246221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55751" cy="246221"/>
            </a:xfrm>
            <a:custGeom>
              <a:avLst/>
              <a:gdLst/>
              <a:ahLst/>
              <a:cxnLst/>
              <a:rect r="r" b="b" t="t" l="l"/>
              <a:pathLst>
                <a:path h="246221" w="255751">
                  <a:moveTo>
                    <a:pt x="123111" y="0"/>
                  </a:moveTo>
                  <a:lnTo>
                    <a:pt x="132641" y="0"/>
                  </a:lnTo>
                  <a:cubicBezTo>
                    <a:pt x="200633" y="0"/>
                    <a:pt x="255751" y="55118"/>
                    <a:pt x="255751" y="123111"/>
                  </a:cubicBezTo>
                  <a:lnTo>
                    <a:pt x="255751" y="123111"/>
                  </a:lnTo>
                  <a:cubicBezTo>
                    <a:pt x="255751" y="155761"/>
                    <a:pt x="242781" y="187075"/>
                    <a:pt x="219693" y="210163"/>
                  </a:cubicBezTo>
                  <a:cubicBezTo>
                    <a:pt x="196605" y="233251"/>
                    <a:pt x="165292" y="246221"/>
                    <a:pt x="132641" y="246221"/>
                  </a:cubicBezTo>
                  <a:lnTo>
                    <a:pt x="123111" y="246221"/>
                  </a:lnTo>
                  <a:cubicBezTo>
                    <a:pt x="55118" y="246221"/>
                    <a:pt x="0" y="191103"/>
                    <a:pt x="0" y="123111"/>
                  </a:cubicBezTo>
                  <a:lnTo>
                    <a:pt x="0" y="123111"/>
                  </a:lnTo>
                  <a:cubicBezTo>
                    <a:pt x="0" y="55118"/>
                    <a:pt x="55118" y="0"/>
                    <a:pt x="123111" y="0"/>
                  </a:cubicBezTo>
                  <a:close/>
                </a:path>
              </a:pathLst>
            </a:custGeom>
            <a:solidFill>
              <a:srgbClr val="568AB9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255751" cy="2843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-10800000">
            <a:off x="187905" y="5982697"/>
            <a:ext cx="3688357" cy="4114800"/>
          </a:xfrm>
          <a:custGeom>
            <a:avLst/>
            <a:gdLst/>
            <a:ahLst/>
            <a:cxnLst/>
            <a:rect r="r" b="b" t="t" l="l"/>
            <a:pathLst>
              <a:path h="4114800" w="3688357">
                <a:moveTo>
                  <a:pt x="0" y="0"/>
                </a:moveTo>
                <a:lnTo>
                  <a:pt x="3688357" y="0"/>
                </a:lnTo>
                <a:lnTo>
                  <a:pt x="368835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486400" y="3247530"/>
            <a:ext cx="7315200" cy="824623"/>
          </a:xfrm>
          <a:custGeom>
            <a:avLst/>
            <a:gdLst/>
            <a:ahLst/>
            <a:cxnLst/>
            <a:rect r="r" b="b" t="t" l="l"/>
            <a:pathLst>
              <a:path h="824623" w="7315200">
                <a:moveTo>
                  <a:pt x="0" y="0"/>
                </a:moveTo>
                <a:lnTo>
                  <a:pt x="7315200" y="0"/>
                </a:lnTo>
                <a:lnTo>
                  <a:pt x="7315200" y="824623"/>
                </a:lnTo>
                <a:lnTo>
                  <a:pt x="0" y="82462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486400" y="4459579"/>
            <a:ext cx="7315200" cy="824623"/>
          </a:xfrm>
          <a:custGeom>
            <a:avLst/>
            <a:gdLst/>
            <a:ahLst/>
            <a:cxnLst/>
            <a:rect r="r" b="b" t="t" l="l"/>
            <a:pathLst>
              <a:path h="824623" w="7315200">
                <a:moveTo>
                  <a:pt x="0" y="0"/>
                </a:moveTo>
                <a:lnTo>
                  <a:pt x="7315200" y="0"/>
                </a:lnTo>
                <a:lnTo>
                  <a:pt x="7315200" y="824622"/>
                </a:lnTo>
                <a:lnTo>
                  <a:pt x="0" y="82462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486400" y="5674726"/>
            <a:ext cx="7315200" cy="824623"/>
          </a:xfrm>
          <a:custGeom>
            <a:avLst/>
            <a:gdLst/>
            <a:ahLst/>
            <a:cxnLst/>
            <a:rect r="r" b="b" t="t" l="l"/>
            <a:pathLst>
              <a:path h="824623" w="7315200">
                <a:moveTo>
                  <a:pt x="0" y="0"/>
                </a:moveTo>
                <a:lnTo>
                  <a:pt x="7315200" y="0"/>
                </a:lnTo>
                <a:lnTo>
                  <a:pt x="7315200" y="824623"/>
                </a:lnTo>
                <a:lnTo>
                  <a:pt x="0" y="82462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486400" y="6889874"/>
            <a:ext cx="7315200" cy="824623"/>
          </a:xfrm>
          <a:custGeom>
            <a:avLst/>
            <a:gdLst/>
            <a:ahLst/>
            <a:cxnLst/>
            <a:rect r="r" b="b" t="t" l="l"/>
            <a:pathLst>
              <a:path h="824623" w="7315200">
                <a:moveTo>
                  <a:pt x="0" y="0"/>
                </a:moveTo>
                <a:lnTo>
                  <a:pt x="7315200" y="0"/>
                </a:lnTo>
                <a:lnTo>
                  <a:pt x="7315200" y="824622"/>
                </a:lnTo>
                <a:lnTo>
                  <a:pt x="0" y="82462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486400" y="8105021"/>
            <a:ext cx="7315200" cy="824623"/>
          </a:xfrm>
          <a:custGeom>
            <a:avLst/>
            <a:gdLst/>
            <a:ahLst/>
            <a:cxnLst/>
            <a:rect r="r" b="b" t="t" l="l"/>
            <a:pathLst>
              <a:path h="824623" w="7315200">
                <a:moveTo>
                  <a:pt x="0" y="0"/>
                </a:moveTo>
                <a:lnTo>
                  <a:pt x="7315200" y="0"/>
                </a:lnTo>
                <a:lnTo>
                  <a:pt x="7315200" y="824623"/>
                </a:lnTo>
                <a:lnTo>
                  <a:pt x="0" y="82462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10800000">
            <a:off x="134706" y="5284201"/>
            <a:ext cx="4372659" cy="4878220"/>
          </a:xfrm>
          <a:custGeom>
            <a:avLst/>
            <a:gdLst/>
            <a:ahLst/>
            <a:cxnLst/>
            <a:rect r="r" b="b" t="t" l="l"/>
            <a:pathLst>
              <a:path h="4878220" w="4372659">
                <a:moveTo>
                  <a:pt x="0" y="0"/>
                </a:moveTo>
                <a:lnTo>
                  <a:pt x="4372659" y="0"/>
                </a:lnTo>
                <a:lnTo>
                  <a:pt x="4372659" y="4878220"/>
                </a:lnTo>
                <a:lnTo>
                  <a:pt x="0" y="48782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711560" y="1285875"/>
            <a:ext cx="14864881" cy="12215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31"/>
              </a:lnSpc>
            </a:pPr>
            <a:r>
              <a:rPr lang="en-US" sz="9708">
                <a:solidFill>
                  <a:srgbClr val="022033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RESUMEN DE CONTENIDOS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404997" y="3510051"/>
            <a:ext cx="3478005" cy="3542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2"/>
              </a:lnSpc>
            </a:pPr>
            <a:r>
              <a:rPr lang="en-US" sz="2730" spc="152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INTRODUCCIÓN 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404997" y="4615605"/>
            <a:ext cx="3478005" cy="6685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2"/>
              </a:lnSpc>
            </a:pPr>
            <a:r>
              <a:rPr lang="en-US" sz="2730" spc="152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HISTORIA Y EVOLUCION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404997" y="5931901"/>
            <a:ext cx="3478005" cy="3542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2"/>
              </a:lnSpc>
            </a:pPr>
            <a:r>
              <a:rPr lang="en-US" sz="2730" spc="152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OBJETIVOS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404997" y="7042274"/>
            <a:ext cx="3478005" cy="6685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2"/>
              </a:lnSpc>
            </a:pPr>
            <a:r>
              <a:rPr lang="en-US" sz="2730" spc="152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OBLIGACIONES DEL PAIS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7404997" y="8367542"/>
            <a:ext cx="3478005" cy="3542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2"/>
              </a:lnSpc>
            </a:pPr>
            <a:r>
              <a:rPr lang="en-US" sz="2730" spc="152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CONCLUSIÓN 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800000">
            <a:off x="-1119352" y="-1500496"/>
            <a:ext cx="6167406" cy="6167406"/>
          </a:xfrm>
          <a:custGeom>
            <a:avLst/>
            <a:gdLst/>
            <a:ahLst/>
            <a:cxnLst/>
            <a:rect r="r" b="b" t="t" l="l"/>
            <a:pathLst>
              <a:path h="6167406" w="6167406">
                <a:moveTo>
                  <a:pt x="0" y="0"/>
                </a:moveTo>
                <a:lnTo>
                  <a:pt x="6167406" y="0"/>
                </a:lnTo>
                <a:lnTo>
                  <a:pt x="6167406" y="6167406"/>
                </a:lnTo>
                <a:lnTo>
                  <a:pt x="0" y="616740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814440" y="5722071"/>
            <a:ext cx="5541925" cy="938466"/>
            <a:chOff x="0" y="0"/>
            <a:chExt cx="1459602" cy="247168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459602" cy="247168"/>
            </a:xfrm>
            <a:custGeom>
              <a:avLst/>
              <a:gdLst/>
              <a:ahLst/>
              <a:cxnLst/>
              <a:rect r="r" b="b" t="t" l="l"/>
              <a:pathLst>
                <a:path h="247168" w="1459602">
                  <a:moveTo>
                    <a:pt x="36321" y="0"/>
                  </a:moveTo>
                  <a:lnTo>
                    <a:pt x="1423280" y="0"/>
                  </a:lnTo>
                  <a:cubicBezTo>
                    <a:pt x="1443340" y="0"/>
                    <a:pt x="1459602" y="16262"/>
                    <a:pt x="1459602" y="36321"/>
                  </a:cubicBezTo>
                  <a:lnTo>
                    <a:pt x="1459602" y="210847"/>
                  </a:lnTo>
                  <a:cubicBezTo>
                    <a:pt x="1459602" y="220480"/>
                    <a:pt x="1455775" y="229718"/>
                    <a:pt x="1448963" y="236530"/>
                  </a:cubicBezTo>
                  <a:cubicBezTo>
                    <a:pt x="1442152" y="243341"/>
                    <a:pt x="1432913" y="247168"/>
                    <a:pt x="1423280" y="247168"/>
                  </a:cubicBezTo>
                  <a:lnTo>
                    <a:pt x="36321" y="247168"/>
                  </a:lnTo>
                  <a:cubicBezTo>
                    <a:pt x="26688" y="247168"/>
                    <a:pt x="17450" y="243341"/>
                    <a:pt x="10638" y="236530"/>
                  </a:cubicBezTo>
                  <a:cubicBezTo>
                    <a:pt x="3827" y="229718"/>
                    <a:pt x="0" y="220480"/>
                    <a:pt x="0" y="210847"/>
                  </a:cubicBezTo>
                  <a:lnTo>
                    <a:pt x="0" y="36321"/>
                  </a:lnTo>
                  <a:cubicBezTo>
                    <a:pt x="0" y="26688"/>
                    <a:pt x="3827" y="17450"/>
                    <a:pt x="10638" y="10638"/>
                  </a:cubicBezTo>
                  <a:cubicBezTo>
                    <a:pt x="17450" y="3827"/>
                    <a:pt x="26688" y="0"/>
                    <a:pt x="36321" y="0"/>
                  </a:cubicBezTo>
                  <a:close/>
                </a:path>
              </a:pathLst>
            </a:custGeom>
            <a:solidFill>
              <a:srgbClr val="F3E780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1459602" cy="28526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5728559" y="1153041"/>
            <a:ext cx="1237134" cy="1200949"/>
            <a:chOff x="0" y="0"/>
            <a:chExt cx="325830" cy="316299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25830" cy="316299"/>
            </a:xfrm>
            <a:custGeom>
              <a:avLst/>
              <a:gdLst/>
              <a:ahLst/>
              <a:cxnLst/>
              <a:rect r="r" b="b" t="t" l="l"/>
              <a:pathLst>
                <a:path h="316299" w="325830">
                  <a:moveTo>
                    <a:pt x="158150" y="0"/>
                  </a:moveTo>
                  <a:lnTo>
                    <a:pt x="167680" y="0"/>
                  </a:lnTo>
                  <a:cubicBezTo>
                    <a:pt x="255024" y="0"/>
                    <a:pt x="325830" y="70806"/>
                    <a:pt x="325830" y="158150"/>
                  </a:cubicBezTo>
                  <a:lnTo>
                    <a:pt x="325830" y="158150"/>
                  </a:lnTo>
                  <a:cubicBezTo>
                    <a:pt x="325830" y="245493"/>
                    <a:pt x="255024" y="316299"/>
                    <a:pt x="167680" y="316299"/>
                  </a:cubicBezTo>
                  <a:lnTo>
                    <a:pt x="158150" y="316299"/>
                  </a:lnTo>
                  <a:cubicBezTo>
                    <a:pt x="70806" y="316299"/>
                    <a:pt x="0" y="245493"/>
                    <a:pt x="0" y="158150"/>
                  </a:cubicBezTo>
                  <a:lnTo>
                    <a:pt x="0" y="158150"/>
                  </a:lnTo>
                  <a:cubicBezTo>
                    <a:pt x="0" y="70806"/>
                    <a:pt x="70806" y="0"/>
                    <a:pt x="158150" y="0"/>
                  </a:cubicBezTo>
                  <a:close/>
                </a:path>
              </a:pathLst>
            </a:custGeom>
            <a:solidFill>
              <a:srgbClr val="568AB9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325830" cy="3543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0244451" y="1375113"/>
            <a:ext cx="3551694" cy="5073848"/>
          </a:xfrm>
          <a:custGeom>
            <a:avLst/>
            <a:gdLst/>
            <a:ahLst/>
            <a:cxnLst/>
            <a:rect r="r" b="b" t="t" l="l"/>
            <a:pathLst>
              <a:path h="5073848" w="3551694">
                <a:moveTo>
                  <a:pt x="0" y="0"/>
                </a:moveTo>
                <a:lnTo>
                  <a:pt x="3551694" y="0"/>
                </a:lnTo>
                <a:lnTo>
                  <a:pt x="3551694" y="5073848"/>
                </a:lnTo>
                <a:lnTo>
                  <a:pt x="0" y="50738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028700" y="7570869"/>
            <a:ext cx="11839798" cy="16874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360"/>
              </a:lnSpc>
            </a:pPr>
            <a:r>
              <a:rPr lang="en-US" sz="13435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INTRODUCCIÓN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407262" y="6019372"/>
            <a:ext cx="4356280" cy="4295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46"/>
              </a:lnSpc>
            </a:pPr>
            <a:r>
              <a:rPr lang="en-US" sz="3419" spc="191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IDEA CREATIVA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643126" y="3082595"/>
            <a:ext cx="11894262" cy="102230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26"/>
              </a:lnSpc>
            </a:pPr>
            <a:r>
              <a:rPr lang="en-US" sz="3661" spc="205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El Reglamento Sanitario Internacional (RSI) es un marco jurídico de alcance mundial, adoptado por la Asamblea Mundial de la Salud en 2005 y que entró en vigor en 2007.</a:t>
            </a:r>
          </a:p>
          <a:p>
            <a:pPr algn="l">
              <a:lnSpc>
                <a:spcPts val="5126"/>
              </a:lnSpc>
            </a:pPr>
          </a:p>
          <a:p>
            <a:pPr algn="l">
              <a:lnSpc>
                <a:spcPts val="5126"/>
              </a:lnSpc>
            </a:pPr>
            <a:r>
              <a:rPr lang="en-US" sz="3661" spc="205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Objetivo principal: ayudar a los países a prevenir y responder a riesgos graves de salud pública que pueden propagarse internacionalmente y amenazar la seguridad mundial.</a:t>
            </a:r>
          </a:p>
          <a:p>
            <a:pPr algn="l">
              <a:lnSpc>
                <a:spcPts val="5126"/>
              </a:lnSpc>
            </a:pPr>
          </a:p>
          <a:p>
            <a:pPr algn="l">
              <a:lnSpc>
                <a:spcPts val="5126"/>
              </a:lnSpc>
            </a:pPr>
            <a:r>
              <a:rPr lang="en-US" sz="3661" spc="205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Aplicación: establece obligaciones para que todos los países detecten, evalúen y notifiquen emergencias de salud pública de importancia internacional.</a:t>
            </a:r>
          </a:p>
          <a:p>
            <a:pPr algn="l">
              <a:lnSpc>
                <a:spcPts val="5126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1711560" y="1343025"/>
            <a:ext cx="14864881" cy="1451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679"/>
              </a:lnSpc>
            </a:pPr>
            <a:r>
              <a:rPr lang="en-US" sz="11608">
                <a:solidFill>
                  <a:srgbClr val="022033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INTRODUCCIÓN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16098759" y="604794"/>
            <a:ext cx="4378481" cy="4378481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6B5D3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6288245" y="5780212"/>
            <a:ext cx="971055" cy="934870"/>
            <a:chOff x="0" y="0"/>
            <a:chExt cx="255751" cy="24622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255751" cy="246221"/>
            </a:xfrm>
            <a:custGeom>
              <a:avLst/>
              <a:gdLst/>
              <a:ahLst/>
              <a:cxnLst/>
              <a:rect r="r" b="b" t="t" l="l"/>
              <a:pathLst>
                <a:path h="246221" w="255751">
                  <a:moveTo>
                    <a:pt x="123111" y="0"/>
                  </a:moveTo>
                  <a:lnTo>
                    <a:pt x="132641" y="0"/>
                  </a:lnTo>
                  <a:cubicBezTo>
                    <a:pt x="200633" y="0"/>
                    <a:pt x="255751" y="55118"/>
                    <a:pt x="255751" y="123111"/>
                  </a:cubicBezTo>
                  <a:lnTo>
                    <a:pt x="255751" y="123111"/>
                  </a:lnTo>
                  <a:cubicBezTo>
                    <a:pt x="255751" y="155761"/>
                    <a:pt x="242781" y="187075"/>
                    <a:pt x="219693" y="210163"/>
                  </a:cubicBezTo>
                  <a:cubicBezTo>
                    <a:pt x="196605" y="233251"/>
                    <a:pt x="165292" y="246221"/>
                    <a:pt x="132641" y="246221"/>
                  </a:cubicBezTo>
                  <a:lnTo>
                    <a:pt x="123111" y="246221"/>
                  </a:lnTo>
                  <a:cubicBezTo>
                    <a:pt x="55118" y="246221"/>
                    <a:pt x="0" y="191103"/>
                    <a:pt x="0" y="123111"/>
                  </a:cubicBezTo>
                  <a:lnTo>
                    <a:pt x="0" y="123111"/>
                  </a:lnTo>
                  <a:cubicBezTo>
                    <a:pt x="0" y="55118"/>
                    <a:pt x="55118" y="0"/>
                    <a:pt x="123111" y="0"/>
                  </a:cubicBezTo>
                  <a:close/>
                </a:path>
              </a:pathLst>
            </a:custGeom>
            <a:solidFill>
              <a:srgbClr val="568AB9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255751" cy="2843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196869" y="4297985"/>
            <a:ext cx="11894262" cy="3823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26"/>
              </a:lnSpc>
            </a:pPr>
          </a:p>
          <a:p>
            <a:pPr algn="l">
              <a:lnSpc>
                <a:spcPts val="5126"/>
              </a:lnSpc>
            </a:pPr>
            <a:r>
              <a:rPr lang="en-US" sz="3661" spc="205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Aplicación: establece obligaciones para que todos los países detecten, evalúen y notifiquen emergencias de salud pública de importancia internacional.</a:t>
            </a:r>
          </a:p>
          <a:p>
            <a:pPr algn="l">
              <a:lnSpc>
                <a:spcPts val="5126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1711560" y="1343025"/>
            <a:ext cx="14864881" cy="1451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679"/>
              </a:lnSpc>
            </a:pPr>
            <a:r>
              <a:rPr lang="en-US" sz="11608">
                <a:solidFill>
                  <a:srgbClr val="022033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INTRODUCCIÓN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16098759" y="604794"/>
            <a:ext cx="4378481" cy="4378481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6B5D3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6288245" y="5780212"/>
            <a:ext cx="971055" cy="934870"/>
            <a:chOff x="0" y="0"/>
            <a:chExt cx="255751" cy="24622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255751" cy="246221"/>
            </a:xfrm>
            <a:custGeom>
              <a:avLst/>
              <a:gdLst/>
              <a:ahLst/>
              <a:cxnLst/>
              <a:rect r="r" b="b" t="t" l="l"/>
              <a:pathLst>
                <a:path h="246221" w="255751">
                  <a:moveTo>
                    <a:pt x="123111" y="0"/>
                  </a:moveTo>
                  <a:lnTo>
                    <a:pt x="132641" y="0"/>
                  </a:lnTo>
                  <a:cubicBezTo>
                    <a:pt x="200633" y="0"/>
                    <a:pt x="255751" y="55118"/>
                    <a:pt x="255751" y="123111"/>
                  </a:cubicBezTo>
                  <a:lnTo>
                    <a:pt x="255751" y="123111"/>
                  </a:lnTo>
                  <a:cubicBezTo>
                    <a:pt x="255751" y="155761"/>
                    <a:pt x="242781" y="187075"/>
                    <a:pt x="219693" y="210163"/>
                  </a:cubicBezTo>
                  <a:cubicBezTo>
                    <a:pt x="196605" y="233251"/>
                    <a:pt x="165292" y="246221"/>
                    <a:pt x="132641" y="246221"/>
                  </a:cubicBezTo>
                  <a:lnTo>
                    <a:pt x="123111" y="246221"/>
                  </a:lnTo>
                  <a:cubicBezTo>
                    <a:pt x="55118" y="246221"/>
                    <a:pt x="0" y="191103"/>
                    <a:pt x="0" y="123111"/>
                  </a:cubicBezTo>
                  <a:lnTo>
                    <a:pt x="0" y="123111"/>
                  </a:lnTo>
                  <a:cubicBezTo>
                    <a:pt x="0" y="55118"/>
                    <a:pt x="55118" y="0"/>
                    <a:pt x="123111" y="0"/>
                  </a:cubicBezTo>
                  <a:close/>
                </a:path>
              </a:pathLst>
            </a:custGeom>
            <a:solidFill>
              <a:srgbClr val="568AB9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255751" cy="2843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300359" y="3553415"/>
            <a:ext cx="5223667" cy="2118976"/>
            <a:chOff x="0" y="0"/>
            <a:chExt cx="1375781" cy="55808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75781" cy="558084"/>
            </a:xfrm>
            <a:custGeom>
              <a:avLst/>
              <a:gdLst/>
              <a:ahLst/>
              <a:cxnLst/>
              <a:rect r="r" b="b" t="t" l="l"/>
              <a:pathLst>
                <a:path h="558084" w="1375781">
                  <a:moveTo>
                    <a:pt x="51873" y="0"/>
                  </a:moveTo>
                  <a:lnTo>
                    <a:pt x="1323908" y="0"/>
                  </a:lnTo>
                  <a:cubicBezTo>
                    <a:pt x="1337665" y="0"/>
                    <a:pt x="1350859" y="5465"/>
                    <a:pt x="1360587" y="15193"/>
                  </a:cubicBezTo>
                  <a:cubicBezTo>
                    <a:pt x="1370315" y="24921"/>
                    <a:pt x="1375781" y="38115"/>
                    <a:pt x="1375781" y="51873"/>
                  </a:cubicBezTo>
                  <a:lnTo>
                    <a:pt x="1375781" y="506211"/>
                  </a:lnTo>
                  <a:cubicBezTo>
                    <a:pt x="1375781" y="534860"/>
                    <a:pt x="1352556" y="558084"/>
                    <a:pt x="1323908" y="558084"/>
                  </a:cubicBezTo>
                  <a:lnTo>
                    <a:pt x="51873" y="558084"/>
                  </a:lnTo>
                  <a:cubicBezTo>
                    <a:pt x="38115" y="558084"/>
                    <a:pt x="24921" y="552619"/>
                    <a:pt x="15193" y="542891"/>
                  </a:cubicBezTo>
                  <a:cubicBezTo>
                    <a:pt x="5465" y="533163"/>
                    <a:pt x="0" y="519969"/>
                    <a:pt x="0" y="506211"/>
                  </a:cubicBezTo>
                  <a:lnTo>
                    <a:pt x="0" y="51873"/>
                  </a:lnTo>
                  <a:cubicBezTo>
                    <a:pt x="0" y="23224"/>
                    <a:pt x="23224" y="0"/>
                    <a:pt x="51873" y="0"/>
                  </a:cubicBezTo>
                  <a:close/>
                </a:path>
              </a:pathLst>
            </a:custGeom>
            <a:solidFill>
              <a:srgbClr val="96B5D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375781" cy="59618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763974" y="3553415"/>
            <a:ext cx="5223667" cy="2118976"/>
            <a:chOff x="0" y="0"/>
            <a:chExt cx="1375781" cy="55808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75781" cy="558084"/>
            </a:xfrm>
            <a:custGeom>
              <a:avLst/>
              <a:gdLst/>
              <a:ahLst/>
              <a:cxnLst/>
              <a:rect r="r" b="b" t="t" l="l"/>
              <a:pathLst>
                <a:path h="558084" w="1375781">
                  <a:moveTo>
                    <a:pt x="51873" y="0"/>
                  </a:moveTo>
                  <a:lnTo>
                    <a:pt x="1323908" y="0"/>
                  </a:lnTo>
                  <a:cubicBezTo>
                    <a:pt x="1337665" y="0"/>
                    <a:pt x="1350859" y="5465"/>
                    <a:pt x="1360587" y="15193"/>
                  </a:cubicBezTo>
                  <a:cubicBezTo>
                    <a:pt x="1370315" y="24921"/>
                    <a:pt x="1375781" y="38115"/>
                    <a:pt x="1375781" y="51873"/>
                  </a:cubicBezTo>
                  <a:lnTo>
                    <a:pt x="1375781" y="506211"/>
                  </a:lnTo>
                  <a:cubicBezTo>
                    <a:pt x="1375781" y="534860"/>
                    <a:pt x="1352556" y="558084"/>
                    <a:pt x="1323908" y="558084"/>
                  </a:cubicBezTo>
                  <a:lnTo>
                    <a:pt x="51873" y="558084"/>
                  </a:lnTo>
                  <a:cubicBezTo>
                    <a:pt x="38115" y="558084"/>
                    <a:pt x="24921" y="552619"/>
                    <a:pt x="15193" y="542891"/>
                  </a:cubicBezTo>
                  <a:cubicBezTo>
                    <a:pt x="5465" y="533163"/>
                    <a:pt x="0" y="519969"/>
                    <a:pt x="0" y="506211"/>
                  </a:cubicBezTo>
                  <a:lnTo>
                    <a:pt x="0" y="51873"/>
                  </a:lnTo>
                  <a:cubicBezTo>
                    <a:pt x="0" y="23224"/>
                    <a:pt x="23224" y="0"/>
                    <a:pt x="51873" y="0"/>
                  </a:cubicBezTo>
                  <a:close/>
                </a:path>
              </a:pathLst>
            </a:custGeom>
            <a:solidFill>
              <a:srgbClr val="BFD1E1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375781" cy="59618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2300359" y="6624211"/>
            <a:ext cx="5223667" cy="2041712"/>
            <a:chOff x="0" y="0"/>
            <a:chExt cx="1375781" cy="53773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375781" cy="537735"/>
            </a:xfrm>
            <a:custGeom>
              <a:avLst/>
              <a:gdLst/>
              <a:ahLst/>
              <a:cxnLst/>
              <a:rect r="r" b="b" t="t" l="l"/>
              <a:pathLst>
                <a:path h="537735" w="1375781">
                  <a:moveTo>
                    <a:pt x="51873" y="0"/>
                  </a:moveTo>
                  <a:lnTo>
                    <a:pt x="1323908" y="0"/>
                  </a:lnTo>
                  <a:cubicBezTo>
                    <a:pt x="1337665" y="0"/>
                    <a:pt x="1350859" y="5465"/>
                    <a:pt x="1360587" y="15193"/>
                  </a:cubicBezTo>
                  <a:cubicBezTo>
                    <a:pt x="1370315" y="24921"/>
                    <a:pt x="1375781" y="38115"/>
                    <a:pt x="1375781" y="51873"/>
                  </a:cubicBezTo>
                  <a:lnTo>
                    <a:pt x="1375781" y="485862"/>
                  </a:lnTo>
                  <a:cubicBezTo>
                    <a:pt x="1375781" y="514511"/>
                    <a:pt x="1352556" y="537735"/>
                    <a:pt x="1323908" y="537735"/>
                  </a:cubicBezTo>
                  <a:lnTo>
                    <a:pt x="51873" y="537735"/>
                  </a:lnTo>
                  <a:cubicBezTo>
                    <a:pt x="23224" y="537735"/>
                    <a:pt x="0" y="514511"/>
                    <a:pt x="0" y="485862"/>
                  </a:cubicBezTo>
                  <a:lnTo>
                    <a:pt x="0" y="51873"/>
                  </a:lnTo>
                  <a:cubicBezTo>
                    <a:pt x="0" y="23224"/>
                    <a:pt x="23224" y="0"/>
                    <a:pt x="51873" y="0"/>
                  </a:cubicBezTo>
                  <a:close/>
                </a:path>
              </a:pathLst>
            </a:custGeom>
            <a:solidFill>
              <a:srgbClr val="568AB9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375781" cy="57583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0763974" y="6624211"/>
            <a:ext cx="5223667" cy="2041712"/>
            <a:chOff x="0" y="0"/>
            <a:chExt cx="1375781" cy="537735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375781" cy="537735"/>
            </a:xfrm>
            <a:custGeom>
              <a:avLst/>
              <a:gdLst/>
              <a:ahLst/>
              <a:cxnLst/>
              <a:rect r="r" b="b" t="t" l="l"/>
              <a:pathLst>
                <a:path h="537735" w="1375781">
                  <a:moveTo>
                    <a:pt x="51873" y="0"/>
                  </a:moveTo>
                  <a:lnTo>
                    <a:pt x="1323908" y="0"/>
                  </a:lnTo>
                  <a:cubicBezTo>
                    <a:pt x="1337665" y="0"/>
                    <a:pt x="1350859" y="5465"/>
                    <a:pt x="1360587" y="15193"/>
                  </a:cubicBezTo>
                  <a:cubicBezTo>
                    <a:pt x="1370315" y="24921"/>
                    <a:pt x="1375781" y="38115"/>
                    <a:pt x="1375781" y="51873"/>
                  </a:cubicBezTo>
                  <a:lnTo>
                    <a:pt x="1375781" y="485862"/>
                  </a:lnTo>
                  <a:cubicBezTo>
                    <a:pt x="1375781" y="514511"/>
                    <a:pt x="1352556" y="537735"/>
                    <a:pt x="1323908" y="537735"/>
                  </a:cubicBezTo>
                  <a:lnTo>
                    <a:pt x="51873" y="537735"/>
                  </a:lnTo>
                  <a:cubicBezTo>
                    <a:pt x="23224" y="537735"/>
                    <a:pt x="0" y="514511"/>
                    <a:pt x="0" y="485862"/>
                  </a:cubicBezTo>
                  <a:lnTo>
                    <a:pt x="0" y="51873"/>
                  </a:lnTo>
                  <a:cubicBezTo>
                    <a:pt x="0" y="23224"/>
                    <a:pt x="23224" y="0"/>
                    <a:pt x="51873" y="0"/>
                  </a:cubicBezTo>
                  <a:close/>
                </a:path>
              </a:pathLst>
            </a:custGeom>
            <a:solidFill>
              <a:srgbClr val="F3E78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375781" cy="57583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1711560" y="1041505"/>
            <a:ext cx="14864881" cy="1451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679"/>
              </a:lnSpc>
            </a:pPr>
            <a:r>
              <a:rPr lang="en-US" sz="11608">
                <a:solidFill>
                  <a:srgbClr val="022033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OBJETIVOS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713543" y="2879045"/>
            <a:ext cx="4658438" cy="474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80"/>
              </a:lnSpc>
              <a:spcBef>
                <a:spcPct val="0"/>
              </a:spcBef>
            </a:pPr>
            <a:r>
              <a:rPr lang="en-US" sz="2700" spc="151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OBJETIVO SOSTENIBLE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975774" y="3973458"/>
            <a:ext cx="3872837" cy="12407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spc="78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Lorem ipsum dolor sit amet consectetur adipiscing elit, ornare mi ligula habitasse metus faucibus aenean, condimentum sapien netus nisi congue semper.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3112798" y="7005622"/>
            <a:ext cx="3598790" cy="12407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spc="78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Lorem ipsum dolor sit amet consectetur adipiscing elit, ornare mi ligula habitasse metus faucibus aenean, condimentum sapien netus nisi congue semper.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439389" y="3973458"/>
            <a:ext cx="3872837" cy="12407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spc="78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Lorem ipsum dolor sit amet consectetur adipiscing elit, ornare mi ligula habitasse metus faucibus aenean, condimentum sapien netus nisi congue semper.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1747267" y="7005622"/>
            <a:ext cx="3477453" cy="12407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spc="78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Lorem ipsum dolor sit amet consectetur adipiscing elit, ornare mi ligula habitasse metus faucibus aenean, condimentum sapien netus nisi congue semper.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2582974" y="5948615"/>
            <a:ext cx="4658438" cy="474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80"/>
              </a:lnSpc>
              <a:spcBef>
                <a:spcPct val="0"/>
              </a:spcBef>
            </a:pPr>
            <a:r>
              <a:rPr lang="en-US" sz="2700" spc="151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OBJETIVO MODERNO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1046588" y="2879045"/>
            <a:ext cx="4658438" cy="474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80"/>
              </a:lnSpc>
              <a:spcBef>
                <a:spcPct val="0"/>
              </a:spcBef>
            </a:pPr>
            <a:r>
              <a:rPr lang="en-US" sz="2700" spc="151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OBJETIVO ECOLÓGICO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1650059" y="5948615"/>
            <a:ext cx="3671869" cy="474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80"/>
              </a:lnSpc>
              <a:spcBef>
                <a:spcPct val="0"/>
              </a:spcBef>
            </a:pPr>
            <a:r>
              <a:rPr lang="en-US" sz="2700" spc="151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OBJETIVO EFICAZ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58733" y="3610812"/>
            <a:ext cx="7166801" cy="5874165"/>
            <a:chOff x="0" y="0"/>
            <a:chExt cx="1887553" cy="154710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887553" cy="1547105"/>
            </a:xfrm>
            <a:custGeom>
              <a:avLst/>
              <a:gdLst/>
              <a:ahLst/>
              <a:cxnLst/>
              <a:rect r="r" b="b" t="t" l="l"/>
              <a:pathLst>
                <a:path h="1547105" w="1887553">
                  <a:moveTo>
                    <a:pt x="37809" y="0"/>
                  </a:moveTo>
                  <a:lnTo>
                    <a:pt x="1849744" y="0"/>
                  </a:lnTo>
                  <a:cubicBezTo>
                    <a:pt x="1859771" y="0"/>
                    <a:pt x="1869388" y="3983"/>
                    <a:pt x="1876479" y="11074"/>
                  </a:cubicBezTo>
                  <a:cubicBezTo>
                    <a:pt x="1883569" y="18164"/>
                    <a:pt x="1887553" y="27781"/>
                    <a:pt x="1887553" y="37809"/>
                  </a:cubicBezTo>
                  <a:lnTo>
                    <a:pt x="1887553" y="1509297"/>
                  </a:lnTo>
                  <a:cubicBezTo>
                    <a:pt x="1887553" y="1519324"/>
                    <a:pt x="1883569" y="1528941"/>
                    <a:pt x="1876479" y="1536031"/>
                  </a:cubicBezTo>
                  <a:cubicBezTo>
                    <a:pt x="1869388" y="1543122"/>
                    <a:pt x="1859771" y="1547105"/>
                    <a:pt x="1849744" y="1547105"/>
                  </a:cubicBezTo>
                  <a:lnTo>
                    <a:pt x="37809" y="1547105"/>
                  </a:lnTo>
                  <a:cubicBezTo>
                    <a:pt x="27781" y="1547105"/>
                    <a:pt x="18164" y="1543122"/>
                    <a:pt x="11074" y="1536031"/>
                  </a:cubicBezTo>
                  <a:cubicBezTo>
                    <a:pt x="3983" y="1528941"/>
                    <a:pt x="0" y="1519324"/>
                    <a:pt x="0" y="1509297"/>
                  </a:cubicBezTo>
                  <a:lnTo>
                    <a:pt x="0" y="37809"/>
                  </a:lnTo>
                  <a:cubicBezTo>
                    <a:pt x="0" y="27781"/>
                    <a:pt x="3983" y="18164"/>
                    <a:pt x="11074" y="11074"/>
                  </a:cubicBezTo>
                  <a:cubicBezTo>
                    <a:pt x="18164" y="3983"/>
                    <a:pt x="27781" y="0"/>
                    <a:pt x="37809" y="0"/>
                  </a:cubicBezTo>
                  <a:close/>
                </a:path>
              </a:pathLst>
            </a:custGeom>
            <a:solidFill>
              <a:srgbClr val="96B5D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887553" cy="15852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2226035" y="1410791"/>
            <a:ext cx="5832197" cy="11427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371"/>
              </a:lnSpc>
            </a:pPr>
            <a:r>
              <a:rPr lang="en-US" sz="9099">
                <a:solidFill>
                  <a:srgbClr val="022033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HISTORIA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9562466" y="802023"/>
            <a:ext cx="7166801" cy="8682954"/>
            <a:chOff x="0" y="0"/>
            <a:chExt cx="1887553" cy="228686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887553" cy="2286869"/>
            </a:xfrm>
            <a:custGeom>
              <a:avLst/>
              <a:gdLst/>
              <a:ahLst/>
              <a:cxnLst/>
              <a:rect r="r" b="b" t="t" l="l"/>
              <a:pathLst>
                <a:path h="2286869" w="1887553">
                  <a:moveTo>
                    <a:pt x="37809" y="0"/>
                  </a:moveTo>
                  <a:lnTo>
                    <a:pt x="1849744" y="0"/>
                  </a:lnTo>
                  <a:cubicBezTo>
                    <a:pt x="1859771" y="0"/>
                    <a:pt x="1869388" y="3983"/>
                    <a:pt x="1876479" y="11074"/>
                  </a:cubicBezTo>
                  <a:cubicBezTo>
                    <a:pt x="1883569" y="18164"/>
                    <a:pt x="1887553" y="27781"/>
                    <a:pt x="1887553" y="37809"/>
                  </a:cubicBezTo>
                  <a:lnTo>
                    <a:pt x="1887553" y="2249060"/>
                  </a:lnTo>
                  <a:cubicBezTo>
                    <a:pt x="1887553" y="2259087"/>
                    <a:pt x="1883569" y="2268704"/>
                    <a:pt x="1876479" y="2275795"/>
                  </a:cubicBezTo>
                  <a:cubicBezTo>
                    <a:pt x="1869388" y="2282885"/>
                    <a:pt x="1859771" y="2286869"/>
                    <a:pt x="1849744" y="2286869"/>
                  </a:cubicBezTo>
                  <a:lnTo>
                    <a:pt x="37809" y="2286869"/>
                  </a:lnTo>
                  <a:cubicBezTo>
                    <a:pt x="27781" y="2286869"/>
                    <a:pt x="18164" y="2282885"/>
                    <a:pt x="11074" y="2275795"/>
                  </a:cubicBezTo>
                  <a:cubicBezTo>
                    <a:pt x="3983" y="2268704"/>
                    <a:pt x="0" y="2259087"/>
                    <a:pt x="0" y="2249060"/>
                  </a:cubicBezTo>
                  <a:lnTo>
                    <a:pt x="0" y="37809"/>
                  </a:lnTo>
                  <a:cubicBezTo>
                    <a:pt x="0" y="27781"/>
                    <a:pt x="3983" y="18164"/>
                    <a:pt x="11074" y="11074"/>
                  </a:cubicBezTo>
                  <a:cubicBezTo>
                    <a:pt x="18164" y="3983"/>
                    <a:pt x="27781" y="0"/>
                    <a:pt x="37809" y="0"/>
                  </a:cubicBezTo>
                  <a:close/>
                </a:path>
              </a:pathLst>
            </a:custGeom>
            <a:solidFill>
              <a:srgbClr val="F3E780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1887553" cy="232496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9769795" y="1266825"/>
            <a:ext cx="6752144" cy="11427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372"/>
              </a:lnSpc>
            </a:pPr>
            <a:r>
              <a:rPr lang="en-US" sz="9100">
                <a:solidFill>
                  <a:srgbClr val="022033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EVOLUCIÓN 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755781" y="3979902"/>
            <a:ext cx="6772705" cy="35523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66"/>
              </a:lnSpc>
            </a:pPr>
            <a:r>
              <a:rPr lang="en-US" sz="2547" spc="142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Surge en respuesta a epidemias y la necesidad de cooperación internacional en salud.</a:t>
            </a:r>
          </a:p>
          <a:p>
            <a:pPr algn="l">
              <a:lnSpc>
                <a:spcPts val="3566"/>
              </a:lnSpc>
            </a:pPr>
          </a:p>
          <a:p>
            <a:pPr algn="l">
              <a:lnSpc>
                <a:spcPts val="3566"/>
              </a:lnSpc>
            </a:pPr>
            <a:r>
              <a:rPr lang="en-US" sz="2547" spc="142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La versión de 2005 fue una respuesta directa al brote de SARS en 2003, evidenciando la importancia de un sistema coordinado global.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9779398" y="3196985"/>
            <a:ext cx="6949870" cy="5099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46"/>
              </a:lnSpc>
            </a:pPr>
            <a:r>
              <a:rPr lang="en-US" sz="3247" spc="181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La nueva versión amplió el enfoque de enfermedades específicas a un enfoque integral que abarca cualquier amenaza de salud pública, como enfermedades emergentes, pandemias, y desastres naturales o tecnológicos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249484" y="3231950"/>
            <a:ext cx="15009816" cy="5885774"/>
            <a:chOff x="0" y="0"/>
            <a:chExt cx="3953203" cy="15501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953202" cy="1550163"/>
            </a:xfrm>
            <a:custGeom>
              <a:avLst/>
              <a:gdLst/>
              <a:ahLst/>
              <a:cxnLst/>
              <a:rect r="r" b="b" t="t" l="l"/>
              <a:pathLst>
                <a:path h="1550163" w="3953202">
                  <a:moveTo>
                    <a:pt x="18053" y="0"/>
                  </a:moveTo>
                  <a:lnTo>
                    <a:pt x="3935150" y="0"/>
                  </a:lnTo>
                  <a:cubicBezTo>
                    <a:pt x="3945120" y="0"/>
                    <a:pt x="3953202" y="8082"/>
                    <a:pt x="3953202" y="18053"/>
                  </a:cubicBezTo>
                  <a:lnTo>
                    <a:pt x="3953202" y="1532110"/>
                  </a:lnTo>
                  <a:cubicBezTo>
                    <a:pt x="3953202" y="1542080"/>
                    <a:pt x="3945120" y="1550163"/>
                    <a:pt x="3935150" y="1550163"/>
                  </a:cubicBezTo>
                  <a:lnTo>
                    <a:pt x="18053" y="1550163"/>
                  </a:lnTo>
                  <a:cubicBezTo>
                    <a:pt x="8082" y="1550163"/>
                    <a:pt x="0" y="1542080"/>
                    <a:pt x="0" y="1532110"/>
                  </a:cubicBezTo>
                  <a:lnTo>
                    <a:pt x="0" y="18053"/>
                  </a:lnTo>
                  <a:cubicBezTo>
                    <a:pt x="0" y="8082"/>
                    <a:pt x="8082" y="0"/>
                    <a:pt x="18053" y="0"/>
                  </a:cubicBezTo>
                  <a:close/>
                </a:path>
              </a:pathLst>
            </a:custGeom>
            <a:solidFill>
              <a:srgbClr val="BFD1E1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3953203" cy="158826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5456869" y="1340835"/>
            <a:ext cx="7374262" cy="1451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679"/>
              </a:lnSpc>
            </a:pPr>
            <a:r>
              <a:rPr lang="en-US" sz="11608" spc="-963">
                <a:solidFill>
                  <a:srgbClr val="022033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OBJETIVOS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249484" y="3996473"/>
            <a:ext cx="15035284" cy="52618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55"/>
              </a:lnSpc>
            </a:pPr>
            <a:r>
              <a:rPr lang="en-US" sz="3753" spc="210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Prevenir: reducir al mínimo la propagación de enfermedades de un país a otro.</a:t>
            </a:r>
          </a:p>
          <a:p>
            <a:pPr algn="ctr">
              <a:lnSpc>
                <a:spcPts val="5255"/>
              </a:lnSpc>
            </a:pPr>
          </a:p>
          <a:p>
            <a:pPr algn="ctr">
              <a:lnSpc>
                <a:spcPts val="5255"/>
              </a:lnSpc>
            </a:pPr>
          </a:p>
          <a:p>
            <a:pPr algn="ctr">
              <a:lnSpc>
                <a:spcPts val="5255"/>
              </a:lnSpc>
            </a:pPr>
            <a:r>
              <a:rPr lang="en-US" sz="3753" spc="210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Detectar: fomentar la vigilancia y capacidad de respuesta de cada país ante riesgos sanitarios.</a:t>
            </a:r>
          </a:p>
          <a:p>
            <a:pPr algn="ctr">
              <a:lnSpc>
                <a:spcPts val="5255"/>
              </a:lnSpc>
            </a:pPr>
          </a:p>
          <a:p>
            <a:pPr algn="ctr">
              <a:lnSpc>
                <a:spcPts val="5255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249484" y="3231950"/>
            <a:ext cx="15009816" cy="5885774"/>
            <a:chOff x="0" y="0"/>
            <a:chExt cx="3953203" cy="155016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953202" cy="1550163"/>
            </a:xfrm>
            <a:custGeom>
              <a:avLst/>
              <a:gdLst/>
              <a:ahLst/>
              <a:cxnLst/>
              <a:rect r="r" b="b" t="t" l="l"/>
              <a:pathLst>
                <a:path h="1550163" w="3953202">
                  <a:moveTo>
                    <a:pt x="18053" y="0"/>
                  </a:moveTo>
                  <a:lnTo>
                    <a:pt x="3935150" y="0"/>
                  </a:lnTo>
                  <a:cubicBezTo>
                    <a:pt x="3945120" y="0"/>
                    <a:pt x="3953202" y="8082"/>
                    <a:pt x="3953202" y="18053"/>
                  </a:cubicBezTo>
                  <a:lnTo>
                    <a:pt x="3953202" y="1532110"/>
                  </a:lnTo>
                  <a:cubicBezTo>
                    <a:pt x="3953202" y="1542080"/>
                    <a:pt x="3945120" y="1550163"/>
                    <a:pt x="3935150" y="1550163"/>
                  </a:cubicBezTo>
                  <a:lnTo>
                    <a:pt x="18053" y="1550163"/>
                  </a:lnTo>
                  <a:cubicBezTo>
                    <a:pt x="8082" y="1550163"/>
                    <a:pt x="0" y="1542080"/>
                    <a:pt x="0" y="1532110"/>
                  </a:cubicBezTo>
                  <a:lnTo>
                    <a:pt x="0" y="18053"/>
                  </a:lnTo>
                  <a:cubicBezTo>
                    <a:pt x="0" y="8082"/>
                    <a:pt x="8082" y="0"/>
                    <a:pt x="18053" y="0"/>
                  </a:cubicBezTo>
                  <a:close/>
                </a:path>
              </a:pathLst>
            </a:custGeom>
            <a:solidFill>
              <a:srgbClr val="BFD1E1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3953203" cy="158826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5456869" y="1340835"/>
            <a:ext cx="7374262" cy="1451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679"/>
              </a:lnSpc>
            </a:pPr>
            <a:r>
              <a:rPr lang="en-US" sz="11608" spc="-963">
                <a:solidFill>
                  <a:srgbClr val="022033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OBJETIVOS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249484" y="3996473"/>
            <a:ext cx="15035284" cy="39415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55"/>
              </a:lnSpc>
            </a:pPr>
            <a:r>
              <a:rPr lang="en-US" sz="3753" spc="210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Responder: brindar un marco para una respuesta rápida y coordinada.</a:t>
            </a:r>
          </a:p>
          <a:p>
            <a:pPr algn="ctr">
              <a:lnSpc>
                <a:spcPts val="5255"/>
              </a:lnSpc>
            </a:pPr>
          </a:p>
          <a:p>
            <a:pPr algn="ctr">
              <a:lnSpc>
                <a:spcPts val="5255"/>
              </a:lnSpc>
            </a:pPr>
            <a:r>
              <a:rPr lang="en-US" sz="3753" spc="210">
                <a:solidFill>
                  <a:srgbClr val="022033"/>
                </a:solidFill>
                <a:latin typeface="Tenor Sans"/>
                <a:ea typeface="Tenor Sans"/>
                <a:cs typeface="Tenor Sans"/>
                <a:sym typeface="Tenor Sans"/>
              </a:rPr>
              <a:t>Mitigar: minimizar los efectos en salud pública, sociales y económicos de las emergencias sanitarias.</a:t>
            </a:r>
          </a:p>
          <a:p>
            <a:pPr algn="ctr">
              <a:lnSpc>
                <a:spcPts val="5255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DAGVwkTxejA</dc:identifier>
  <dcterms:modified xsi:type="dcterms:W3CDTF">2011-08-01T06:04:30Z</dcterms:modified>
  <cp:revision>1</cp:revision>
  <dc:title>Presentación Proyecto Trabajo Creativa Profesional Azul</dc:title>
</cp:coreProperties>
</file>