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52" r:id="rId4"/>
  </p:sldMasterIdLst>
  <p:notesMasterIdLst>
    <p:notesMasterId r:id="rId30"/>
  </p:notesMasterIdLst>
  <p:handoutMasterIdLst>
    <p:handoutMasterId r:id="rId31"/>
  </p:handoutMasterIdLst>
  <p:sldIdLst>
    <p:sldId id="256" r:id="rId5"/>
    <p:sldId id="294" r:id="rId6"/>
    <p:sldId id="261" r:id="rId7"/>
    <p:sldId id="280" r:id="rId8"/>
    <p:sldId id="287" r:id="rId9"/>
    <p:sldId id="277" r:id="rId10"/>
    <p:sldId id="281" r:id="rId11"/>
    <p:sldId id="288" r:id="rId12"/>
    <p:sldId id="274" r:id="rId13"/>
    <p:sldId id="282" r:id="rId14"/>
    <p:sldId id="289" r:id="rId15"/>
    <p:sldId id="278" r:id="rId16"/>
    <p:sldId id="283" r:id="rId17"/>
    <p:sldId id="290" r:id="rId18"/>
    <p:sldId id="275" r:id="rId19"/>
    <p:sldId id="285" r:id="rId20"/>
    <p:sldId id="291" r:id="rId21"/>
    <p:sldId id="279" r:id="rId22"/>
    <p:sldId id="284" r:id="rId23"/>
    <p:sldId id="292" r:id="rId24"/>
    <p:sldId id="276" r:id="rId25"/>
    <p:sldId id="286" r:id="rId26"/>
    <p:sldId id="293" r:id="rId27"/>
    <p:sldId id="295" r:id="rId28"/>
    <p:sldId id="273" r:id="rId29"/>
  </p:sldIdLst>
  <p:sldSz cx="12192000" cy="6858000"/>
  <p:notesSz cx="6858000" cy="9144000"/>
  <p:defaultTextStyle>
    <a:defPPr rtl="0">
      <a:defRPr lang="es-mx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8" autoAdjust="0"/>
    <p:restoredTop sz="94675"/>
  </p:normalViewPr>
  <p:slideViewPr>
    <p:cSldViewPr snapToGrid="0" snapToObjects="1">
      <p:cViewPr varScale="1">
        <p:scale>
          <a:sx n="71" d="100"/>
          <a:sy n="71" d="100"/>
        </p:scale>
        <p:origin x="84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78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slide" Target="slides/slide9.xml" /><Relationship Id="rId18" Type="http://schemas.openxmlformats.org/officeDocument/2006/relationships/slide" Target="slides/slide14.xml" /><Relationship Id="rId26" Type="http://schemas.openxmlformats.org/officeDocument/2006/relationships/slide" Target="slides/slide22.xml" /><Relationship Id="rId3" Type="http://schemas.openxmlformats.org/officeDocument/2006/relationships/customXml" Target="../customXml/item3.xml" /><Relationship Id="rId21" Type="http://schemas.openxmlformats.org/officeDocument/2006/relationships/slide" Target="slides/slide17.xml" /><Relationship Id="rId34" Type="http://schemas.openxmlformats.org/officeDocument/2006/relationships/theme" Target="theme/theme1.xml" /><Relationship Id="rId7" Type="http://schemas.openxmlformats.org/officeDocument/2006/relationships/slide" Target="slides/slide3.xml" /><Relationship Id="rId12" Type="http://schemas.openxmlformats.org/officeDocument/2006/relationships/slide" Target="slides/slide8.xml" /><Relationship Id="rId17" Type="http://schemas.openxmlformats.org/officeDocument/2006/relationships/slide" Target="slides/slide13.xml" /><Relationship Id="rId25" Type="http://schemas.openxmlformats.org/officeDocument/2006/relationships/slide" Target="slides/slide21.xml" /><Relationship Id="rId33" Type="http://schemas.openxmlformats.org/officeDocument/2006/relationships/viewProps" Target="viewProps.xml" /><Relationship Id="rId2" Type="http://schemas.openxmlformats.org/officeDocument/2006/relationships/customXml" Target="../customXml/item2.xml" /><Relationship Id="rId16" Type="http://schemas.openxmlformats.org/officeDocument/2006/relationships/slide" Target="slides/slide12.xml" /><Relationship Id="rId20" Type="http://schemas.openxmlformats.org/officeDocument/2006/relationships/slide" Target="slides/slide16.xml" /><Relationship Id="rId29" Type="http://schemas.openxmlformats.org/officeDocument/2006/relationships/slide" Target="slides/slide25.xml" /><Relationship Id="rId1" Type="http://schemas.openxmlformats.org/officeDocument/2006/relationships/customXml" Target="../customXml/item1.xml" /><Relationship Id="rId6" Type="http://schemas.openxmlformats.org/officeDocument/2006/relationships/slide" Target="slides/slide2.xml" /><Relationship Id="rId11" Type="http://schemas.openxmlformats.org/officeDocument/2006/relationships/slide" Target="slides/slide7.xml" /><Relationship Id="rId24" Type="http://schemas.openxmlformats.org/officeDocument/2006/relationships/slide" Target="slides/slide20.xml" /><Relationship Id="rId32" Type="http://schemas.openxmlformats.org/officeDocument/2006/relationships/presProps" Target="presProps.xml" /><Relationship Id="rId5" Type="http://schemas.openxmlformats.org/officeDocument/2006/relationships/slide" Target="slides/slide1.xml" /><Relationship Id="rId15" Type="http://schemas.openxmlformats.org/officeDocument/2006/relationships/slide" Target="slides/slide11.xml" /><Relationship Id="rId23" Type="http://schemas.openxmlformats.org/officeDocument/2006/relationships/slide" Target="slides/slide19.xml" /><Relationship Id="rId28" Type="http://schemas.openxmlformats.org/officeDocument/2006/relationships/slide" Target="slides/slide24.xml" /><Relationship Id="rId10" Type="http://schemas.openxmlformats.org/officeDocument/2006/relationships/slide" Target="slides/slide6.xml" /><Relationship Id="rId19" Type="http://schemas.openxmlformats.org/officeDocument/2006/relationships/slide" Target="slides/slide15.xml" /><Relationship Id="rId31" Type="http://schemas.openxmlformats.org/officeDocument/2006/relationships/handoutMaster" Target="handoutMasters/handoutMaster1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5.xml" /><Relationship Id="rId14" Type="http://schemas.openxmlformats.org/officeDocument/2006/relationships/slide" Target="slides/slide10.xml" /><Relationship Id="rId22" Type="http://schemas.openxmlformats.org/officeDocument/2006/relationships/slide" Target="slides/slide18.xml" /><Relationship Id="rId27" Type="http://schemas.openxmlformats.org/officeDocument/2006/relationships/slide" Target="slides/slide23.xml" /><Relationship Id="rId30" Type="http://schemas.openxmlformats.org/officeDocument/2006/relationships/notesMaster" Target="notesMasters/notesMaster1.xml" /><Relationship Id="rId35" Type="http://schemas.openxmlformats.org/officeDocument/2006/relationships/tableStyles" Target="tableStyles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3C2A581-DCD9-4975-A72B-94BF8A3AED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C81C452-8951-458D-906A-F888F6259B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8AF28-572F-4C23-B41B-3E9A8660CC26}" type="datetime1">
              <a:rPr lang="es-MX" smtClean="0"/>
              <a:t>08/11/2024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22467FF-C47E-4FE2-A4DB-6A1B4216C4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86FF0FF-F9C6-4768-A135-B0C3DB6FE5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B0D97-D2B9-42EF-A697-1249AF846F5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23152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MX" noProof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049F10F-EDAE-486D-82E5-59844D6413C4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MX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MX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2D76E09-41B7-FE4E-B099-04DFD58B8CF1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1629511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9114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88BD8-C718-8DB5-B1FE-9E0B0BAA7C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C6C7826-F250-6FFB-84F0-5618845187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2F5146A-7080-E8C9-E31F-982ECD78A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C41CDE7-5903-584B-1AAF-B44E56847F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4825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5B5F9-7FF1-F0C8-03FC-572C40BD3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6F28A23-C861-DA67-C144-FE6A5AAA5F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E6261E5-8A9C-4393-A0E6-37AAB4BD2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8E73F45-67AB-2194-D2F6-61ECD12F2C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34167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D2CEC-1084-7C9F-E548-13C65087A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E5B9D85-B750-3927-CD04-76CF3A0E6B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02E2EDF-4B74-46DC-1D29-B79447277B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668B8A2-9F48-44A1-C9F0-9E76F78392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875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8709B-F4F0-093A-B419-E13E5E3FB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0F7C9E4-7D2C-7F03-0449-82CA8AF271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E95FF4C-B5BD-2D59-C6A0-EFC765932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A54671E-9992-702E-A467-50679FF4C5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2366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8C788-C9C3-9E28-EB94-DACD6AED3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C67E32B-0249-A57B-D419-D34ABEBC9A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08AC152-56C4-7596-2560-34A5D2F2FE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DAE4C-B859-A8A2-9537-4E5A46C4C4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0364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3E034-05C8-7A29-0783-E1A613AB7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0229C43-832A-3F40-AAA1-BDCA1257B4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8ECC62-C204-8DEF-593E-8B9E9B2238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0703CE1-99C8-13F2-EC88-505BB32C1C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7568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C2417-1083-E4E9-45E9-463430283E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62F6D07-53B6-AC9A-B1B3-F9A73B8070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4A5B349-D6B4-D498-5FFA-CCDEBE8BA0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F25DC5E-468C-7129-6AE1-27155CE65E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1216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D84B1-5DB8-E204-204F-692214E63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B4E4774-B4D6-A086-0033-12E7AC6520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1ACA5E9-9A6D-E207-9C1B-1A6EF50748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74D11C3-B864-195C-9296-0D8AA575F4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767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10A06-4748-2961-2B2C-FBFAAECB8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786B0F6-3975-3B5D-7DDF-8E661B17D7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00072D4-DC69-613A-3909-7541D14F5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75E7F9E-383F-F5EA-6214-84035B880D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9273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1AF35-044F-4C3B-6E4D-60D7F8B7F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824B463-DCEA-22FF-06FA-461BCB4F94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CE307A0-BD37-1493-AA97-0CD284F392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4CCA90E-0AB9-2742-A37D-DA05E07B1E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690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78734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EC067-4CCC-D62A-3887-D61EC2157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2290513-5A21-2678-D443-4D9A4C8B6B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487BB0A-9BFE-A4BF-8A55-B081F9BCB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33FAE9F-D000-2535-CC2D-FD05B2E87F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8720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1809A-56F9-9F4D-0702-ABFD1FED5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3D32D70-D717-9970-827B-58FB3B70AA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F1E8B9C-04BE-69A9-B541-7C91D985A4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F639323-2B9A-9C0F-D784-ABE69A8FF4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9018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D4D1B-9B94-BBAA-6139-729F040AB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93D832B-704E-3AB6-5D2D-35ED428BEE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A138E20-46D0-6521-2FA9-E447E62C18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F1B5FD-C7C4-0CD4-035B-75F69B57F9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03232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1030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CFDAB-367C-53A3-780B-048E5B2C7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1542FF5-3D43-3129-E734-6707F9CD4B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A2AFAA1-D6E4-32B8-3E99-205B80293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1EE61C3-7D07-4691-8369-D3B81EB472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8234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5585A-E787-FE7F-3CBB-ECF39796C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0E117B7-E71B-E616-7F2D-51C43235C5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0F0F60E-458F-4EA9-76E2-2C22F1037B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2119D85-80E0-CAA6-1CF6-005A5445AA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8254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A98DF8-0194-6657-95E1-716944FA2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A0F3C20-F696-3369-1D52-8211BD6600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9689602-F083-5A52-93B2-12C46881E9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8A9F009-7539-874D-68DE-C63F609522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6514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3E0FC-E619-7605-91D4-B852E0380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86DC5E0-1842-6B2C-B79A-08FF59CB2A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32A19BB-149C-A0A8-026C-4B6D22258B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D372C-E6AF-E042-B839-9690200F48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7654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B7436-5533-3C6E-30DF-48612049B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8ED4609-FCA0-E7D2-787D-C117C91B1C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A500F28-3B83-9E49-2DB4-371241A123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1CCEF5F-4C6D-F127-8D9E-B8F7D13BEB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6246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C9BD6-1E60-F81D-35C0-4D1CE265F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41AA06-65E6-1613-5FDE-519131ECC0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B336029-D2EF-4115-6FE6-CEDFC6DC9C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7ED16E0-B557-E60D-05AC-B6CBF3C232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5960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4C096-C912-A243-7C5D-9EF5B3A1B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27E6B84-9891-E10A-59D1-81C1397CE8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09337A0-6A85-8310-00C1-5A5B490DA3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E070BE-1039-254D-3BE2-9503775698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3801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ángulo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ángulo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upo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Elipse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Elipse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rtlCol="0"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MX" noProof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069848" y="4389120"/>
            <a:ext cx="7891272" cy="1069848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s-MX" noProof="0"/>
              <a:t>Haz clic para editar el estilo de subtítulo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64423C-0973-4CBB-9ACA-9A76CF27FEF5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 rtlCol="0"/>
          <a:lstStyle>
            <a:lvl1pPr>
              <a:defRPr sz="2800"/>
            </a:lvl1pPr>
          </a:lstStyle>
          <a:p>
            <a:pPr rtl="0"/>
            <a:fld id="{4FAB73BC-B049-4115-A692-8D63A059BFB8}" type="slidenum">
              <a:rPr lang="es-MX" noProof="0" smtClean="0"/>
              <a:pPr rtl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73267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9F7803-2ED1-4CF4-A09C-D03CA0DC9D35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271689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533400"/>
            <a:ext cx="2552700" cy="5638800"/>
          </a:xfrm>
        </p:spPr>
        <p:txBody>
          <a:bodyPr vert="eaVert" rtlCol="0"/>
          <a:lstStyle/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1066800" y="533400"/>
            <a:ext cx="7505700" cy="5638800"/>
          </a:xfrm>
        </p:spPr>
        <p:txBody>
          <a:bodyPr vert="eaVert" rtlCol="0"/>
          <a:lstStyle/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3CEF9BF-2B14-4F6D-9730-2F2E7EFDE6BD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347652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4D7730-FD4C-406B-9AFD-5DD604FE2F0A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390508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167128" y="1225296"/>
            <a:ext cx="9281160" cy="3520440"/>
          </a:xfrm>
        </p:spPr>
        <p:txBody>
          <a:bodyPr rtlCol="0"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2165774" y="5020056"/>
            <a:ext cx="9052560" cy="1066800"/>
          </a:xfrm>
        </p:spPr>
        <p:txBody>
          <a:bodyPr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MX" noProof="0"/>
              <a:t>Editar estilos de texto del patrón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 rtlCol="0"/>
          <a:lstStyle/>
          <a:p>
            <a:pPr rtl="0"/>
            <a:fld id="{AAC967BA-D177-4B31-8BC5-2D008938D464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 rtlCol="0"/>
          <a:lstStyle/>
          <a:p>
            <a:pPr rtl="0"/>
            <a:endParaRPr lang="es-MX" noProof="0"/>
          </a:p>
        </p:txBody>
      </p:sp>
      <p:grpSp>
        <p:nvGrpSpPr>
          <p:cNvPr id="8" name="Grupo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Elipse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Elipse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Marcador de posición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 rtlCol="0"/>
          <a:lstStyle>
            <a:lvl1pPr>
              <a:defRPr sz="2800"/>
            </a:lvl1pPr>
          </a:lstStyle>
          <a:p>
            <a:pPr rtl="0"/>
            <a:fld id="{4FAB73BC-B049-4115-A692-8D63A059BFB8}" type="slidenum">
              <a:rPr lang="es-MX" noProof="0" smtClean="0"/>
              <a:pPr rtl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228566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sz="half" idx="1" hasCustomPrompt="1"/>
          </p:nvPr>
        </p:nvSpPr>
        <p:spPr>
          <a:xfrm>
            <a:off x="1069848" y="2194560"/>
            <a:ext cx="4754880" cy="3977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6364224" y="2194560"/>
            <a:ext cx="4754880" cy="3977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471514-5A55-4BCD-9950-BA2C5F1CB08F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428817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 hasCustomPrompt="1"/>
          </p:nvPr>
        </p:nvSpPr>
        <p:spPr>
          <a:xfrm>
            <a:off x="1066800" y="2048256"/>
            <a:ext cx="4754880" cy="640080"/>
          </a:xfrm>
        </p:spPr>
        <p:txBody>
          <a:bodyPr rtlCol="0"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Editar estilos de texto del patrón</a:t>
            </a:r>
          </a:p>
        </p:txBody>
      </p:sp>
      <p:sp>
        <p:nvSpPr>
          <p:cNvPr id="4" name="Marcador de posición de contenido 3"/>
          <p:cNvSpPr>
            <a:spLocks noGrp="1"/>
          </p:cNvSpPr>
          <p:nvPr>
            <p:ph sz="half" idx="2" hasCustomPrompt="1"/>
          </p:nvPr>
        </p:nvSpPr>
        <p:spPr>
          <a:xfrm>
            <a:off x="1069848" y="2743200"/>
            <a:ext cx="4754880" cy="32918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364224" y="2048256"/>
            <a:ext cx="4754880" cy="640080"/>
          </a:xfrm>
        </p:spPr>
        <p:txBody>
          <a:bodyPr rtlCol="0"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MX" noProof="0"/>
              <a:t>Editar estilos de texto del patrón</a:t>
            </a:r>
          </a:p>
        </p:txBody>
      </p:sp>
      <p:sp>
        <p:nvSpPr>
          <p:cNvPr id="6" name="Marcador de posición de contenido 5"/>
          <p:cNvSpPr>
            <a:spLocks noGrp="1"/>
          </p:cNvSpPr>
          <p:nvPr>
            <p:ph sz="quarter" idx="4" hasCustomPrompt="1"/>
          </p:nvPr>
        </p:nvSpPr>
        <p:spPr>
          <a:xfrm>
            <a:off x="6364224" y="2743200"/>
            <a:ext cx="4754880" cy="32918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7" name="Marcador de posición de fech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D756E6-FF88-45DE-9C80-E8BA0E604568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8" name="Marcador de posición de pie de pá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9" name="Marcador de posición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3462686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1E7A50E-917C-4592-8EC6-473FA440208C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248146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fech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51140E7-B61D-41BF-8AC6-008B8FE269D2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3" name="Marcador de posición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4277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549640" y="685800"/>
            <a:ext cx="3200400" cy="1737360"/>
          </a:xfrm>
        </p:spPr>
        <p:txBody>
          <a:bodyPr rtlCol="0" anchor="b">
            <a:normAutofit/>
          </a:bodyPr>
          <a:lstStyle>
            <a:lvl1pPr>
              <a:defRPr sz="3200" b="1"/>
            </a:lvl1pPr>
          </a:lstStyle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1" hasCustomPrompt="1"/>
          </p:nvPr>
        </p:nvSpPr>
        <p:spPr>
          <a:xfrm>
            <a:off x="838200" y="685800"/>
            <a:ext cx="6711696" cy="5020056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549640" y="2423160"/>
            <a:ext cx="3200400" cy="329184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958B412-43C8-413F-BA28-C4E7D58E411C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MX" noProof="0"/>
          </a:p>
        </p:txBody>
      </p:sp>
      <p:grpSp>
        <p:nvGrpSpPr>
          <p:cNvPr id="9" name="Grupo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Elipse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Elipse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1211674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549640" y="685800"/>
            <a:ext cx="3200400" cy="1737360"/>
          </a:xfrm>
        </p:spPr>
        <p:txBody>
          <a:bodyPr rtlCol="0" anchor="b">
            <a:normAutofit/>
          </a:bodyPr>
          <a:lstStyle>
            <a:lvl1pPr>
              <a:defRPr sz="3200" b="1"/>
            </a:lvl1pPr>
          </a:lstStyle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MX" noProof="0"/>
              <a:t>Haz clic en el icono para agregar una imagen</a:t>
            </a:r>
          </a:p>
        </p:txBody>
      </p:sp>
      <p:sp>
        <p:nvSpPr>
          <p:cNvPr id="4" name="Marcador de posición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549640" y="2423160"/>
            <a:ext cx="3200400" cy="329184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es-MX" noProof="0"/>
              <a:t>Editar estilos de texto del patrón</a:t>
            </a:r>
          </a:p>
        </p:txBody>
      </p:sp>
      <p:sp>
        <p:nvSpPr>
          <p:cNvPr id="5" name="Marcador de posición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70A276-464A-4AE7-92D0-1797A43822EA}" type="datetime1">
              <a:rPr lang="es-MX" noProof="0" smtClean="0"/>
              <a:t>08/11/2024</a:t>
            </a:fld>
            <a:endParaRPr lang="es-MX" noProof="0"/>
          </a:p>
        </p:txBody>
      </p:sp>
      <p:grpSp>
        <p:nvGrpSpPr>
          <p:cNvPr id="8" name="Grupo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Elipse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Elipse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Marcador de posición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s-MX" noProof="0" smtClean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191372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2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image" Target="../media/image3.png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microsoft.com/office/2007/relationships/hdphoto" Target="../media/hdphoto1.wdp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MX" noProof="0"/>
              <a:t>Haz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MX" noProof="0"/>
              <a:t>Editar estilos de texto del patrón</a:t>
            </a:r>
          </a:p>
          <a:p>
            <a:pPr lvl="1" rtl="0"/>
            <a:r>
              <a:rPr lang="es-MX" noProof="0"/>
              <a:t>Segundo nivel</a:t>
            </a:r>
          </a:p>
          <a:p>
            <a:pPr lvl="2" rtl="0"/>
            <a:r>
              <a:rPr lang="es-MX" noProof="0"/>
              <a:t>Tercer nivel</a:t>
            </a:r>
          </a:p>
          <a:p>
            <a:pPr lvl="3" rtl="0"/>
            <a:r>
              <a:rPr lang="es-MX" noProof="0"/>
              <a:t>Cuarto nivel</a:t>
            </a:r>
          </a:p>
          <a:p>
            <a:pPr lvl="4" rtl="0"/>
            <a:r>
              <a:rPr lang="es-MX" noProof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rtl="0"/>
            <a:fld id="{F35161E9-63C2-47F4-A209-21B798593015}" type="datetime1">
              <a:rPr lang="es-MX" noProof="0" smtClean="0"/>
              <a:t>08/11/2024</a:t>
            </a:fld>
            <a:endParaRPr lang="es-MX" noProof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s-MX" noProof="0"/>
          </a:p>
        </p:txBody>
      </p:sp>
      <p:grpSp>
        <p:nvGrpSpPr>
          <p:cNvPr id="7" name="Grupo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Elipse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Elipse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es-MX" noProof="0" smtClean="0"/>
              <a:pPr rtl="0"/>
              <a:t>‹Nº›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307590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jp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.png" /><Relationship Id="rId4" Type="http://schemas.openxmlformats.org/officeDocument/2006/relationships/image" Target="../media/image8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.png" /><Relationship Id="rId4" Type="http://schemas.openxmlformats.org/officeDocument/2006/relationships/image" Target="../media/image8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.png" /><Relationship Id="rId4" Type="http://schemas.openxmlformats.org/officeDocument/2006/relationships/image" Target="../media/image8.png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22.xml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23.xml" /><Relationship Id="rId1" Type="http://schemas.openxmlformats.org/officeDocument/2006/relationships/slideLayout" Target="../slideLayouts/slideLayout1.xml" /><Relationship Id="rId5" Type="http://schemas.microsoft.com/office/2007/relationships/hdphoto" Target="../media/hdphoto2.wdp" /><Relationship Id="rId4" Type="http://schemas.openxmlformats.org/officeDocument/2006/relationships/image" Target="../media/image10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.png" /><Relationship Id="rId4" Type="http://schemas.openxmlformats.org/officeDocument/2006/relationships/image" Target="../media/image8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.png" /><Relationship Id="rId4" Type="http://schemas.openxmlformats.org/officeDocument/2006/relationships/image" Target="../media/image8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.png" /><Relationship Id="rId4" Type="http://schemas.openxmlformats.org/officeDocument/2006/relationships/image" Target="../media/image8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2.png" /><Relationship Id="rId4" Type="http://schemas.openxmlformats.org/officeDocument/2006/relationships/image" Target="../media/image8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7382E3D0-5510-4DE9-8A4E-05146EB7B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65" y="-13447"/>
            <a:ext cx="1627094" cy="1627094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24660EAD-6EE2-46BB-9761-05C41113E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5635" y="-1"/>
            <a:ext cx="1788459" cy="1788459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03065566-8A08-4094-BC0F-E2432A7B2437}"/>
              </a:ext>
            </a:extLst>
          </p:cNvPr>
          <p:cNvSpPr txBox="1"/>
          <p:nvPr/>
        </p:nvSpPr>
        <p:spPr>
          <a:xfrm>
            <a:off x="3022227" y="571062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dirty="0">
                <a:latin typeface="Gill Sans MT" panose="020B0502020104020203" pitchFamily="34" charset="0"/>
              </a:rPr>
              <a:t>UNIVERSIDAD DEL SURESTE CAMPUS COMITÁN MEDICINA HUMANA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2A9B510E-5C63-47A0-BC62-F8ADAAD3B7B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3733800" y="1352550"/>
            <a:ext cx="4675094" cy="41529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A2A1AAA-164A-447C-89A9-ABBAC8D9F1A1}"/>
              </a:ext>
            </a:extLst>
          </p:cNvPr>
          <p:cNvSpPr txBox="1"/>
          <p:nvPr/>
        </p:nvSpPr>
        <p:spPr>
          <a:xfrm>
            <a:off x="2291042" y="2551837"/>
            <a:ext cx="75606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latin typeface="Gill Sans MT" panose="020B0502020104020203" pitchFamily="34" charset="0"/>
              </a:rPr>
              <a:t>Dieta hipovolémica para una mujer embarazada 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9465518-E47F-4CA0-A044-B3C072F485BC}"/>
              </a:ext>
            </a:extLst>
          </p:cNvPr>
          <p:cNvSpPr txBox="1"/>
          <p:nvPr/>
        </p:nvSpPr>
        <p:spPr>
          <a:xfrm>
            <a:off x="119904" y="4582120"/>
            <a:ext cx="684567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US" dirty="0">
                <a:latin typeface="Gill Sans MT" panose="020B0502020104020203" pitchFamily="34" charset="0"/>
              </a:rPr>
              <a:t>Mendoza Toledo Jorge Ángel </a:t>
            </a:r>
            <a:endParaRPr lang="es-MX" dirty="0">
              <a:latin typeface="Gill Sans MT" panose="020B0502020104020203" pitchFamily="34" charset="0"/>
            </a:endParaRPr>
          </a:p>
          <a:p>
            <a:r>
              <a:rPr lang="es-MX" dirty="0">
                <a:latin typeface="Gill Sans MT" panose="020B0502020104020203" pitchFamily="34" charset="0"/>
              </a:rPr>
              <a:t>Tercer parcial</a:t>
            </a:r>
          </a:p>
          <a:p>
            <a:r>
              <a:rPr lang="es-MX" dirty="0">
                <a:latin typeface="Gill Sans MT" panose="020B0502020104020203" pitchFamily="34" charset="0"/>
              </a:rPr>
              <a:t>Nutrición</a:t>
            </a:r>
          </a:p>
          <a:p>
            <a:r>
              <a:rPr lang="es-MX" dirty="0">
                <a:latin typeface="Gill Sans MT" panose="020B0502020104020203" pitchFamily="34" charset="0"/>
              </a:rPr>
              <a:t>Dra. Ruiz Córdova Lizbeth Anahí</a:t>
            </a:r>
          </a:p>
          <a:p>
            <a:r>
              <a:rPr lang="es-MX" dirty="0">
                <a:latin typeface="Gill Sans MT" panose="020B0502020104020203" pitchFamily="34" charset="0"/>
              </a:rPr>
              <a:t>Medicina humana</a:t>
            </a:r>
          </a:p>
          <a:p>
            <a:r>
              <a:rPr lang="es-MX" dirty="0">
                <a:latin typeface="Gill Sans MT" panose="020B0502020104020203" pitchFamily="34" charset="0"/>
              </a:rPr>
              <a:t>Tercer semestre grupo “C”</a:t>
            </a:r>
          </a:p>
          <a:p>
            <a:r>
              <a:rPr lang="es-MX" dirty="0">
                <a:latin typeface="Gill Sans MT" panose="020B0502020104020203" pitchFamily="34" charset="0"/>
              </a:rPr>
              <a:t>Comitán de Domínguez, Chiapas a 08 de noviembre del 2024</a:t>
            </a:r>
          </a:p>
        </p:txBody>
      </p:sp>
    </p:spTree>
    <p:extLst>
      <p:ext uri="{BB962C8B-B14F-4D97-AF65-F5344CB8AC3E}">
        <p14:creationId xmlns:p14="http://schemas.microsoft.com/office/powerpoint/2010/main" val="531247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8FE01-322E-8745-499E-E3B54EBB5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9DD8BFB5-4313-467D-0035-591DDA8B78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4E846F9-13F2-CFF8-1BE6-568A0B493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Comida Miércoles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62A48593-EEE8-6626-4024-55611D4E1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10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DB1FE2E6-DB0F-D7BC-0114-8E6B8481D2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116270"/>
              </p:ext>
            </p:extLst>
          </p:nvPr>
        </p:nvGraphicFramePr>
        <p:xfrm>
          <a:off x="105965" y="728566"/>
          <a:ext cx="6431624" cy="46830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49503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Bistec de res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162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Lenteja cocida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2/3 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198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270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Aguacate Hass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2/3 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31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 de nopal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3.5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103.5gr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9696"/>
                  </a:ext>
                </a:extLst>
              </a:tr>
              <a:tr h="41381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Brócoli cocido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1/2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92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683573"/>
                  </a:ext>
                </a:extLst>
              </a:tr>
              <a:tr h="41381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fresa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384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146Kcal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00775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782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C53CC6AA-75C7-6E3B-7F6B-2F542484AB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7957185"/>
              </p:ext>
            </p:extLst>
          </p:nvPr>
        </p:nvGraphicFramePr>
        <p:xfrm>
          <a:off x="6651173" y="2057450"/>
          <a:ext cx="5514920" cy="38896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892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Yogurt griego natural vikingos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½ envase</a:t>
                      </a:r>
                    </a:p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91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772231"/>
                  </a:ext>
                </a:extLst>
              </a:tr>
              <a:tr h="6892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Almendras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piña natural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263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139.5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296.5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159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2D428-FCF6-A3A2-EC86-638ADAB6AE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40310C06-6FA8-3CD8-334A-312784A0C4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48DB2D0-3340-1A92-229E-842748401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cena  </a:t>
            </a:r>
            <a:r>
              <a:rPr lang="es-MX" dirty="0" err="1"/>
              <a:t>miercoles</a:t>
            </a:r>
            <a:r>
              <a:rPr lang="es-MX" dirty="0"/>
              <a:t>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64AB3565-A0D4-7892-B149-D6234D1E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11</a:t>
            </a:fld>
            <a:endParaRPr lang="es-MX" dirty="0"/>
          </a:p>
        </p:txBody>
      </p:sp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F7BB790E-EC57-2B73-AE39-8A715E7855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137167"/>
              </p:ext>
            </p:extLst>
          </p:nvPr>
        </p:nvGraphicFramePr>
        <p:xfrm>
          <a:off x="202303" y="670941"/>
          <a:ext cx="6431624" cy="3657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24204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Salmon a la plancha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Espinaca salteada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Aguacate </a:t>
                      </a:r>
                      <a:r>
                        <a:rPr lang="es-MX" dirty="0" err="1"/>
                        <a:t>hass</a:t>
                      </a:r>
                      <a:r>
                        <a:rPr lang="es-MX" dirty="0"/>
                        <a:t>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2/3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31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Aceite de olivo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cdita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C0BDE03E-94D0-4D22-83F9-1FA6D65CD9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954237"/>
              </p:ext>
            </p:extLst>
          </p:nvPr>
        </p:nvGraphicFramePr>
        <p:xfrm>
          <a:off x="7070553" y="3298208"/>
          <a:ext cx="4677200" cy="30828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860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233860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</a:tblGrid>
              <a:tr h="24998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Total al día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 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559.5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247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782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Colación 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296.5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793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3CD24E-DCE9-F90B-070E-F49BD5C31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13">
            <a:extLst>
              <a:ext uri="{FF2B5EF4-FFF2-40B4-BE49-F238E27FC236}">
                <a16:creationId xmlns:a16="http://schemas.microsoft.com/office/drawing/2014/main" id="{BBED5090-1D49-C831-955B-EC1F80A777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s-MX" dirty="0"/>
          </a:p>
        </p:txBody>
      </p:sp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AAA4970C-AA30-74E8-45A3-C012E13A82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3" name="Rectángulo 15">
            <a:extLst>
              <a:ext uri="{FF2B5EF4-FFF2-40B4-BE49-F238E27FC236}">
                <a16:creationId xmlns:a16="http://schemas.microsoft.com/office/drawing/2014/main" id="{FF4B98C5-BBAF-CED2-F0D4-E8C018AF93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2A5D78-FAD7-D9B1-A7F6-CF96BBDE2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Desayuno JUEVES </a:t>
            </a:r>
          </a:p>
        </p:txBody>
      </p:sp>
      <p:grpSp>
        <p:nvGrpSpPr>
          <p:cNvPr id="24" name="Grupo 17">
            <a:extLst>
              <a:ext uri="{FF2B5EF4-FFF2-40B4-BE49-F238E27FC236}">
                <a16:creationId xmlns:a16="http://schemas.microsoft.com/office/drawing/2014/main" id="{32B3BECB-4E52-BF0B-5D98-8C8142CAB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BC8FA5C0-1586-6596-0036-DF5CADAAF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B3D85ACB-3154-5151-681A-3B104357B3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4F186382-7BEF-6600-7B89-B838CEBB3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12</a:t>
            </a:fld>
            <a:endParaRPr lang="es-MX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BC67C5AD-8EAA-A57C-DA63-BC4D05B0C0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1979889"/>
              </p:ext>
            </p:extLst>
          </p:nvPr>
        </p:nvGraphicFramePr>
        <p:xfrm>
          <a:off x="204311" y="728566"/>
          <a:ext cx="6011008" cy="59720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2752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502752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502752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502752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1669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1669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7957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Huevos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1542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Tortillas de maíz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192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542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Zanahoria cocida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1/3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542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Brócoli cocido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92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82796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Queso fresco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247712"/>
                  </a:ext>
                </a:extLst>
              </a:tr>
              <a:tr h="61542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Leche alpura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103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90688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Frijol refrito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35166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2E9ACE56-32F1-D89B-6C18-C14BEA2682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7683981"/>
              </p:ext>
            </p:extLst>
          </p:nvPr>
        </p:nvGraphicFramePr>
        <p:xfrm>
          <a:off x="6427250" y="2013384"/>
          <a:ext cx="5514920" cy="361528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892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Yogurt natural bajo en grasa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½ taza</a:t>
                      </a:r>
                    </a:p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79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772231"/>
                  </a:ext>
                </a:extLst>
              </a:tr>
              <a:tr h="6892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Almendras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33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Manzana verde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93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210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1BFB75-96FC-9627-4447-81A4EF12D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13">
            <a:extLst>
              <a:ext uri="{FF2B5EF4-FFF2-40B4-BE49-F238E27FC236}">
                <a16:creationId xmlns:a16="http://schemas.microsoft.com/office/drawing/2014/main" id="{4B19208C-DB35-5714-4EBC-8C7CBFCF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s-MX" dirty="0"/>
          </a:p>
        </p:txBody>
      </p:sp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87554951-D823-22D4-667C-61BD339CB5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3" name="Rectángulo 15">
            <a:extLst>
              <a:ext uri="{FF2B5EF4-FFF2-40B4-BE49-F238E27FC236}">
                <a16:creationId xmlns:a16="http://schemas.microsoft.com/office/drawing/2014/main" id="{D1E3E3B4-A44F-E393-0085-2B76DBD96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1B25E49-7562-3E16-FC53-06967875E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comida JUEVES </a:t>
            </a:r>
          </a:p>
        </p:txBody>
      </p:sp>
      <p:grpSp>
        <p:nvGrpSpPr>
          <p:cNvPr id="24" name="Grupo 17">
            <a:extLst>
              <a:ext uri="{FF2B5EF4-FFF2-40B4-BE49-F238E27FC236}">
                <a16:creationId xmlns:a16="http://schemas.microsoft.com/office/drawing/2014/main" id="{C91B43B2-CA5E-3E09-AC6B-1B122AA1E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FB5A11C6-121D-8C43-8A48-B9D77572D2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925B29B3-AEE0-073A-9181-9DA75C0D3C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946585F8-06EF-61FB-AB23-CD5673F0F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13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3DE0C031-F480-5380-433F-494F1A01FB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9515442"/>
              </p:ext>
            </p:extLst>
          </p:nvPr>
        </p:nvGraphicFramePr>
        <p:xfrm>
          <a:off x="381490" y="838452"/>
          <a:ext cx="5425752" cy="53982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6438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56438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56438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56438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42294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740156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105736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Salmon a la plancha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112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112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137457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Arroz integral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42294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Aceite de olivo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4.5 </a:t>
                      </a:r>
                      <a:r>
                        <a:rPr lang="es-MX" dirty="0" err="1"/>
                        <a:t>cdita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22.5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74015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Aguacate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¼ 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683573"/>
                  </a:ext>
                </a:extLst>
              </a:tr>
              <a:tr h="42294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10" name="Marcador de contenido 5">
            <a:extLst>
              <a:ext uri="{FF2B5EF4-FFF2-40B4-BE49-F238E27FC236}">
                <a16:creationId xmlns:a16="http://schemas.microsoft.com/office/drawing/2014/main" id="{15C8EB04-7CC7-F9A1-2C05-77723E8735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5347065"/>
              </p:ext>
            </p:extLst>
          </p:nvPr>
        </p:nvGraphicFramePr>
        <p:xfrm>
          <a:off x="6427250" y="1729923"/>
          <a:ext cx="5514920" cy="30506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892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Yogurt natural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3/4 taza</a:t>
                      </a:r>
                    </a:p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227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110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772231"/>
                  </a:ext>
                </a:extLst>
              </a:tr>
              <a:tr h="6892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Almendras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Fresa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166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8124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B39D5-4505-0A6C-E097-5DAB6FD7EC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0BDC2E58-C468-974F-5407-B9756D40AB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426D29E-2A55-DCBC-D9F8-BFE2D3D82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cena  jueves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86651169-D6AA-42C1-FE98-22150F3AD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14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26D9186A-58D4-89FE-2926-F4871755FB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530108"/>
              </p:ext>
            </p:extLst>
          </p:nvPr>
        </p:nvGraphicFramePr>
        <p:xfrm>
          <a:off x="7070553" y="3298208"/>
          <a:ext cx="4677200" cy="30828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860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233860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</a:tblGrid>
              <a:tr h="24998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Total al día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 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Colación 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402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5">
            <a:extLst>
              <a:ext uri="{FF2B5EF4-FFF2-40B4-BE49-F238E27FC236}">
                <a16:creationId xmlns:a16="http://schemas.microsoft.com/office/drawing/2014/main" id="{244EFE01-2B18-A7A6-0F2E-FB888A1DC0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4057283"/>
              </p:ext>
            </p:extLst>
          </p:nvPr>
        </p:nvGraphicFramePr>
        <p:xfrm>
          <a:off x="105965" y="728566"/>
          <a:ext cx="6431624" cy="31570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49503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Lenteja cocida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99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230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Espinaca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Quinoa cocida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1/2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185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209696"/>
                  </a:ext>
                </a:extLst>
              </a:tr>
              <a:tr h="41381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Queso feta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68357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883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2AC02-A915-E13A-026A-1D4951489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71294195-6DCC-B623-93B9-86F7099F1A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90794D-4DD8-156B-2460-E6E6C679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Desayuno Viernes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AF38F4D4-C591-C999-E452-81F1F12C5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15</a:t>
            </a:fld>
            <a:endParaRPr lang="es-MX" dirty="0"/>
          </a:p>
        </p:txBody>
      </p:sp>
      <p:graphicFrame>
        <p:nvGraphicFramePr>
          <p:cNvPr id="12" name="Marcador de contenido 5">
            <a:extLst>
              <a:ext uri="{FF2B5EF4-FFF2-40B4-BE49-F238E27FC236}">
                <a16:creationId xmlns:a16="http://schemas.microsoft.com/office/drawing/2014/main" id="{A20ADAFA-9C3F-41FF-F1EC-226EDF5D05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5195496"/>
              </p:ext>
            </p:extLst>
          </p:nvPr>
        </p:nvGraphicFramePr>
        <p:xfrm>
          <a:off x="98346" y="728566"/>
          <a:ext cx="6168792" cy="54327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42198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542198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542198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542198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137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Avena cocida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Leche descremada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490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Fruta fresca (fresa, plátano y manzana)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Almendra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 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785595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Pan integral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rebanada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70Kcal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06345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13" name="Marcador de contenido 5">
            <a:extLst>
              <a:ext uri="{FF2B5EF4-FFF2-40B4-BE49-F238E27FC236}">
                <a16:creationId xmlns:a16="http://schemas.microsoft.com/office/drawing/2014/main" id="{EBA8E304-113E-39BF-C2ED-814854E575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0441526"/>
              </p:ext>
            </p:extLst>
          </p:nvPr>
        </p:nvGraphicFramePr>
        <p:xfrm>
          <a:off x="6417203" y="2383363"/>
          <a:ext cx="5676451" cy="289174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94837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260538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260538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260538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40167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0167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9529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Yogurt griego natural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¾ de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170 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719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Nueces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70 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57719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Pera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58.5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126277"/>
                  </a:ext>
                </a:extLst>
              </a:tr>
              <a:tr h="340167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610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EE85B-592A-3007-EAAF-044EE3E2F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0CB72BE3-C8D3-25C5-0296-F7B3FA2CD5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7380CAD-5CDA-63A4-D3C5-FF23E58AB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Comida Viernes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545C892D-6C3C-CB85-6D60-8DEA3F5E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16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4AAE74E6-8DAC-9E44-DC0F-43B8D03631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464743"/>
              </p:ext>
            </p:extLst>
          </p:nvPr>
        </p:nvGraphicFramePr>
        <p:xfrm>
          <a:off x="7619" y="656559"/>
          <a:ext cx="7095896" cy="61419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3974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773974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773974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773974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2650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88162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Filete de pescado (</a:t>
                      </a:r>
                      <a:r>
                        <a:rPr lang="es-MX" dirty="0" err="1"/>
                        <a:t>tilapi</a:t>
                      </a:r>
                      <a:r>
                        <a:rPr lang="es-MX" dirty="0"/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9979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Arroz integral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713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 de maíz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2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51947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Aceite de olivo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2.5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1410602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Verduras al vapor (Zanahoria, brócoli y calabaza)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 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6760"/>
                  </a:ext>
                </a:extLst>
              </a:tr>
              <a:tr h="74211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Frijoles negros cocidos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426948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Mago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683573"/>
                  </a:ext>
                </a:extLst>
              </a:tr>
              <a:tr h="35265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9AAF6396-29D1-6B5F-B08D-FE14349A16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3500956"/>
              </p:ext>
            </p:extLst>
          </p:nvPr>
        </p:nvGraphicFramePr>
        <p:xfrm>
          <a:off x="7235339" y="893778"/>
          <a:ext cx="4964280" cy="57441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4107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24107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24107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24107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421640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42164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73787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Queso collage baja en grasas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1243251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Naranja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76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73787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Semillas de chía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73787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Palitos de zanahoria y pepino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60.5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776721"/>
                  </a:ext>
                </a:extLst>
              </a:tr>
              <a:tr h="42164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216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C60C9-64E0-72E9-50F9-0956634E2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9E81C3BD-A2EB-4811-89E7-31D5A8B1BB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6CFCD6-F111-DBDE-E6C3-2709FEF93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cena  viernes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36F1ACBE-BA5D-0CBB-F962-7928524C5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17</a:t>
            </a:fld>
            <a:endParaRPr lang="es-MX" dirty="0"/>
          </a:p>
        </p:txBody>
      </p:sp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1F53C719-7B71-DD76-DE0F-3240A27252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520508"/>
              </p:ext>
            </p:extLst>
          </p:nvPr>
        </p:nvGraphicFramePr>
        <p:xfrm>
          <a:off x="202303" y="670941"/>
          <a:ext cx="6431624" cy="49093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24204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Filete de Salmon a la parilla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Espinacas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Aguacate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¼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Quinoa cocida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Tomate Cherry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671576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Aceite de olivo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5">
            <a:extLst>
              <a:ext uri="{FF2B5EF4-FFF2-40B4-BE49-F238E27FC236}">
                <a16:creationId xmlns:a16="http://schemas.microsoft.com/office/drawing/2014/main" id="{02E36784-D67F-CFC7-0EC0-BF55C3FDAC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2958953"/>
              </p:ext>
            </p:extLst>
          </p:nvPr>
        </p:nvGraphicFramePr>
        <p:xfrm>
          <a:off x="7070553" y="3298208"/>
          <a:ext cx="4677200" cy="30828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860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233860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</a:tblGrid>
              <a:tr h="24998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Total al día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 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Colación 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7093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5965E6-A8C8-5D12-58AE-61D013DC4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13">
            <a:extLst>
              <a:ext uri="{FF2B5EF4-FFF2-40B4-BE49-F238E27FC236}">
                <a16:creationId xmlns:a16="http://schemas.microsoft.com/office/drawing/2014/main" id="{E89D70DE-98B6-D9F5-8332-C89EAEF30E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s-MX" dirty="0"/>
          </a:p>
        </p:txBody>
      </p:sp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D3D4249E-EA17-877C-4CCC-669D779ED8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3" name="Rectángulo 15">
            <a:extLst>
              <a:ext uri="{FF2B5EF4-FFF2-40B4-BE49-F238E27FC236}">
                <a16:creationId xmlns:a16="http://schemas.microsoft.com/office/drawing/2014/main" id="{8469ADF1-941B-8858-FE31-8D815943A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82E4AF4-E63C-D5E9-683E-7D2B091E3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Desayuno SABADO </a:t>
            </a:r>
          </a:p>
        </p:txBody>
      </p:sp>
      <p:grpSp>
        <p:nvGrpSpPr>
          <p:cNvPr id="24" name="Grupo 17">
            <a:extLst>
              <a:ext uri="{FF2B5EF4-FFF2-40B4-BE49-F238E27FC236}">
                <a16:creationId xmlns:a16="http://schemas.microsoft.com/office/drawing/2014/main" id="{BAC912F8-90FE-86EB-F6EA-5C0B4D44C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8DCFC1D8-556F-3E48-AB12-85D14D77B2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080609F4-B8D4-D9D7-4912-2AF63FAD74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ED79CFE5-BCF4-D1C8-4D5A-5B1E7B3C8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18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C5C2DC25-4459-0154-ABFD-01497ABBDF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795676"/>
              </p:ext>
            </p:extLst>
          </p:nvPr>
        </p:nvGraphicFramePr>
        <p:xfrm>
          <a:off x="98347" y="728566"/>
          <a:ext cx="5829652" cy="39071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7413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457413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457413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457413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137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Cereal de avena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¾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Leche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vaso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250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490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naranja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vaso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250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Plátano morado rebanado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785595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6BDA45BF-2AB2-671D-C7B5-5C8DDE4059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3099829"/>
              </p:ext>
            </p:extLst>
          </p:nvPr>
        </p:nvGraphicFramePr>
        <p:xfrm>
          <a:off x="6033965" y="4087822"/>
          <a:ext cx="5917242" cy="2651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5215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14009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14009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14009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173282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4638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2061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Guacamole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 cucharadas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2061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Pan integral en rebanadas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134 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5463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815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12E3A-D663-A398-3BB0-B989400AE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07F5FB91-ED10-10E5-4BA6-A89364EF76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5907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8B136F6-D366-D76F-503F-BDEE05F9F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Comida SABADO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F0B276EA-2C0B-1CFD-64B3-7993B42F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19</a:t>
            </a:fld>
            <a:endParaRPr lang="es-MX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6417AF44-B61F-733C-999B-5A42B7F15A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765014"/>
              </p:ext>
            </p:extLst>
          </p:nvPr>
        </p:nvGraphicFramePr>
        <p:xfrm>
          <a:off x="96821" y="1039843"/>
          <a:ext cx="6431624" cy="5486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49503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Espagueti integral cocido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141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174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Pechuga de pollo ahumada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 rebanadas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252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198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limón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vaso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Berro crudo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Elote amarrillo cocido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232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Lechuga orejona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6760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8AA0C204-05CC-6E2A-9A49-A31EDC4043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892545"/>
              </p:ext>
            </p:extLst>
          </p:nvPr>
        </p:nvGraphicFramePr>
        <p:xfrm>
          <a:off x="6580259" y="2057450"/>
          <a:ext cx="5514920" cy="384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Gajos de naranja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Granola c/frutos rojos bajos en grasa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Chayote cocido picado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19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984951"/>
                  </a:ext>
                </a:extLst>
              </a:tr>
              <a:tr h="328545">
                <a:tc gridSpan="2"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61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echuga">
            <a:extLst>
              <a:ext uri="{FF2B5EF4-FFF2-40B4-BE49-F238E27FC236}">
                <a16:creationId xmlns:a16="http://schemas.microsoft.com/office/drawing/2014/main" id="{9FF1C672-142D-E267-FCA1-9517346AD9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DFC3518-2B8A-6A6D-8082-CB573CFED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Caso clínico de mujer embarazada </a:t>
            </a:r>
            <a:endParaRPr lang="es-419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4EB287-A8DE-1EBC-220E-A6B9C17FC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04" y="1559733"/>
            <a:ext cx="11523191" cy="48136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419" sz="2400" dirty="0"/>
              <a:t>Acude paciente  femenino de 28 años acompañada de su esposo, orientada en las 3 esferas</a:t>
            </a:r>
          </a:p>
          <a:p>
            <a:r>
              <a:rPr lang="es-419" sz="2400" dirty="0"/>
              <a:t>FC - 80 </a:t>
            </a:r>
            <a:r>
              <a:rPr lang="es-419" sz="2400" dirty="0" err="1"/>
              <a:t>lpm</a:t>
            </a:r>
            <a:endParaRPr lang="es-419" sz="2400" dirty="0"/>
          </a:p>
          <a:p>
            <a:r>
              <a:rPr lang="es-419" sz="2400" dirty="0"/>
              <a:t>FR - 17 rpm</a:t>
            </a:r>
          </a:p>
          <a:p>
            <a:r>
              <a:rPr lang="es-419" sz="2400" dirty="0" err="1"/>
              <a:t>Tem</a:t>
            </a:r>
            <a:r>
              <a:rPr lang="es-419" sz="2400" dirty="0"/>
              <a:t> - 36.5ºC</a:t>
            </a:r>
          </a:p>
          <a:p>
            <a:r>
              <a:rPr lang="es-419" sz="2400" dirty="0"/>
              <a:t>T/A - 110170 mm/Hg</a:t>
            </a:r>
          </a:p>
          <a:p>
            <a:pPr marL="0" indent="0">
              <a:buNone/>
            </a:pPr>
            <a:r>
              <a:rPr lang="es-419" sz="2400" dirty="0"/>
              <a:t>Refiere los siguientes síntomas: -Disnea de medianos esfuerzos-Astenia-Vertigo-Nauseas-Cefalea-lrritabilidad-Taquicardia-CansancioHace 8 semanas que no le baja la regla(amenorrea).</a:t>
            </a:r>
          </a:p>
          <a:p>
            <a:pPr marL="0" indent="0">
              <a:buNone/>
            </a:pPr>
            <a:r>
              <a:rPr lang="es-419" sz="2400" dirty="0"/>
              <a:t>A la exploración físicas se encuentra con ligera palidez de tegumentos, semihidratada, focos cardíacos normales, focos pulmonares normales sin presencia de soplos.  </a:t>
            </a:r>
          </a:p>
          <a:p>
            <a:pPr marL="0" indent="0">
              <a:buNone/>
            </a:pPr>
            <a:r>
              <a:rPr lang="es-419" sz="2400" dirty="0"/>
              <a:t>Abdomen globoso a expensas de tejido adiposo no doloroso o la palpación median ni profunda, extremidades integras y funcionales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63AD1D5-10D4-0D80-24F4-73F22249A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es-MX" noProof="0" smtClean="0"/>
              <a:t>2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3637705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4EC83-06A3-FB83-5918-C594BA689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1275AF65-26E3-AFBE-3885-1CAFA62940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2EE4CE9-0ED2-0355-25AF-51F80218F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cena  sábado 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205BD802-8E9C-D6F4-8827-910475123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20</a:t>
            </a:fld>
            <a:endParaRPr lang="es-MX" dirty="0"/>
          </a:p>
        </p:txBody>
      </p:sp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9BDD034C-1B60-4FC1-4081-103A567DD7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186369"/>
              </p:ext>
            </p:extLst>
          </p:nvPr>
        </p:nvGraphicFramePr>
        <p:xfrm>
          <a:off x="202303" y="670941"/>
          <a:ext cx="6431624" cy="3749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24204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Alitas de pollo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372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piña natural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vasos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 rebanado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116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Apio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90 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Palmito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33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97528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9BDC8229-522A-27FF-602E-742BD621B45F}"/>
              </a:ext>
            </a:extLst>
          </p:cNvPr>
          <p:cNvGraphicFramePr>
            <a:graphicFrameLocks/>
          </p:cNvGraphicFramePr>
          <p:nvPr/>
        </p:nvGraphicFramePr>
        <p:xfrm>
          <a:off x="7070553" y="3298208"/>
          <a:ext cx="4677200" cy="30828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860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233860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</a:tblGrid>
              <a:tr h="24998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Total al día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 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Colación 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217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67D96-DED0-5174-260C-64D21C70C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E1634D19-3BCC-5905-B8E2-5DCDC8FA5C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DC3BDF8-7183-7605-07EA-3269D2F02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Desayuno Domingo 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446763A9-07ED-9652-934C-1B6E0C9D2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21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1CD612BA-6C27-5CAD-0825-C0AA2BBEFA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202141"/>
              </p:ext>
            </p:extLst>
          </p:nvPr>
        </p:nvGraphicFramePr>
        <p:xfrm>
          <a:off x="6677080" y="2020529"/>
          <a:ext cx="5514920" cy="34622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Zanahoria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Pepino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Limón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1pza</a:t>
                      </a:r>
                    </a:p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712664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Almendras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puño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785390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5" name="Marcador de contenido 5">
            <a:extLst>
              <a:ext uri="{FF2B5EF4-FFF2-40B4-BE49-F238E27FC236}">
                <a16:creationId xmlns:a16="http://schemas.microsoft.com/office/drawing/2014/main" id="{ABF9B97C-EC91-CDEA-D0C2-BABA700813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179509"/>
              </p:ext>
            </p:extLst>
          </p:nvPr>
        </p:nvGraphicFramePr>
        <p:xfrm>
          <a:off x="98346" y="728566"/>
          <a:ext cx="6168792" cy="57485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42198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542198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542198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542198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137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Pan integral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 rebanada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Crema de cacahuate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cucharadas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183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4908">
                <a:tc>
                  <a:txBody>
                    <a:bodyPr/>
                    <a:lstStyle/>
                    <a:p>
                      <a:pPr algn="r"/>
                      <a:r>
                        <a:rPr lang="es-MX" dirty="0" err="1"/>
                        <a:t>Platano</a:t>
                      </a:r>
                      <a:r>
                        <a:rPr lang="es-MX" dirty="0"/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Espinaca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785595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Leche descremada sin azúcar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116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06345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Fresa congelada sin azúcar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39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10586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5236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2ED69-4B83-3F54-5600-EC3BE63A3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1C02B7C9-2C82-52AF-F10C-86D08B6704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B7F64DA-AF97-73C0-83B9-1C4E9D335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Comida Domingo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E2290E4A-4997-511A-3A82-1188763D3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22</a:t>
            </a:fld>
            <a:endParaRPr lang="es-MX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15048712-87FC-C769-D022-721219672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E8C5B615-8AB5-FAC6-DA80-389C1BC8EE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625068"/>
              </p:ext>
            </p:extLst>
          </p:nvPr>
        </p:nvGraphicFramePr>
        <p:xfrm>
          <a:off x="96821" y="969265"/>
          <a:ext cx="6431624" cy="52181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49503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Arroz integral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215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Pechuga de pollo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165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Brocoli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Chayote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Queso panela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Tostadas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 pzas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6760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Limon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4282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735F1CE7-246B-275D-A234-B3A8E2714C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8029713"/>
              </p:ext>
            </p:extLst>
          </p:nvPr>
        </p:nvGraphicFramePr>
        <p:xfrm>
          <a:off x="6580259" y="2057450"/>
          <a:ext cx="5514920" cy="407598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Arandanos deshidratados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puño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Yogurt griego natural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Manzana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55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984951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Fresas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1/4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16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338897"/>
                  </a:ext>
                </a:extLst>
              </a:tr>
              <a:tr h="328545">
                <a:tc gridSpan="2"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815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A8C4D-DCF8-F0BA-09B3-F6A92BAB5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856B273E-E00D-4637-1016-8807C07669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B66F422-B7B4-F779-E3ED-0A6E8F61F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cena  domingo 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25DCDB31-18C3-4F57-AAEC-9CAF6EC2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23</a:t>
            </a:fld>
            <a:endParaRPr lang="es-MX" dirty="0"/>
          </a:p>
        </p:txBody>
      </p:sp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75EC8FDC-7A99-6D7E-D796-3A80328549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449301"/>
              </p:ext>
            </p:extLst>
          </p:nvPr>
        </p:nvGraphicFramePr>
        <p:xfrm>
          <a:off x="202303" y="670941"/>
          <a:ext cx="6431624" cy="43952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24204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espinaca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tazas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Aguacate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Pepino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Salmon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Zanahoria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pzas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48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85837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Te verde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Kcal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25934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1/3 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F71D1EC5-D687-9604-CA3C-625435642B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6702956"/>
              </p:ext>
            </p:extLst>
          </p:nvPr>
        </p:nvGraphicFramePr>
        <p:xfrm>
          <a:off x="7070553" y="3298208"/>
          <a:ext cx="4677200" cy="30828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860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233860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</a:tblGrid>
              <a:tr h="24998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Total al día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 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Colación 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2283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611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E3B426-3E05-BA2C-D8BE-6F842B52F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echuga">
            <a:extLst>
              <a:ext uri="{FF2B5EF4-FFF2-40B4-BE49-F238E27FC236}">
                <a16:creationId xmlns:a16="http://schemas.microsoft.com/office/drawing/2014/main" id="{DC105539-4026-1DCA-7ABB-E9FDAE84B0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D8D41CF-A5B9-096E-3AD7-78F0C3309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DIAGNÓSTICO de mujer embarazada </a:t>
            </a:r>
            <a:endParaRPr lang="es-419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58DF20-6987-D1E7-EEB2-01F260DDF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04" y="1824274"/>
            <a:ext cx="11523191" cy="4813635"/>
          </a:xfrm>
        </p:spPr>
        <p:txBody>
          <a:bodyPr>
            <a:normAutofit/>
          </a:bodyPr>
          <a:lstStyle/>
          <a:p>
            <a:r>
              <a:rPr lang="es-419" sz="2400" dirty="0"/>
              <a:t>Embarazo mas anemia microcitica hipocromica grave </a:t>
            </a:r>
          </a:p>
          <a:p>
            <a:r>
              <a:rPr lang="es-419" sz="2400" dirty="0"/>
              <a:t>VCM= 80-100 normal </a:t>
            </a:r>
          </a:p>
          <a:p>
            <a:r>
              <a:rPr lang="es-419" sz="2400" dirty="0"/>
              <a:t>Px=18 =&lt;80 microcitica </a:t>
            </a:r>
          </a:p>
          <a:p>
            <a:r>
              <a:rPr lang="es-419" sz="2400" dirty="0"/>
              <a:t>Hb 12-16 normal </a:t>
            </a:r>
          </a:p>
          <a:p>
            <a:r>
              <a:rPr lang="es-419" sz="2400" dirty="0"/>
              <a:t>Px=7 Grave hipocromica deficiencia de Fe  </a:t>
            </a:r>
          </a:p>
          <a:p>
            <a:pPr marL="0" indent="0">
              <a:buNone/>
            </a:pPr>
            <a:r>
              <a:rPr lang="es-419" sz="2400" dirty="0"/>
              <a:t>Sobre peso</a:t>
            </a:r>
          </a:p>
          <a:p>
            <a:pPr marL="0" indent="0">
              <a:buNone/>
            </a:pPr>
            <a:r>
              <a:rPr lang="es-419" sz="2400" dirty="0"/>
              <a:t>IMC=60/(1.54)(1.54)=25.3</a:t>
            </a:r>
          </a:p>
          <a:p>
            <a:pPr marL="0" indent="0">
              <a:buNone/>
            </a:pPr>
            <a:endParaRPr lang="es-419" sz="24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2CC1EB-93BC-F9AE-893F-DB184BA7A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es-MX" noProof="0" smtClean="0"/>
              <a:t>24</a:t>
            </a:fld>
            <a:endParaRPr lang="es-MX" noProof="0"/>
          </a:p>
        </p:txBody>
      </p:sp>
    </p:spTree>
    <p:extLst>
      <p:ext uri="{BB962C8B-B14F-4D97-AF65-F5344CB8AC3E}">
        <p14:creationId xmlns:p14="http://schemas.microsoft.com/office/powerpoint/2010/main" val="3133330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5C28659E-412C-4600-B45E-BAE370BC2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/>
          </a:p>
        </p:txBody>
      </p:sp>
      <p:pic>
        <p:nvPicPr>
          <p:cNvPr id="5" name="Imagen 4" descr="Aguacates y pimientos en una tabla">
            <a:extLst>
              <a:ext uri="{FF2B5EF4-FFF2-40B4-BE49-F238E27FC236}">
                <a16:creationId xmlns:a16="http://schemas.microsoft.com/office/drawing/2014/main" id="{92C4C2DA-90B8-3144-9F35-4567B52801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AE95896B-6905-4618-A7DF-DED8A61FBC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748BD8C-4984-4138-94CA-2DC5F39DC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blipFill dpi="0" rotWithShape="1">
            <a:blip r:embed="rId4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rtlCol="0" anchor="b">
            <a:normAutofit/>
          </a:bodyPr>
          <a:lstStyle/>
          <a:p>
            <a:pPr rtl="0"/>
            <a:r>
              <a:rPr lang="es-MX" dirty="0">
                <a:solidFill>
                  <a:srgbClr val="FFFFFF"/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56556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13">
            <a:extLst>
              <a:ext uri="{FF2B5EF4-FFF2-40B4-BE49-F238E27FC236}">
                <a16:creationId xmlns:a16="http://schemas.microsoft.com/office/drawing/2014/main" id="{A943D298-0548-4C7A-870B-7594104F82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s-MX" dirty="0"/>
          </a:p>
        </p:txBody>
      </p:sp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E993FA7A-9A61-804B-A5E4-16683DB6CC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3" name="Rectángulo 15">
            <a:extLst>
              <a:ext uri="{FF2B5EF4-FFF2-40B4-BE49-F238E27FC236}">
                <a16:creationId xmlns:a16="http://schemas.microsoft.com/office/drawing/2014/main" id="{FF7B26C5-D249-4988-B86B-5A3D9E7BD9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Desayuno lunes </a:t>
            </a:r>
          </a:p>
        </p:txBody>
      </p:sp>
      <p:grpSp>
        <p:nvGrpSpPr>
          <p:cNvPr id="24" name="Grupo 17">
            <a:extLst>
              <a:ext uri="{FF2B5EF4-FFF2-40B4-BE49-F238E27FC236}">
                <a16:creationId xmlns:a16="http://schemas.microsoft.com/office/drawing/2014/main" id="{46FDAED0-8B04-4181-B3D3-EA0A93C66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161B6F0D-567B-4CFA-BF50-79FDAC6EB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8CE5D194-0A7E-49A6-B737-F71C1B3960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77FF10F5-F7BB-EA4C-BFFD-8D8D77D54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3</a:t>
            </a:fld>
            <a:endParaRPr lang="es-MX" dirty="0"/>
          </a:p>
        </p:txBody>
      </p:sp>
      <p:graphicFrame>
        <p:nvGraphicFramePr>
          <p:cNvPr id="8" name="Marcador de contenido 5">
            <a:extLst>
              <a:ext uri="{FF2B5EF4-FFF2-40B4-BE49-F238E27FC236}">
                <a16:creationId xmlns:a16="http://schemas.microsoft.com/office/drawing/2014/main" id="{CCBF4A80-EC96-270A-F3B9-2776E7B190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8544586"/>
              </p:ext>
            </p:extLst>
          </p:nvPr>
        </p:nvGraphicFramePr>
        <p:xfrm>
          <a:off x="204313" y="728566"/>
          <a:ext cx="5829652" cy="607698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7413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457413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457413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457413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137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Salmon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964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490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Zanahoria picada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490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 de harina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2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160 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61490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mandarina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Mango petacón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r>
                        <a:rPr lang="es-MX" dirty="0"/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93328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Barra especial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¼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785595"/>
                  </a:ext>
                </a:extLst>
              </a:tr>
              <a:tr h="351376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13" name="Marcador de contenido 5">
            <a:extLst>
              <a:ext uri="{FF2B5EF4-FFF2-40B4-BE49-F238E27FC236}">
                <a16:creationId xmlns:a16="http://schemas.microsoft.com/office/drawing/2014/main" id="{94E82CA4-B630-EB13-F8A2-414E266A70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546801"/>
              </p:ext>
            </p:extLst>
          </p:nvPr>
        </p:nvGraphicFramePr>
        <p:xfrm>
          <a:off x="6248849" y="2057450"/>
          <a:ext cx="5610076" cy="23582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02519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402519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402519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402519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4780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47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Malteada de fresa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3/4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203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Maracuyá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½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26.5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5478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1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CE7478-6447-F873-73E4-2F542E9F7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13">
            <a:extLst>
              <a:ext uri="{FF2B5EF4-FFF2-40B4-BE49-F238E27FC236}">
                <a16:creationId xmlns:a16="http://schemas.microsoft.com/office/drawing/2014/main" id="{7F78CA5F-8D43-493D-F6F4-02C6FD9FA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s-MX" dirty="0"/>
          </a:p>
        </p:txBody>
      </p:sp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F5085F4E-2F6B-5834-2068-8B934AE8D9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3" name="Rectángulo 15">
            <a:extLst>
              <a:ext uri="{FF2B5EF4-FFF2-40B4-BE49-F238E27FC236}">
                <a16:creationId xmlns:a16="http://schemas.microsoft.com/office/drawing/2014/main" id="{D93707B6-C4E2-E46F-6F89-3F2DE56D3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033B38-649B-A046-23D6-FCAC4C745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COMIDA  lunes </a:t>
            </a:r>
          </a:p>
        </p:txBody>
      </p:sp>
      <p:grpSp>
        <p:nvGrpSpPr>
          <p:cNvPr id="24" name="Grupo 17">
            <a:extLst>
              <a:ext uri="{FF2B5EF4-FFF2-40B4-BE49-F238E27FC236}">
                <a16:creationId xmlns:a16="http://schemas.microsoft.com/office/drawing/2014/main" id="{D5C66F45-C578-B535-08A6-89421BD90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FE950621-4FAD-2FA7-D30F-D4D84FB74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525CEA5B-E9A6-860D-9745-E037B590B3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E1A1BCB4-3675-A35F-DF96-D36AD4E4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4</a:t>
            </a:fld>
            <a:endParaRPr lang="es-MX" dirty="0"/>
          </a:p>
        </p:txBody>
      </p:sp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1395DA0F-8590-D937-797E-75F0EF5B6C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8347135"/>
              </p:ext>
            </p:extLst>
          </p:nvPr>
        </p:nvGraphicFramePr>
        <p:xfrm>
          <a:off x="204309" y="728566"/>
          <a:ext cx="6431624" cy="58867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49503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Pechuga de pollo sin piel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192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Arroz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Cebolla deshidratada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cucharadita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Brócoli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Chicharro cocido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6760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naranja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426948"/>
                  </a:ext>
                </a:extLst>
              </a:tr>
              <a:tr h="41381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 de harina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60 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68357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8" name="Marcador de contenido 5">
            <a:extLst>
              <a:ext uri="{FF2B5EF4-FFF2-40B4-BE49-F238E27FC236}">
                <a16:creationId xmlns:a16="http://schemas.microsoft.com/office/drawing/2014/main" id="{4F051F70-4209-A85C-6E3D-5ADC9A8659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1081453"/>
              </p:ext>
            </p:extLst>
          </p:nvPr>
        </p:nvGraphicFramePr>
        <p:xfrm>
          <a:off x="6651173" y="2057450"/>
          <a:ext cx="5514920" cy="2377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Yogurt de fruta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3/4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201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Uva verde sin semilla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43.5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27.5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28545">
                <a:tc gridSpan="2"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919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ED81E-71CC-7369-0C02-A1E26F25F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E221255F-63FF-8421-4FD8-59B227E1DF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F846F0A-0918-022D-A611-DB4922DD6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cena  lunes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6E50C2A7-774D-AC27-BEED-B3ECBE05B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5</a:t>
            </a:fld>
            <a:endParaRPr lang="es-MX" dirty="0"/>
          </a:p>
        </p:txBody>
      </p:sp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41A39440-5BDB-D9A1-55CF-C159DA715E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0584155"/>
              </p:ext>
            </p:extLst>
          </p:nvPr>
        </p:nvGraphicFramePr>
        <p:xfrm>
          <a:off x="202303" y="670941"/>
          <a:ext cx="6431624" cy="4297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24204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Filete de mojarra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Frijoles refritos caseros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2/3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150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190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 de harina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96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Almendra fileteada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32C58354-3D50-513F-8283-E7DB51F63A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533010"/>
              </p:ext>
            </p:extLst>
          </p:nvPr>
        </p:nvGraphicFramePr>
        <p:xfrm>
          <a:off x="7070553" y="3298208"/>
          <a:ext cx="4677200" cy="30828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860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233860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</a:tblGrid>
              <a:tr h="24998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Total al día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 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685.5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Colación 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199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55A8F0-55B8-5E9B-BB23-6F5743B9E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13">
            <a:extLst>
              <a:ext uri="{FF2B5EF4-FFF2-40B4-BE49-F238E27FC236}">
                <a16:creationId xmlns:a16="http://schemas.microsoft.com/office/drawing/2014/main" id="{F495CD5B-E0A7-267B-719E-9F0EAE5FB1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s-MX" dirty="0"/>
          </a:p>
        </p:txBody>
      </p:sp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22E23E99-5227-FC66-0BE3-FA76F6AA82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3" name="Rectángulo 15">
            <a:extLst>
              <a:ext uri="{FF2B5EF4-FFF2-40B4-BE49-F238E27FC236}">
                <a16:creationId xmlns:a16="http://schemas.microsoft.com/office/drawing/2014/main" id="{5163807E-CD2E-38B7-C255-6A0442C41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33DD772-FB7D-FEF5-397A-9428F50A8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Desayuno Martes </a:t>
            </a:r>
          </a:p>
        </p:txBody>
      </p:sp>
      <p:grpSp>
        <p:nvGrpSpPr>
          <p:cNvPr id="24" name="Grupo 17">
            <a:extLst>
              <a:ext uri="{FF2B5EF4-FFF2-40B4-BE49-F238E27FC236}">
                <a16:creationId xmlns:a16="http://schemas.microsoft.com/office/drawing/2014/main" id="{E6D4C4EA-D794-8A6A-9787-6EA6E2FE9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92D24D75-F4E8-D9B8-DFB3-F85A7B26A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152889C6-57EB-35A5-3781-8B367289BB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E2B09840-580C-B0AD-FC33-B90D47C6F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6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3347B0C4-D44C-49BF-054C-88A95D9750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6289187"/>
              </p:ext>
            </p:extLst>
          </p:nvPr>
        </p:nvGraphicFramePr>
        <p:xfrm>
          <a:off x="204311" y="728566"/>
          <a:ext cx="6011008" cy="60489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2752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502752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502752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502752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4780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47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Plátano mediano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Semilla de chía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49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55207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Almendra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Miel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88694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Leche descremada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247712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naranja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vaso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971488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Gelatina sin azúcar preparada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121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35478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385DAE6D-8734-A0F1-D8C1-E67B737FEC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882571"/>
              </p:ext>
            </p:extLst>
          </p:nvPr>
        </p:nvGraphicFramePr>
        <p:xfrm>
          <a:off x="6248849" y="2057450"/>
          <a:ext cx="5610076" cy="3017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02519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402519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402519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402519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54780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547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Yogurt natural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62086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Pan integral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rebanada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55207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Manzana verde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35478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96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5DBC05-F1C6-12AB-692D-1D944174A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13">
            <a:extLst>
              <a:ext uri="{FF2B5EF4-FFF2-40B4-BE49-F238E27FC236}">
                <a16:creationId xmlns:a16="http://schemas.microsoft.com/office/drawing/2014/main" id="{B925EEA9-5BA0-708E-429E-90C9D3E34D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s-MX" dirty="0"/>
          </a:p>
        </p:txBody>
      </p:sp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6E9BA280-13BE-0D85-8644-48DED88A89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3" name="Rectángulo 15">
            <a:extLst>
              <a:ext uri="{FF2B5EF4-FFF2-40B4-BE49-F238E27FC236}">
                <a16:creationId xmlns:a16="http://schemas.microsoft.com/office/drawing/2014/main" id="{5602EFCC-C9D7-013F-D449-89CF782ED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MX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DE99DC9-8C6A-07DB-5FBE-F496D7F6B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comida Martes </a:t>
            </a:r>
          </a:p>
        </p:txBody>
      </p:sp>
      <p:grpSp>
        <p:nvGrpSpPr>
          <p:cNvPr id="24" name="Grupo 17">
            <a:extLst>
              <a:ext uri="{FF2B5EF4-FFF2-40B4-BE49-F238E27FC236}">
                <a16:creationId xmlns:a16="http://schemas.microsoft.com/office/drawing/2014/main" id="{CD7E27EF-7DB5-8481-A1B6-2F4469BE5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11D1AB46-FE68-A6D7-DCED-A73058DCE4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10831E5A-9736-D64A-B998-A792F96A9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MX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AE997412-2384-DABC-C6F9-C06666463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7</a:t>
            </a:fld>
            <a:endParaRPr lang="es-MX" dirty="0"/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6934D2B0-9C65-6AB9-662C-2A9835EB85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091168"/>
              </p:ext>
            </p:extLst>
          </p:nvPr>
        </p:nvGraphicFramePr>
        <p:xfrm>
          <a:off x="204309" y="728566"/>
          <a:ext cx="6431624" cy="608309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49503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Pechuga de pollo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192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Brócoli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Arroz integral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 de maíz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2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Aceite de olivo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Zanahoria cocida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6760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Jugo de arándano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vaso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400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426948"/>
                  </a:ext>
                </a:extLst>
              </a:tr>
              <a:tr h="41381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Espárragos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68357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8D97CA8A-7A31-8D80-4136-6EB01AE47F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5163276"/>
              </p:ext>
            </p:extLst>
          </p:nvPr>
        </p:nvGraphicFramePr>
        <p:xfrm>
          <a:off x="6651173" y="2057450"/>
          <a:ext cx="5514920" cy="3017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Avena cocida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Mantequilla de maní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52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Nuez entera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69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D3CED-A220-91B2-1995-9C69AF73E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54161D3F-78A4-C43E-10F5-398B4916BB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8868B09-29CE-6EC6-BA06-D684650DC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cena  martes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27553F5E-595E-1E10-3C64-707F40FBC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8</a:t>
            </a:fld>
            <a:endParaRPr lang="es-MX" dirty="0"/>
          </a:p>
        </p:txBody>
      </p:sp>
      <p:graphicFrame>
        <p:nvGraphicFramePr>
          <p:cNvPr id="7" name="Marcador de contenido 5">
            <a:extLst>
              <a:ext uri="{FF2B5EF4-FFF2-40B4-BE49-F238E27FC236}">
                <a16:creationId xmlns:a16="http://schemas.microsoft.com/office/drawing/2014/main" id="{4EC1431E-7563-381A-E30A-D581346226C9}"/>
              </a:ext>
            </a:extLst>
          </p:cNvPr>
          <p:cNvGraphicFramePr>
            <a:graphicFrameLocks/>
          </p:cNvGraphicFramePr>
          <p:nvPr/>
        </p:nvGraphicFramePr>
        <p:xfrm>
          <a:off x="202303" y="670941"/>
          <a:ext cx="6431624" cy="37205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7906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607906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242046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Salmon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1pza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184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Pure de papa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83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119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Tortilla de nopal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2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53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75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21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6116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Aceite de olivo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cucharada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80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34950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F20CBD45-0FAA-3E1A-E721-E27069DA8282}"/>
              </a:ext>
            </a:extLst>
          </p:cNvPr>
          <p:cNvGraphicFramePr>
            <a:graphicFrameLocks/>
          </p:cNvGraphicFramePr>
          <p:nvPr/>
        </p:nvGraphicFramePr>
        <p:xfrm>
          <a:off x="7070553" y="3298208"/>
          <a:ext cx="4677200" cy="30828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3860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233860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</a:tblGrid>
              <a:tr h="24998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/>
                        <a:t>Total al día 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 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Comida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686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Colación 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228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1802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Cena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457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25636"/>
                  </a:ext>
                </a:extLst>
              </a:tr>
              <a:tr h="249980">
                <a:tc>
                  <a:txBody>
                    <a:bodyPr/>
                    <a:lstStyle/>
                    <a:p>
                      <a:pPr algn="l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2285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969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6F10B-82E9-68F9-8CD6-4CC3A2168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Lechuga">
            <a:extLst>
              <a:ext uri="{FF2B5EF4-FFF2-40B4-BE49-F238E27FC236}">
                <a16:creationId xmlns:a16="http://schemas.microsoft.com/office/drawing/2014/main" id="{0C1BED18-24A4-5851-F987-3C57EC9587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620" y="-1"/>
            <a:ext cx="12192000" cy="685799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A4EBFE8-21C4-418F-E3C4-1D2FC6BFA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511" y="298323"/>
            <a:ext cx="8107462" cy="37261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s-MX" dirty="0"/>
              <a:t>Desayuno Miércoles  </a:t>
            </a:r>
          </a:p>
        </p:txBody>
      </p:sp>
      <p:sp>
        <p:nvSpPr>
          <p:cNvPr id="3" name="Marcador de posición de número de diapositiva 2">
            <a:extLst>
              <a:ext uri="{FF2B5EF4-FFF2-40B4-BE49-F238E27FC236}">
                <a16:creationId xmlns:a16="http://schemas.microsoft.com/office/drawing/2014/main" id="{8E9092D5-025F-1AD8-91A9-C53D7B0FE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es-MX" smtClean="0"/>
              <a:pPr rtl="0">
                <a:spcAft>
                  <a:spcPts val="600"/>
                </a:spcAft>
              </a:pPr>
              <a:t>9</a:t>
            </a:fld>
            <a:endParaRPr lang="es-MX" dirty="0"/>
          </a:p>
        </p:txBody>
      </p:sp>
      <p:graphicFrame>
        <p:nvGraphicFramePr>
          <p:cNvPr id="11" name="Marcador de contenido 5">
            <a:extLst>
              <a:ext uri="{FF2B5EF4-FFF2-40B4-BE49-F238E27FC236}">
                <a16:creationId xmlns:a16="http://schemas.microsoft.com/office/drawing/2014/main" id="{7610CC72-7FDC-74BA-F9E7-6AF4A767CF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2346333"/>
              </p:ext>
            </p:extLst>
          </p:nvPr>
        </p:nvGraphicFramePr>
        <p:xfrm>
          <a:off x="204311" y="728566"/>
          <a:ext cx="6062980" cy="572678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15745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515745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515745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515745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477232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Licuado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477232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83515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Avena cocida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¾ taza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164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1193079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Leche semidescremada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233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116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477232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Plátano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477232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Nueces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3 </a:t>
                      </a:r>
                      <a:r>
                        <a:rPr lang="es-MX" dirty="0" err="1"/>
                        <a:t>pzas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9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83515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Semillas de chía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cdita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2.4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247712"/>
                  </a:ext>
                </a:extLst>
              </a:tr>
              <a:tr h="477232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Miel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cdita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14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/>
                        <a:t>21.5 </a:t>
                      </a:r>
                      <a:r>
                        <a:rPr lang="es-MX" dirty="0"/>
                        <a:t>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673489"/>
                  </a:ext>
                </a:extLst>
              </a:tr>
              <a:tr h="477232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332.5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88BA3EE2-CE22-FB9A-75B9-76208649A2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34064"/>
              </p:ext>
            </p:extLst>
          </p:nvPr>
        </p:nvGraphicFramePr>
        <p:xfrm>
          <a:off x="6584379" y="728566"/>
          <a:ext cx="5514920" cy="3108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14330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Desayuno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1433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50077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Huevo cocido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44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68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34296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Espinacas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¼  taza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105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143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Jitomate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½ 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58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97397"/>
                  </a:ext>
                </a:extLst>
              </a:tr>
              <a:tr h="550077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Aceite de olivo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</a:t>
                      </a:r>
                      <a:r>
                        <a:rPr lang="es-MX" dirty="0" err="1"/>
                        <a:t>cdita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 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44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554166"/>
                  </a:ext>
                </a:extLst>
              </a:tr>
              <a:tr h="314330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227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DAD0B360-4E88-41D6-FD76-4AF9CCD8B6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355282"/>
              </p:ext>
            </p:extLst>
          </p:nvPr>
        </p:nvGraphicFramePr>
        <p:xfrm>
          <a:off x="6584379" y="4077906"/>
          <a:ext cx="5514920" cy="2377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8730">
                  <a:extLst>
                    <a:ext uri="{9D8B030D-6E8A-4147-A177-3AD203B41FA5}">
                      <a16:colId xmlns:a16="http://schemas.microsoft.com/office/drawing/2014/main" val="200360086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293180895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1193664791"/>
                    </a:ext>
                  </a:extLst>
                </a:gridCol>
                <a:gridCol w="1378730">
                  <a:extLst>
                    <a:ext uri="{9D8B030D-6E8A-4147-A177-3AD203B41FA5}">
                      <a16:colId xmlns:a16="http://schemas.microsoft.com/office/drawing/2014/main" val="452273249"/>
                    </a:ext>
                  </a:extLst>
                </a:gridCol>
              </a:tblGrid>
              <a:tr h="328545">
                <a:tc gridSpan="4">
                  <a:txBody>
                    <a:bodyPr/>
                    <a:lstStyle/>
                    <a:p>
                      <a:pPr algn="ctr"/>
                      <a:r>
                        <a:rPr lang="es-MX" dirty="0"/>
                        <a:t>Colación  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3262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Alimento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cantidad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Peso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rgbClr val="FF0000"/>
                          </a:solidFill>
                        </a:rPr>
                        <a:t>Energía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991089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Pan integral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 rebanada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50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139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985733"/>
                  </a:ext>
                </a:extLst>
              </a:tr>
              <a:tr h="574953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Aguacate </a:t>
                      </a:r>
                      <a:r>
                        <a:rPr lang="es-MX" dirty="0" err="1"/>
                        <a:t>hass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2/3 </a:t>
                      </a:r>
                      <a:r>
                        <a:rPr lang="es-MX" dirty="0" err="1"/>
                        <a:t>pza</a:t>
                      </a:r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31 gr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108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423707"/>
                  </a:ext>
                </a:extLst>
              </a:tr>
              <a:tr h="328545"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Total: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/>
                        <a:t>247 Kcal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425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059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Letras en madera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5F63BB-8299-4DC6-BEF4-D74C2867262F}">
  <ds:schemaRefs>
    <ds:schemaRef ds:uri="http://schemas.microsoft.com/office/2006/metadata/properties"/>
    <ds:schemaRef ds:uri="http://www.w3.org/2000/xmlns/"/>
    <ds:schemaRef ds:uri="71af3243-3dd4-4a8d-8c0d-dd76da1f02a5"/>
    <ds:schemaRef ds:uri="http://www.w3.org/2001/XMLSchema-instance"/>
  </ds:schemaRefs>
</ds:datastoreItem>
</file>

<file path=customXml/itemProps2.xml><?xml version="1.0" encoding="utf-8"?>
<ds:datastoreItem xmlns:ds="http://schemas.openxmlformats.org/officeDocument/2006/customXml" ds:itemID="{D8D68FF4-BAD0-4642-AF13-8C81E6DA6F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0D8A54-1D72-4F92-B62A-7D5313FD6544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71af3243-3dd4-4a8d-8c0d-dd76da1f02a5"/>
    <ds:schemaRef ds:uri="16c05727-aa75-4e4a-9b5f-8a80a116589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Diseño para productos</Template>
  <TotalTime>954</TotalTime>
  <Words>2153</Words>
  <Application>Microsoft Office PowerPoint</Application>
  <PresentationFormat>Panorámica</PresentationFormat>
  <Paragraphs>1103</Paragraphs>
  <Slides>25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Letras en madera</vt:lpstr>
      <vt:lpstr>Presentación de PowerPoint</vt:lpstr>
      <vt:lpstr>Caso clínico de mujer embarazada </vt:lpstr>
      <vt:lpstr>Desayuno lunes </vt:lpstr>
      <vt:lpstr>COMIDA  lunes </vt:lpstr>
      <vt:lpstr>cena  lunes </vt:lpstr>
      <vt:lpstr>Desayuno Martes </vt:lpstr>
      <vt:lpstr>comida Martes </vt:lpstr>
      <vt:lpstr>cena  martes  </vt:lpstr>
      <vt:lpstr>Desayuno Miércoles  </vt:lpstr>
      <vt:lpstr>Comida Miércoles  </vt:lpstr>
      <vt:lpstr>cena  miercoles  </vt:lpstr>
      <vt:lpstr>Desayuno JUEVES </vt:lpstr>
      <vt:lpstr>comida JUEVES </vt:lpstr>
      <vt:lpstr>cena  jueves  </vt:lpstr>
      <vt:lpstr>Desayuno Viernes  </vt:lpstr>
      <vt:lpstr>Comida Viernes  </vt:lpstr>
      <vt:lpstr>cena  viernes  </vt:lpstr>
      <vt:lpstr>Desayuno SABADO </vt:lpstr>
      <vt:lpstr>Comida SABADO  </vt:lpstr>
      <vt:lpstr>cena  sábado   </vt:lpstr>
      <vt:lpstr>Desayuno Domingo   </vt:lpstr>
      <vt:lpstr>Comida Domingo  </vt:lpstr>
      <vt:lpstr>cena  domingo   </vt:lpstr>
      <vt:lpstr>DIAGNÓSTICO de mujer embarazada 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Dieta HIPOVOLEMICA para mujer embarazada</dc:title>
  <dc:creator>CARLOS EDUARDO ESPINOSA ALBORES</dc:creator>
  <cp:lastModifiedBy>Jorge Parker</cp:lastModifiedBy>
  <cp:revision>13</cp:revision>
  <dcterms:created xsi:type="dcterms:W3CDTF">2024-10-08T21:31:28Z</dcterms:created>
  <dcterms:modified xsi:type="dcterms:W3CDTF">2024-11-09T00:01:23Z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