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Lst>
  <p:notesMasterIdLst>
    <p:notesMasterId r:id="rId13"/>
  </p:notesMasterIdLst>
  <p:sldIdLst>
    <p:sldId id="256" r:id="rId2"/>
    <p:sldId id="258" r:id="rId3"/>
    <p:sldId id="259" r:id="rId4"/>
    <p:sldId id="260" r:id="rId5"/>
    <p:sldId id="261" r:id="rId6"/>
    <p:sldId id="262" r:id="rId7"/>
    <p:sldId id="263" r:id="rId8"/>
    <p:sldId id="264" r:id="rId9"/>
    <p:sldId id="265" r:id="rId10"/>
    <p:sldId id="266" r:id="rId11"/>
    <p:sldId id="267" r:id="rId12"/>
  </p:sldIdLst>
  <p:sldSz cx="18288000" cy="10287000"/>
  <p:notesSz cx="6858000" cy="9144000"/>
  <p:embeddedFontLst>
    <p:embeddedFont>
      <p:font typeface="Arimo" panose="020B0604020202020204" charset="0"/>
      <p:regular r:id="rId14"/>
    </p:embeddedFont>
    <p:embeddedFont>
      <p:font typeface="Arimo Bold" panose="020B0604020202020204" charset="0"/>
      <p:regular r:id="rId15"/>
    </p:embeddedFont>
    <p:embeddedFont>
      <p:font typeface="Fahkwang Bold" panose="020B0604020202020204" charset="-34"/>
      <p:regular r:id="rId16"/>
    </p:embeddedFont>
    <p:embeddedFont>
      <p:font typeface="Maharlika" panose="020B0604020202020204" charset="0"/>
      <p:regular r:id="rId17"/>
    </p:embeddedFont>
    <p:embeddedFont>
      <p:font typeface="Open Sans" panose="020B0604020202020204" charset="0"/>
      <p:regular r:id="rId18"/>
    </p:embeddedFont>
    <p:embeddedFont>
      <p:font typeface="Open Sans Bold" panose="020B0604020202020204" charset="0"/>
      <p:regular r:id="rId19"/>
    </p:embeddedFont>
    <p:embeddedFont>
      <p:font typeface="TT Phobos Inline" panose="020B0604020202020204" charset="0"/>
      <p:regular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FE8"/>
    <a:srgbClr val="C4CD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33" d="100"/>
          <a:sy n="33" d="100"/>
        </p:scale>
        <p:origin x="2934" y="11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2888CE-16E8-4B37-9620-9D2068E5B4D4}" type="datetimeFigureOut">
              <a:rPr lang="es-MX" smtClean="0"/>
              <a:t>13/04/2024</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A522EA-FAB3-4389-965B-54F1F1369D96}" type="slidenum">
              <a:rPr lang="es-MX" smtClean="0"/>
              <a:t>‹Nº›</a:t>
            </a:fld>
            <a:endParaRPr lang="es-MX"/>
          </a:p>
        </p:txBody>
      </p:sp>
    </p:spTree>
    <p:extLst>
      <p:ext uri="{BB962C8B-B14F-4D97-AF65-F5344CB8AC3E}">
        <p14:creationId xmlns:p14="http://schemas.microsoft.com/office/powerpoint/2010/main" val="4066797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Alumna: Josefa Pérez Magaña</a:t>
            </a:r>
          </a:p>
          <a:p>
            <a:r>
              <a:rPr lang="es-MX" dirty="0"/>
              <a:t>Licenciatura: Administración y Estrategia de Negocios</a:t>
            </a:r>
          </a:p>
          <a:p>
            <a:r>
              <a:rPr lang="es-MX" dirty="0"/>
              <a:t>2do. Cuatrimestre</a:t>
            </a:r>
          </a:p>
          <a:p>
            <a:r>
              <a:rPr lang="es-MX" dirty="0"/>
              <a:t>Evaluación de Computación </a:t>
            </a:r>
          </a:p>
        </p:txBody>
      </p:sp>
      <p:sp>
        <p:nvSpPr>
          <p:cNvPr id="4" name="Marcador de número de diapositiva 3"/>
          <p:cNvSpPr>
            <a:spLocks noGrp="1"/>
          </p:cNvSpPr>
          <p:nvPr>
            <p:ph type="sldNum" sz="quarter" idx="5"/>
          </p:nvPr>
        </p:nvSpPr>
        <p:spPr/>
        <p:txBody>
          <a:bodyPr/>
          <a:lstStyle/>
          <a:p>
            <a:fld id="{AFA522EA-FAB3-4389-965B-54F1F1369D96}" type="slidenum">
              <a:rPr lang="es-MX" smtClean="0"/>
              <a:t>1</a:t>
            </a:fld>
            <a:endParaRPr lang="es-MX"/>
          </a:p>
        </p:txBody>
      </p:sp>
    </p:spTree>
    <p:extLst>
      <p:ext uri="{BB962C8B-B14F-4D97-AF65-F5344CB8AC3E}">
        <p14:creationId xmlns:p14="http://schemas.microsoft.com/office/powerpoint/2010/main" val="2890160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ts val="3488"/>
              </a:lnSpc>
            </a:pPr>
            <a:r>
              <a:rPr lang="en-US" sz="1200" dirty="0">
                <a:solidFill>
                  <a:srgbClr val="163459"/>
                </a:solidFill>
                <a:latin typeface="Open Sans Bold"/>
              </a:rPr>
              <a:t>Las enfermedades mentales, también conocidas como trastornos mentales o trastornos psiquiátricos, son padecimientos que afectan la salud mental y el funcionamiento psicológico de una persona. Estas condiciones pueden afectar el pensamiento, el estado de ánimo y el comportamiento de manera significativa, y pueden interferir con la vida diaria, las relaciones interpersonales y el bienestar general.</a:t>
            </a:r>
          </a:p>
          <a:p>
            <a:pPr algn="just">
              <a:lnSpc>
                <a:spcPts val="3488"/>
              </a:lnSpc>
            </a:pPr>
            <a:endParaRPr lang="en-US" sz="1200" dirty="0">
              <a:solidFill>
                <a:srgbClr val="163459"/>
              </a:solidFill>
              <a:latin typeface="Open Sans Bold"/>
            </a:endParaRPr>
          </a:p>
          <a:p>
            <a:pPr algn="just">
              <a:lnSpc>
                <a:spcPts val="3488"/>
              </a:lnSpc>
            </a:pPr>
            <a:endParaRPr lang="en-US" sz="1200" dirty="0">
              <a:solidFill>
                <a:srgbClr val="163459"/>
              </a:solidFill>
              <a:latin typeface="Open Sans Bold"/>
            </a:endParaRPr>
          </a:p>
          <a:p>
            <a:pPr algn="just">
              <a:lnSpc>
                <a:spcPts val="3488"/>
              </a:lnSpc>
            </a:pPr>
            <a:endParaRPr lang="en-US" sz="1200" dirty="0">
              <a:solidFill>
                <a:srgbClr val="163459"/>
              </a:solidFill>
              <a:latin typeface="Open Sans Bold"/>
            </a:endParaRPr>
          </a:p>
          <a:p>
            <a:pPr algn="just">
              <a:lnSpc>
                <a:spcPts val="3488"/>
              </a:lnSpc>
            </a:pPr>
            <a:endParaRPr lang="en-US" sz="1200" dirty="0">
              <a:solidFill>
                <a:srgbClr val="163459"/>
              </a:solidFill>
              <a:latin typeface="Open Sans Bold"/>
            </a:endParaRPr>
          </a:p>
          <a:p>
            <a:pPr algn="just">
              <a:lnSpc>
                <a:spcPts val="3488"/>
              </a:lnSpc>
            </a:pPr>
            <a:r>
              <a:rPr lang="en-US" sz="1200" dirty="0">
                <a:solidFill>
                  <a:srgbClr val="163459"/>
                </a:solidFill>
                <a:latin typeface="Open Sans Bold"/>
              </a:rPr>
              <a:t>Estos son solo algunos ejemplos de enfermedades mentales, y hay muchos otros trastornos psiquiátricos que afectan a millones de personas en todo el mundo. Es importante destacar que las enfermedades mentales son afecciones médicas reales que pueden tratarse con terapia, medicamentos u otras intervenciones adecuadas. La conciencia, la comprensión y el apoyo son fundamentales para ayudar a las personas que viven con estas condiciones a llevar vidas plenas y significativas.</a:t>
            </a:r>
          </a:p>
          <a:p>
            <a:pPr algn="just">
              <a:lnSpc>
                <a:spcPts val="3208"/>
              </a:lnSpc>
            </a:pPr>
            <a:endParaRPr lang="en-US" sz="1200" dirty="0">
              <a:solidFill>
                <a:srgbClr val="163459"/>
              </a:solidFill>
              <a:latin typeface="Open Sans Bold"/>
            </a:endParaRP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10</a:t>
            </a:fld>
            <a:endParaRPr lang="es-MX"/>
          </a:p>
        </p:txBody>
      </p:sp>
    </p:spTree>
    <p:extLst>
      <p:ext uri="{BB962C8B-B14F-4D97-AF65-F5344CB8AC3E}">
        <p14:creationId xmlns:p14="http://schemas.microsoft.com/office/powerpoint/2010/main" val="2648009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11</a:t>
            </a:fld>
            <a:endParaRPr lang="es-MX"/>
          </a:p>
        </p:txBody>
      </p:sp>
    </p:spTree>
    <p:extLst>
      <p:ext uri="{BB962C8B-B14F-4D97-AF65-F5344CB8AC3E}">
        <p14:creationId xmlns:p14="http://schemas.microsoft.com/office/powerpoint/2010/main" val="1868740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ctr">
              <a:lnSpc>
                <a:spcPts val="3122"/>
              </a:lnSpc>
            </a:pPr>
            <a:r>
              <a:rPr lang="en-US" sz="3122" dirty="0">
                <a:solidFill>
                  <a:srgbClr val="000000"/>
                </a:solidFill>
                <a:latin typeface="Maharlika"/>
              </a:rPr>
              <a:t>Presentación en Power Point de los temas que se enlistan:</a:t>
            </a:r>
          </a:p>
          <a:p>
            <a:pPr algn="ctr">
              <a:lnSpc>
                <a:spcPts val="2488"/>
              </a:lnSpc>
            </a:pPr>
            <a:endParaRPr lang="en-US" sz="3122" dirty="0">
              <a:solidFill>
                <a:srgbClr val="000000"/>
              </a:solidFill>
              <a:latin typeface="Maharlika"/>
            </a:endParaRPr>
          </a:p>
          <a:p>
            <a:pPr>
              <a:lnSpc>
                <a:spcPts val="3318"/>
              </a:lnSpc>
            </a:pPr>
            <a:r>
              <a:rPr lang="en-US" sz="3318" dirty="0">
                <a:solidFill>
                  <a:srgbClr val="000000"/>
                </a:solidFill>
                <a:latin typeface="Maharlika"/>
              </a:rPr>
              <a:t>    Temas:</a:t>
            </a:r>
          </a:p>
          <a:p>
            <a:pPr>
              <a:lnSpc>
                <a:spcPts val="3318"/>
              </a:lnSpc>
            </a:pPr>
            <a:endParaRPr lang="en-US" sz="3318" dirty="0">
              <a:solidFill>
                <a:srgbClr val="000000"/>
              </a:solidFill>
              <a:latin typeface="Maharlika"/>
            </a:endParaRPr>
          </a:p>
          <a:p>
            <a:pPr marL="716427" lvl="1" indent="-358213">
              <a:lnSpc>
                <a:spcPts val="5840"/>
              </a:lnSpc>
              <a:buAutoNum type="arabicPeriod"/>
            </a:pPr>
            <a:r>
              <a:rPr lang="en-US" sz="3318" dirty="0">
                <a:solidFill>
                  <a:srgbClr val="000000"/>
                </a:solidFill>
                <a:latin typeface="Maharlika"/>
              </a:rPr>
              <a:t> Tipos de personalidades.</a:t>
            </a:r>
          </a:p>
          <a:p>
            <a:pPr marL="716427" lvl="1" indent="-358213">
              <a:lnSpc>
                <a:spcPts val="5840"/>
              </a:lnSpc>
              <a:buAutoNum type="arabicPeriod"/>
            </a:pPr>
            <a:r>
              <a:rPr lang="en-US" sz="3318" dirty="0">
                <a:solidFill>
                  <a:srgbClr val="000000"/>
                </a:solidFill>
                <a:latin typeface="Maharlika"/>
              </a:rPr>
              <a:t> Alimentos chatarra.</a:t>
            </a:r>
          </a:p>
          <a:p>
            <a:pPr marL="716427" lvl="1" indent="-358213">
              <a:lnSpc>
                <a:spcPts val="5840"/>
              </a:lnSpc>
              <a:buAutoNum type="arabicPeriod"/>
            </a:pPr>
            <a:r>
              <a:rPr lang="en-US" sz="3318" dirty="0">
                <a:solidFill>
                  <a:srgbClr val="000000"/>
                </a:solidFill>
                <a:latin typeface="Maharlika"/>
              </a:rPr>
              <a:t> Bacterias.</a:t>
            </a:r>
          </a:p>
          <a:p>
            <a:pPr marL="716427" lvl="1" indent="-358213" algn="l">
              <a:lnSpc>
                <a:spcPts val="5840"/>
              </a:lnSpc>
              <a:buAutoNum type="arabicPeriod"/>
            </a:pPr>
            <a:r>
              <a:rPr lang="en-US" sz="3318" dirty="0">
                <a:solidFill>
                  <a:srgbClr val="000000"/>
                </a:solidFill>
                <a:latin typeface="Maharlika"/>
              </a:rPr>
              <a:t> Enfermedades mentales.</a:t>
            </a: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2</a:t>
            </a:fld>
            <a:endParaRPr lang="es-MX"/>
          </a:p>
        </p:txBody>
      </p:sp>
    </p:spTree>
    <p:extLst>
      <p:ext uri="{BB962C8B-B14F-4D97-AF65-F5344CB8AC3E}">
        <p14:creationId xmlns:p14="http://schemas.microsoft.com/office/powerpoint/2010/main" val="3223886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000000"/>
                </a:solidFill>
                <a:latin typeface="TT Phobos Inline"/>
              </a:rPr>
              <a:t>Tema: Tipos de personalidades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Carl Jung, un renombrado psiquiatra y psicólogo suizo, propuso varios conceptos sobre la personalidad, incluyendo su teoría de los tipos psicológicos. Según Jung, hay dos funciones principales de la psique: la percepción (sensación e intuición) y el juicio (pensamiento y sentimiento).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Creativo: Los creativos son imaginativos, originales y tienen una mente abierta a nuevas ideas. Disfrutan de expresarse a través del arte, la música, la escritura u otras formas de creatividad.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000000"/>
                </a:solidFill>
                <a:latin typeface="Open Sans Bold"/>
              </a:rPr>
              <a:t>Analítico:</a:t>
            </a:r>
            <a:r>
              <a:rPr lang="en-US" sz="1200" dirty="0">
                <a:solidFill>
                  <a:srgbClr val="000000"/>
                </a:solidFill>
                <a:latin typeface="Open Sans Bold"/>
              </a:rPr>
              <a:t> Las personas analíticas son lógicas, detallistas y disfrutan de resolver problemas complejos. Tienden a tomar decisiones basadas en datos y análisis cuidadosos.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sng" dirty="0">
              <a:solidFill>
                <a:srgbClr val="000000"/>
              </a:solidFill>
              <a:latin typeface="TT Phobos Inline"/>
            </a:endParaRP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3</a:t>
            </a:fld>
            <a:endParaRPr lang="es-MX"/>
          </a:p>
        </p:txBody>
      </p:sp>
    </p:spTree>
    <p:extLst>
      <p:ext uri="{BB962C8B-B14F-4D97-AF65-F5344CB8AC3E}">
        <p14:creationId xmlns:p14="http://schemas.microsoft.com/office/powerpoint/2010/main" val="1221380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Estos son solo algunos ejemplos y las personas suelen tener una combinación única de diferentes rasgos de personalidad.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000000"/>
                </a:solidFill>
                <a:latin typeface="Open Sans Bold"/>
              </a:rPr>
              <a:t>Conservador:</a:t>
            </a:r>
            <a:r>
              <a:rPr lang="en-US" sz="1200" dirty="0">
                <a:solidFill>
                  <a:srgbClr val="FF914D"/>
                </a:solidFill>
                <a:latin typeface="Open Sans Bold"/>
              </a:rPr>
              <a:t> </a:t>
            </a:r>
            <a:r>
              <a:rPr lang="en-US" sz="1200" dirty="0">
                <a:solidFill>
                  <a:srgbClr val="000000"/>
                </a:solidFill>
                <a:latin typeface="Open Sans Bold"/>
              </a:rPr>
              <a:t>Las personas conservadoras son tradicionales, confían en las normas establecidas y prefieren la estabilidad y la seguridad. Tienden a ser cautelosos ante el cambio.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0000"/>
              </a:solidFill>
              <a:latin typeface="Open San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Estos son solo algunos ejemplos y las personas suelen tener una combinación única de diferentes rasgos de personalidad.</a:t>
            </a:r>
            <a:r>
              <a:rPr lang="en-US" sz="1200" u="sng" dirty="0">
                <a:solidFill>
                  <a:srgbClr val="263318"/>
                </a:solidFill>
                <a:latin typeface="Open Sans Bold"/>
              </a:rPr>
              <a:t> Aventurero:</a:t>
            </a:r>
            <a:r>
              <a:rPr lang="en-US" sz="1200" dirty="0">
                <a:solidFill>
                  <a:srgbClr val="263318"/>
                </a:solidFill>
                <a:latin typeface="Open Sans Bold"/>
              </a:rPr>
              <a:t> Los aventureros son espontáneos, audaces y disfrutan de experiencias nuevas y emocionantes. Les gusta explorar el mundo y probar cosas nuevas.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0000"/>
              </a:solidFill>
              <a:latin typeface="Open San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I</a:t>
            </a:r>
            <a:r>
              <a:rPr lang="en-US" sz="1200" u="sng" dirty="0">
                <a:solidFill>
                  <a:srgbClr val="000000"/>
                </a:solidFill>
                <a:latin typeface="Open Sans Bold"/>
              </a:rPr>
              <a:t>ntrovertido:</a:t>
            </a:r>
            <a:r>
              <a:rPr lang="en-US" sz="1200" dirty="0">
                <a:solidFill>
                  <a:srgbClr val="000000"/>
                </a:solidFill>
                <a:latin typeface="Open Sans Bold"/>
              </a:rPr>
              <a:t> Las personas introvertidas tienden a ser reservadas, reflexivas y tranquilas. Disfrutan del tiempo a solas y pueden sentirse recargadas en ambientes más tranquilos.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0000"/>
              </a:solidFill>
              <a:latin typeface="Open Sans Bold"/>
            </a:endParaRP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4</a:t>
            </a:fld>
            <a:endParaRPr lang="es-MX"/>
          </a:p>
        </p:txBody>
      </p:sp>
    </p:spTree>
    <p:extLst>
      <p:ext uri="{BB962C8B-B14F-4D97-AF65-F5344CB8AC3E}">
        <p14:creationId xmlns:p14="http://schemas.microsoft.com/office/powerpoint/2010/main" val="3677306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ts val="2606"/>
              </a:lnSpc>
            </a:pPr>
            <a:r>
              <a:rPr lang="en-US" sz="1200" dirty="0">
                <a:solidFill>
                  <a:srgbClr val="000000"/>
                </a:solidFill>
                <a:latin typeface="Open Sans Bold"/>
              </a:rPr>
              <a:t>Los alimentos chatarra, también conocidos como comida basura o comida rápida, son alimentos altos en calorías, grasas poco saludables, azúcares refinados y sodio, pero bajos en nutrientes esenciales como vitaminas, minerales y fibra. Estos alimentos suelen ser altamente procesados y están diseñados para ser sabrosos y convenientes, pero su consumo excesivo puede contribuir a problemas de salud como la obesidad, la diabetes tipo 2, las enfermedades cardíacas y otras condiciones crónicas.</a:t>
            </a:r>
          </a:p>
          <a:p>
            <a:pPr algn="just">
              <a:lnSpc>
                <a:spcPts val="2606"/>
              </a:lnSpc>
            </a:pPr>
            <a:endParaRPr lang="en-US" sz="1200" dirty="0">
              <a:solidFill>
                <a:srgbClr val="000000"/>
              </a:solidFill>
              <a:latin typeface="Open Sans Bold"/>
            </a:endParaRPr>
          </a:p>
          <a:p>
            <a:pPr algn="just">
              <a:lnSpc>
                <a:spcPts val="2606"/>
              </a:lnSpc>
            </a:pPr>
            <a:r>
              <a:rPr lang="en-US" sz="1200" dirty="0">
                <a:solidFill>
                  <a:srgbClr val="000000"/>
                </a:solidFill>
                <a:latin typeface="Open Sans Bold"/>
              </a:rPr>
              <a:t>Ejemplos comunes de alimentos chatarra incluyen hamburguesas, papas fritas, pizza, alimentos fritos, dulces, galletas, refrescos y bocadillos procesados como papas fritas y nachos. Aunque estos alimentos pueden ser tentadores y satisfacer los antojos, es importante consumirlos con moderación y priorizar una dieta rica en frutas, verduras, granos enteros, proteínas magras y grasas saludables para mantener una buena salud.</a:t>
            </a: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5</a:t>
            </a:fld>
            <a:endParaRPr lang="es-MX"/>
          </a:p>
        </p:txBody>
      </p:sp>
    </p:spTree>
    <p:extLst>
      <p:ext uri="{BB962C8B-B14F-4D97-AF65-F5344CB8AC3E}">
        <p14:creationId xmlns:p14="http://schemas.microsoft.com/office/powerpoint/2010/main" val="401735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Los alimentos saludables son aquellos que proporcionan una amplia variedad de nutrientes esenciales, incluyendo vitaminas, minerales, proteínas, carbohidratos complejos y grasas saludables, en proporciones equilibradas. Estos alimentos son generalmente bajos en calorías vacías (calorías provenientes de azúcares y grasas sin valor nutricional) y altos en fibra, lo que los hace satisfactorios y beneficiosos para la salud.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Consumir una variedad de alimentos saludables puede ayudar a mantener un peso corporal saludable, prevenir enfermedades crónicas como la diabetes y las enfermedades cardíacas, fortalecer el sistema inmunológico y promover el bienestar general.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 Es importante centrarse en alimentos frescos y naturales, y limitar la ingesta de alimentos procesados y ultraprocesados.</a:t>
            </a: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6</a:t>
            </a:fld>
            <a:endParaRPr lang="es-MX"/>
          </a:p>
        </p:txBody>
      </p:sp>
    </p:spTree>
    <p:extLst>
      <p:ext uri="{BB962C8B-B14F-4D97-AF65-F5344CB8AC3E}">
        <p14:creationId xmlns:p14="http://schemas.microsoft.com/office/powerpoint/2010/main" val="1036446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just" defTabSz="914400" rtl="0" eaLnBrk="1" fontAlgn="auto" latinLnBrk="0" hangingPunct="1">
              <a:lnSpc>
                <a:spcPts val="2920"/>
              </a:lnSpc>
              <a:spcBef>
                <a:spcPct val="0"/>
              </a:spcBef>
              <a:spcAft>
                <a:spcPts val="0"/>
              </a:spcAft>
              <a:buClrTx/>
              <a:buSzTx/>
              <a:buFontTx/>
              <a:buNone/>
              <a:tabLst/>
              <a:defRPr/>
            </a:pPr>
            <a:r>
              <a:rPr lang="en-US" sz="1200" dirty="0">
                <a:solidFill>
                  <a:srgbClr val="163459"/>
                </a:solidFill>
                <a:latin typeface="Fahkwang Bold"/>
              </a:rPr>
              <a:t>Tema: Bacterias</a:t>
            </a:r>
          </a:p>
          <a:p>
            <a:pPr algn="just">
              <a:lnSpc>
                <a:spcPts val="2920"/>
              </a:lnSpc>
              <a:spcBef>
                <a:spcPct val="0"/>
              </a:spcBef>
            </a:pPr>
            <a:endParaRPr lang="en-US" sz="1200" dirty="0">
              <a:solidFill>
                <a:srgbClr val="000000"/>
              </a:solidFill>
              <a:latin typeface="Open Sans Bold"/>
            </a:endParaRPr>
          </a:p>
          <a:p>
            <a:pPr algn="just">
              <a:lnSpc>
                <a:spcPts val="2920"/>
              </a:lnSpc>
              <a:spcBef>
                <a:spcPct val="0"/>
              </a:spcBef>
            </a:pPr>
            <a:r>
              <a:rPr lang="en-US" sz="1200" dirty="0">
                <a:solidFill>
                  <a:srgbClr val="000000"/>
                </a:solidFill>
                <a:latin typeface="Open Sans Bold"/>
              </a:rPr>
              <a:t>Las bacterias son organismos microscópicos unicelulares que pertenecen al reino Monera. Son uno de los grupos más antiguos y abundantes de organismos en la Tierra, y se pueden encontrar en una amplia variedad de hábitats, incluyendo suelos, agua, aire, e incluso dentro y sobre otros organismos vivos, incluyendo los humanos.</a:t>
            </a:r>
          </a:p>
          <a:p>
            <a:pPr algn="just">
              <a:lnSpc>
                <a:spcPts val="2920"/>
              </a:lnSpc>
              <a:spcBef>
                <a:spcPct val="0"/>
              </a:spcBef>
            </a:pPr>
            <a:endParaRPr lang="en-US" sz="1200" dirty="0">
              <a:solidFill>
                <a:srgbClr val="000000"/>
              </a:solidFill>
              <a:latin typeface="Open Sans Bold"/>
            </a:endParaRPr>
          </a:p>
          <a:p>
            <a:pPr algn="just">
              <a:lnSpc>
                <a:spcPts val="2920"/>
              </a:lnSpc>
              <a:spcBef>
                <a:spcPct val="0"/>
              </a:spcBef>
            </a:pPr>
            <a:r>
              <a:rPr lang="en-US" sz="1200" dirty="0">
                <a:solidFill>
                  <a:srgbClr val="000000"/>
                </a:solidFill>
                <a:latin typeface="Open Sans Bold"/>
              </a:rPr>
              <a:t>Algunas bacterias son beneficiosas y desempeñan roles importantes en el medio ambiente y en la salud humana, como ayudar en la digestión, la producción de alimentos (como el yogur y el queso), y la descomposición de materia orgánica. Sin embargo, otras bacterias pueden ser patógenas y causar enfermedades como la salmonela, la tuberculosis y la neumonía.</a:t>
            </a:r>
          </a:p>
          <a:p>
            <a:pPr algn="just">
              <a:lnSpc>
                <a:spcPts val="2920"/>
              </a:lnSpc>
              <a:spcBef>
                <a:spcPct val="0"/>
              </a:spcBef>
            </a:pPr>
            <a:endParaRPr lang="en-US" sz="1200" dirty="0">
              <a:solidFill>
                <a:srgbClr val="000000"/>
              </a:solidFill>
              <a:latin typeface="Open Sans Bold"/>
            </a:endParaRPr>
          </a:p>
          <a:p>
            <a:pPr algn="just">
              <a:lnSpc>
                <a:spcPts val="2920"/>
              </a:lnSpc>
              <a:spcBef>
                <a:spcPct val="0"/>
              </a:spcBef>
            </a:pPr>
            <a:r>
              <a:rPr lang="en-US" sz="1200" dirty="0">
                <a:solidFill>
                  <a:srgbClr val="000000"/>
                </a:solidFill>
                <a:latin typeface="Open Sans Bold"/>
              </a:rPr>
              <a:t>Las bacterias tienen una amplia variedad de formas y tamaños, y pueden existir en diferentes estructuras, como esferas (cocos), barras (bacilos) y hélices (espirilos). Se reproducen principalmente por división celular, lo que les permite crecer y multiplicarse rápidamente bajo las condiciones adecuadas de temperatura, humedad y nutrientes.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Bacterias Cocáceas: Estas bacterias tienen forma esférica y suelen agruparse en colonias. Pueden ser cocos individuales o formar cadenas, grupos o racimos. Ejemplos incluyen Staphylococcus y Streptococcus.</a:t>
            </a: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7</a:t>
            </a:fld>
            <a:endParaRPr lang="es-MX"/>
          </a:p>
        </p:txBody>
      </p:sp>
    </p:spTree>
    <p:extLst>
      <p:ext uri="{BB962C8B-B14F-4D97-AF65-F5344CB8AC3E}">
        <p14:creationId xmlns:p14="http://schemas.microsoft.com/office/powerpoint/2010/main" val="1079283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En general, las bacterias juegan un papel crucial en los ecosistemas naturales y en la vida cotidiana, y su estudio es fundamental para entender tanto la biología básica como las aplicaciones prácticas en campos como la medicina, la agricultura y la biotecnología.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Bacterias Espirales: Estas bacterias tienen forma de espiral o hélice. Pueden ser rígidas o flexibles. Ejemplos incluyen Helicobacter pylori y Treponema pallidum.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Bacterias Gram-</a:t>
            </a:r>
            <a:r>
              <a:rPr lang="en-US" sz="1200" dirty="0" err="1">
                <a:solidFill>
                  <a:srgbClr val="000000"/>
                </a:solidFill>
                <a:latin typeface="Open Sans Bold"/>
              </a:rPr>
              <a:t>positivas</a:t>
            </a:r>
            <a:r>
              <a:rPr lang="en-US" sz="1200" dirty="0">
                <a:solidFill>
                  <a:srgbClr val="000000"/>
                </a:solidFill>
                <a:latin typeface="Open Sans Bold"/>
              </a:rPr>
              <a:t>: Tienen una capa de peptidoglicano gruesa en su pared celular que las hace retener el colorante de tinción de cristal violeta en la prueba de tinción de Gram. Ejemplos incluyen Staphylococcus aureus y Streptococcus pneumoniae.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Open Sans Bold"/>
              </a:rPr>
              <a:t>Bacterias Bacilares: Son bacterias con forma de bastón o vara. Pueden aparecer solas o en cadenas. Ejemplos incluyen Escherichia coli (E. coli) y Bacillus subtilis.</a:t>
            </a:r>
          </a:p>
          <a:p>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8</a:t>
            </a:fld>
            <a:endParaRPr lang="es-MX"/>
          </a:p>
        </p:txBody>
      </p:sp>
    </p:spTree>
    <p:extLst>
      <p:ext uri="{BB962C8B-B14F-4D97-AF65-F5344CB8AC3E}">
        <p14:creationId xmlns:p14="http://schemas.microsoft.com/office/powerpoint/2010/main" val="103387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163459"/>
                </a:solidFill>
                <a:latin typeface="Open Sans Bold"/>
              </a:rPr>
              <a:t>Tema: Enfermedades mentales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163459"/>
                </a:solidFill>
                <a:latin typeface="Open Sans Bold"/>
              </a:rPr>
              <a:t>Se caracterizan por un comportamiento anormal de pensamientos, emociones y de cómo se relaciona la persona con los demás.</a:t>
            </a:r>
          </a:p>
          <a:p>
            <a:pPr algn="just">
              <a:lnSpc>
                <a:spcPts val="2761"/>
              </a:lnSpc>
            </a:pPr>
            <a:r>
              <a:rPr lang="en-US" sz="1972" dirty="0">
                <a:solidFill>
                  <a:srgbClr val="163459"/>
                </a:solidFill>
                <a:latin typeface="Open Sans Bold"/>
              </a:rPr>
              <a:t> Causas: </a:t>
            </a:r>
          </a:p>
          <a:p>
            <a:pPr algn="just">
              <a:lnSpc>
                <a:spcPts val="2761"/>
              </a:lnSpc>
            </a:pPr>
            <a:endParaRPr lang="en-US" sz="1972" dirty="0">
              <a:solidFill>
                <a:srgbClr val="163459"/>
              </a:solidFill>
              <a:latin typeface="Open Sans Bold"/>
            </a:endParaRPr>
          </a:p>
          <a:p>
            <a:pPr marL="425929" lvl="1" indent="-212965" algn="just">
              <a:lnSpc>
                <a:spcPts val="2761"/>
              </a:lnSpc>
              <a:buFont typeface="Arial"/>
              <a:buChar char="•"/>
            </a:pPr>
            <a:r>
              <a:rPr lang="en-US" sz="1972" dirty="0">
                <a:solidFill>
                  <a:srgbClr val="163459"/>
                </a:solidFill>
                <a:latin typeface="Open Sans Bold"/>
              </a:rPr>
              <a:t>Problemas de salud.</a:t>
            </a:r>
          </a:p>
          <a:p>
            <a:pPr marL="425929" lvl="1" indent="-212965" algn="just">
              <a:lnSpc>
                <a:spcPts val="2761"/>
              </a:lnSpc>
              <a:buFont typeface="Arial"/>
              <a:buChar char="•"/>
            </a:pPr>
            <a:r>
              <a:rPr lang="en-US" sz="1972" dirty="0">
                <a:solidFill>
                  <a:srgbClr val="163459"/>
                </a:solidFill>
                <a:latin typeface="Open Sans Bold"/>
              </a:rPr>
              <a:t>Dificultades económicas o con la familia.</a:t>
            </a:r>
          </a:p>
          <a:p>
            <a:pPr marL="425929" lvl="1" indent="-212965" algn="just">
              <a:lnSpc>
                <a:spcPts val="2761"/>
              </a:lnSpc>
              <a:buFont typeface="Arial"/>
              <a:buChar char="•"/>
            </a:pPr>
            <a:r>
              <a:rPr lang="en-US" sz="1972" dirty="0">
                <a:solidFill>
                  <a:srgbClr val="163459"/>
                </a:solidFill>
                <a:latin typeface="Open Sans Bold"/>
              </a:rPr>
              <a:t>Consumo de drogas, alcohol u otro tipo de fármacos.</a:t>
            </a:r>
          </a:p>
          <a:p>
            <a:pPr marL="425929" lvl="1" indent="-212965" algn="just">
              <a:lnSpc>
                <a:spcPts val="2761"/>
              </a:lnSpc>
              <a:buFont typeface="Arial"/>
              <a:buChar char="•"/>
            </a:pPr>
            <a:r>
              <a:rPr lang="en-US" sz="1972" dirty="0">
                <a:solidFill>
                  <a:srgbClr val="163459"/>
                </a:solidFill>
                <a:latin typeface="Open Sans Bold"/>
              </a:rPr>
              <a:t>Ansiedad.</a:t>
            </a:r>
          </a:p>
          <a:p>
            <a:pPr marL="425929" lvl="1" indent="-212965" algn="just">
              <a:lnSpc>
                <a:spcPts val="2761"/>
              </a:lnSpc>
              <a:spcBef>
                <a:spcPct val="0"/>
              </a:spcBef>
              <a:buFont typeface="Arial"/>
              <a:buChar char="•"/>
            </a:pPr>
            <a:r>
              <a:rPr lang="en-US" sz="1972" dirty="0">
                <a:solidFill>
                  <a:srgbClr val="163459"/>
                </a:solidFill>
                <a:latin typeface="Open Sans Bold"/>
              </a:rPr>
              <a:t>Traumas.</a:t>
            </a:r>
          </a:p>
          <a:p>
            <a:pPr algn="just">
              <a:lnSpc>
                <a:spcPts val="2761"/>
              </a:lnSpc>
            </a:pPr>
            <a:r>
              <a:rPr lang="en-US" sz="1972" dirty="0">
                <a:solidFill>
                  <a:srgbClr val="163459"/>
                </a:solidFill>
                <a:latin typeface="Open Sans Bold"/>
              </a:rPr>
              <a:t> </a:t>
            </a:r>
            <a:r>
              <a:rPr lang="en-US" sz="1972" dirty="0" err="1">
                <a:solidFill>
                  <a:srgbClr val="163459"/>
                </a:solidFill>
                <a:latin typeface="Open Sans Bold"/>
              </a:rPr>
              <a:t>Síntomas</a:t>
            </a:r>
            <a:r>
              <a:rPr lang="en-US" sz="1972" dirty="0">
                <a:solidFill>
                  <a:srgbClr val="163459"/>
                </a:solidFill>
                <a:latin typeface="Open Sans Bold"/>
              </a:rPr>
              <a:t>:</a:t>
            </a:r>
          </a:p>
          <a:p>
            <a:pPr algn="just">
              <a:lnSpc>
                <a:spcPts val="2761"/>
              </a:lnSpc>
            </a:pPr>
            <a:endParaRPr lang="en-US" sz="1972" dirty="0">
              <a:solidFill>
                <a:srgbClr val="163459"/>
              </a:solidFill>
              <a:latin typeface="Open Sans Bold"/>
            </a:endParaRPr>
          </a:p>
          <a:p>
            <a:pPr marL="425929" lvl="1" indent="-212965" algn="just">
              <a:lnSpc>
                <a:spcPts val="2761"/>
              </a:lnSpc>
              <a:buFont typeface="Arial"/>
              <a:buChar char="•"/>
            </a:pPr>
            <a:r>
              <a:rPr lang="en-US" sz="1972" dirty="0">
                <a:solidFill>
                  <a:srgbClr val="163459"/>
                </a:solidFill>
                <a:latin typeface="Open Sans Bold"/>
              </a:rPr>
              <a:t>Pensamientos suicidas.</a:t>
            </a:r>
          </a:p>
          <a:p>
            <a:pPr marL="425929" lvl="1" indent="-212965" algn="just">
              <a:lnSpc>
                <a:spcPts val="2761"/>
              </a:lnSpc>
              <a:buFont typeface="Arial"/>
              <a:buChar char="•"/>
            </a:pPr>
            <a:r>
              <a:rPr lang="en-US" sz="1972" dirty="0">
                <a:solidFill>
                  <a:srgbClr val="163459"/>
                </a:solidFill>
                <a:latin typeface="Open Sans Bold"/>
              </a:rPr>
              <a:t>Inestabilidad en el peso.</a:t>
            </a:r>
          </a:p>
          <a:p>
            <a:pPr marL="425929" lvl="1" indent="-212965" algn="just">
              <a:lnSpc>
                <a:spcPts val="2761"/>
              </a:lnSpc>
              <a:buFont typeface="Arial"/>
              <a:buChar char="•"/>
            </a:pPr>
            <a:r>
              <a:rPr lang="en-US" sz="1972" dirty="0">
                <a:solidFill>
                  <a:srgbClr val="163459"/>
                </a:solidFill>
                <a:latin typeface="Open Sans Bold"/>
              </a:rPr>
              <a:t>Problemas de sueño (dormir en exceso o desvelo).</a:t>
            </a:r>
          </a:p>
          <a:p>
            <a:pPr marL="425929" lvl="1" indent="-212965" algn="just">
              <a:lnSpc>
                <a:spcPts val="2761"/>
              </a:lnSpc>
              <a:buFont typeface="Arial"/>
              <a:buChar char="•"/>
            </a:pPr>
            <a:r>
              <a:rPr lang="en-US" sz="1972" dirty="0">
                <a:solidFill>
                  <a:srgbClr val="163459"/>
                </a:solidFill>
                <a:latin typeface="Open Sans Bold"/>
              </a:rPr>
              <a:t>Culpabilidad.</a:t>
            </a:r>
          </a:p>
          <a:p>
            <a:pPr marL="425929" lvl="1" indent="-212965" algn="just">
              <a:lnSpc>
                <a:spcPts val="2761"/>
              </a:lnSpc>
              <a:buFont typeface="Arial"/>
              <a:buChar char="•"/>
            </a:pPr>
            <a:r>
              <a:rPr lang="en-US" sz="1972" dirty="0">
                <a:solidFill>
                  <a:srgbClr val="163459"/>
                </a:solidFill>
                <a:latin typeface="Open Sans Bold"/>
              </a:rPr>
              <a:t>Rechazar toda actividad o invitación.</a:t>
            </a:r>
          </a:p>
          <a:p>
            <a:pPr marL="425929" lvl="1" indent="-212965" algn="just">
              <a:lnSpc>
                <a:spcPts val="2761"/>
              </a:lnSpc>
              <a:buFont typeface="Arial"/>
              <a:buChar char="•"/>
            </a:pPr>
            <a:endParaRPr lang="en-US" sz="1972" dirty="0">
              <a:solidFill>
                <a:srgbClr val="163459"/>
              </a:solidFill>
              <a:latin typeface="Open Sans Bold"/>
            </a:endParaRPr>
          </a:p>
          <a:p>
            <a:pPr algn="just">
              <a:lnSpc>
                <a:spcPts val="2761"/>
              </a:lnSpc>
            </a:pPr>
            <a:r>
              <a:rPr lang="en-US" sz="1200" dirty="0">
                <a:solidFill>
                  <a:srgbClr val="163459"/>
                </a:solidFill>
                <a:latin typeface="Open Sans Bold"/>
              </a:rPr>
              <a:t>Es imortante recalcar que la mayoría de las enfermedades mentles se pueden tratar y tener una mejor calidad de vida.</a:t>
            </a:r>
          </a:p>
          <a:p>
            <a:pPr algn="just">
              <a:lnSpc>
                <a:spcPts val="2761"/>
              </a:lnSpc>
            </a:pPr>
            <a:endParaRPr lang="en-US" sz="1200" dirty="0">
              <a:solidFill>
                <a:srgbClr val="163459"/>
              </a:solidFill>
              <a:latin typeface="Open Sans Bold"/>
            </a:endParaRPr>
          </a:p>
          <a:p>
            <a:pPr algn="just">
              <a:lnSpc>
                <a:spcPts val="2761"/>
              </a:lnSpc>
              <a:spcBef>
                <a:spcPct val="0"/>
              </a:spcBef>
            </a:pPr>
            <a:r>
              <a:rPr lang="en-US" sz="1200" dirty="0">
                <a:solidFill>
                  <a:srgbClr val="163459"/>
                </a:solidFill>
                <a:latin typeface="Open Sans Bold"/>
              </a:rPr>
              <a:t>Aunque existen algunos inconvenientes por no tener acceso a los servicios de salud o falta de recursos económicos.</a:t>
            </a:r>
          </a:p>
          <a:p>
            <a:pPr marL="425929" lvl="1" indent="-212965" algn="just">
              <a:lnSpc>
                <a:spcPts val="2761"/>
              </a:lnSpc>
              <a:buFont typeface="Arial"/>
              <a:buChar char="•"/>
            </a:pPr>
            <a:endParaRPr lang="es-MX" dirty="0"/>
          </a:p>
        </p:txBody>
      </p:sp>
      <p:sp>
        <p:nvSpPr>
          <p:cNvPr id="4" name="Marcador de número de diapositiva 3"/>
          <p:cNvSpPr>
            <a:spLocks noGrp="1"/>
          </p:cNvSpPr>
          <p:nvPr>
            <p:ph type="sldNum" sz="quarter" idx="5"/>
          </p:nvPr>
        </p:nvSpPr>
        <p:spPr/>
        <p:txBody>
          <a:bodyPr/>
          <a:lstStyle/>
          <a:p>
            <a:fld id="{AFA522EA-FAB3-4389-965B-54F1F1369D96}" type="slidenum">
              <a:rPr lang="es-MX" smtClean="0"/>
              <a:t>9</a:t>
            </a:fld>
            <a:endParaRPr lang="es-MX"/>
          </a:p>
        </p:txBody>
      </p:sp>
    </p:spTree>
    <p:extLst>
      <p:ext uri="{BB962C8B-B14F-4D97-AF65-F5344CB8AC3E}">
        <p14:creationId xmlns:p14="http://schemas.microsoft.com/office/powerpoint/2010/main" val="3615897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s-MX"/>
              <a:t>Haz clic para modificar el estilo de título del patrón</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s-MX"/>
              <a:t>Haz clic para editar el estilo de subtítulo del patrón</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266558200"/>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079969065"/>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983056823"/>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311047227"/>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s-MX"/>
              <a:t>Haz clic para modificar el estilo de título del patrón</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079810951"/>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723318473"/>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s-MX"/>
              <a:t>Haga clic para modificar los estilos de texto del patrón</a:t>
            </a:r>
          </a:p>
        </p:txBody>
      </p:sp>
      <p:sp>
        <p:nvSpPr>
          <p:cNvPr id="4" name="Content Placeholder 3"/>
          <p:cNvSpPr>
            <a:spLocks noGrp="1"/>
          </p:cNvSpPr>
          <p:nvPr>
            <p:ph sz="half" idx="2"/>
          </p:nvPr>
        </p:nvSpPr>
        <p:spPr>
          <a:xfrm>
            <a:off x="1259683" y="3757613"/>
            <a:ext cx="7736681" cy="5526882"/>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s-MX"/>
              <a:t>Haga clic para modificar los estilos de texto del patrón</a:t>
            </a:r>
          </a:p>
        </p:txBody>
      </p:sp>
      <p:sp>
        <p:nvSpPr>
          <p:cNvPr id="6" name="Content Placeholder 5"/>
          <p:cNvSpPr>
            <a:spLocks noGrp="1"/>
          </p:cNvSpPr>
          <p:nvPr>
            <p:ph sz="quarter" idx="4"/>
          </p:nvPr>
        </p:nvSpPr>
        <p:spPr>
          <a:xfrm>
            <a:off x="9258300" y="3757613"/>
            <a:ext cx="7774782" cy="5526882"/>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243003758"/>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17334474"/>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95112131"/>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s-MX"/>
              <a:t>Haz clic para modificar el estilo de título del patrón</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961124020"/>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s-MX"/>
              <a:t>Haz clic para modificar el estilo de título del patrón</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s-MX"/>
              <a:t>Haz clic en el icono para agregar una imagen</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146212524"/>
      </p:ext>
    </p:extLst>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1D8BD707-D9CF-40AE-B4C6-C98DA3205C09}" type="datetimeFigureOut">
              <a:rPr lang="en-US" smtClean="0"/>
              <a:pPr/>
              <a:t>4/13/2024</a:t>
            </a:fld>
            <a:endParaRPr 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6F15528-21DE-4FAA-801E-634DDDAF4B2B}" type="slidenum">
              <a:rPr lang="en-US" smtClean="0"/>
              <a:pPr/>
              <a:t>‹Nº›</a:t>
            </a:fld>
            <a:endParaRPr lang="en-US"/>
          </a:p>
        </p:txBody>
      </p:sp>
    </p:spTree>
    <p:extLst>
      <p:ext uri="{BB962C8B-B14F-4D97-AF65-F5344CB8AC3E}">
        <p14:creationId xmlns:p14="http://schemas.microsoft.com/office/powerpoint/2010/main" val="10303210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 Target="slide3.xml"/><Relationship Id="rId7"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9.xml"/><Relationship Id="rId11" Type="http://schemas.openxmlformats.org/officeDocument/2006/relationships/image" Target="../media/image4.png"/><Relationship Id="rId5" Type="http://schemas.openxmlformats.org/officeDocument/2006/relationships/slide" Target="slide7.xml"/><Relationship Id="rId10" Type="http://schemas.openxmlformats.org/officeDocument/2006/relationships/image" Target="../media/image3.png"/><Relationship Id="rId4" Type="http://schemas.openxmlformats.org/officeDocument/2006/relationships/slide" Target="slide5.xml"/><Relationship Id="rId9"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CC0DF">
                <a:alpha val="100000"/>
              </a:srgbClr>
            </a:gs>
            <a:gs pos="100000">
              <a:srgbClr val="FFDE59">
                <a:alpha val="100000"/>
              </a:srgbClr>
            </a:gs>
          </a:gsLst>
          <a:lin ang="0"/>
        </a:gradFill>
        <a:effectLst/>
      </p:bgPr>
    </p:bg>
    <p:spTree>
      <p:nvGrpSpPr>
        <p:cNvPr id="1" name=""/>
        <p:cNvGrpSpPr/>
        <p:nvPr/>
      </p:nvGrpSpPr>
      <p:grpSpPr>
        <a:xfrm>
          <a:off x="0" y="0"/>
          <a:ext cx="0" cy="0"/>
          <a:chOff x="0" y="0"/>
          <a:chExt cx="0" cy="0"/>
        </a:xfrm>
      </p:grpSpPr>
      <p:grpSp>
        <p:nvGrpSpPr>
          <p:cNvPr id="3" name="Group 3"/>
          <p:cNvGrpSpPr/>
          <p:nvPr/>
        </p:nvGrpSpPr>
        <p:grpSpPr>
          <a:xfrm>
            <a:off x="1669211" y="-7107"/>
            <a:ext cx="16230600" cy="10301215"/>
            <a:chOff x="0" y="0"/>
            <a:chExt cx="21640800" cy="13734953"/>
          </a:xfrm>
        </p:grpSpPr>
        <p:sp>
          <p:nvSpPr>
            <p:cNvPr id="4" name="TextBox 4"/>
            <p:cNvSpPr txBox="1"/>
            <p:nvPr/>
          </p:nvSpPr>
          <p:spPr>
            <a:xfrm>
              <a:off x="0" y="38076"/>
              <a:ext cx="21640800" cy="11548426"/>
            </a:xfrm>
            <a:prstGeom prst="rect">
              <a:avLst/>
            </a:prstGeom>
          </p:spPr>
          <p:txBody>
            <a:bodyPr lIns="0" tIns="0" rIns="0" bIns="0" rtlCol="0" anchor="t">
              <a:spAutoFit/>
            </a:bodyPr>
            <a:lstStyle/>
            <a:p>
              <a:pPr algn="ctr">
                <a:lnSpc>
                  <a:spcPts val="5301"/>
                </a:lnSpc>
              </a:pPr>
              <a:endParaRPr dirty="0"/>
            </a:p>
            <a:p>
              <a:pPr algn="ctr">
                <a:lnSpc>
                  <a:spcPts val="5301"/>
                </a:lnSpc>
              </a:pPr>
              <a:endParaRPr dirty="0"/>
            </a:p>
            <a:p>
              <a:pPr algn="ctr">
                <a:lnSpc>
                  <a:spcPts val="3299"/>
                </a:lnSpc>
              </a:pPr>
              <a:r>
                <a:rPr lang="en-US" sz="3299" dirty="0">
                  <a:solidFill>
                    <a:srgbClr val="000000"/>
                  </a:solidFill>
                  <a:latin typeface="Maharlika"/>
                </a:rPr>
                <a:t>Materia: Computación II</a:t>
              </a:r>
            </a:p>
            <a:p>
              <a:pPr algn="ctr">
                <a:lnSpc>
                  <a:spcPts val="5501"/>
                </a:lnSpc>
              </a:pPr>
              <a:endParaRPr lang="en-US" sz="3299" dirty="0">
                <a:solidFill>
                  <a:srgbClr val="000000"/>
                </a:solidFill>
                <a:latin typeface="Maharlika"/>
              </a:endParaRPr>
            </a:p>
            <a:p>
              <a:pPr algn="ctr">
                <a:lnSpc>
                  <a:spcPts val="5501"/>
                </a:lnSpc>
              </a:pPr>
              <a:endParaRPr lang="en-US" sz="3299" dirty="0">
                <a:solidFill>
                  <a:srgbClr val="000000"/>
                </a:solidFill>
                <a:latin typeface="Maharlika"/>
              </a:endParaRPr>
            </a:p>
            <a:p>
              <a:pPr algn="ctr">
                <a:lnSpc>
                  <a:spcPts val="3301"/>
                </a:lnSpc>
              </a:pPr>
              <a:r>
                <a:rPr lang="en-US" sz="3301" dirty="0">
                  <a:solidFill>
                    <a:srgbClr val="000000"/>
                  </a:solidFill>
                  <a:latin typeface="Maharlika"/>
                </a:rPr>
                <a:t>Actividad: Evaluación de Computación</a:t>
              </a:r>
            </a:p>
            <a:p>
              <a:pPr algn="ctr">
                <a:lnSpc>
                  <a:spcPts val="3301"/>
                </a:lnSpc>
              </a:pPr>
              <a:endParaRPr lang="en-US" sz="3301" dirty="0">
                <a:solidFill>
                  <a:srgbClr val="000000"/>
                </a:solidFill>
                <a:latin typeface="Maharlika"/>
              </a:endParaRPr>
            </a:p>
            <a:p>
              <a:pPr algn="ctr">
                <a:lnSpc>
                  <a:spcPts val="3301"/>
                </a:lnSpc>
              </a:pPr>
              <a:r>
                <a:rPr lang="en-US" sz="3301" dirty="0">
                  <a:solidFill>
                    <a:srgbClr val="000000"/>
                  </a:solidFill>
                  <a:latin typeface="Maharlika"/>
                </a:rPr>
                <a:t>Nombre del alumno (a): Josefa Pérez Magaña</a:t>
              </a:r>
            </a:p>
            <a:p>
              <a:pPr algn="ctr">
                <a:lnSpc>
                  <a:spcPts val="3301"/>
                </a:lnSpc>
              </a:pPr>
              <a:endParaRPr lang="en-US" sz="3301" dirty="0">
                <a:solidFill>
                  <a:srgbClr val="000000"/>
                </a:solidFill>
                <a:latin typeface="Maharlika"/>
              </a:endParaRPr>
            </a:p>
            <a:p>
              <a:pPr algn="ctr">
                <a:lnSpc>
                  <a:spcPts val="3301"/>
                </a:lnSpc>
              </a:pPr>
              <a:r>
                <a:rPr lang="en-US" sz="3301" dirty="0">
                  <a:solidFill>
                    <a:srgbClr val="000000"/>
                  </a:solidFill>
                  <a:latin typeface="Maharlika"/>
                </a:rPr>
                <a:t>Licenciatura: Administración y Estrategia de Negocios</a:t>
              </a:r>
            </a:p>
            <a:p>
              <a:pPr algn="ctr">
                <a:lnSpc>
                  <a:spcPts val="3301"/>
                </a:lnSpc>
              </a:pPr>
              <a:endParaRPr lang="en-US" sz="3301" dirty="0">
                <a:solidFill>
                  <a:srgbClr val="000000"/>
                </a:solidFill>
                <a:latin typeface="Maharlika"/>
              </a:endParaRPr>
            </a:p>
            <a:p>
              <a:pPr algn="ctr">
                <a:lnSpc>
                  <a:spcPts val="3301"/>
                </a:lnSpc>
              </a:pPr>
              <a:r>
                <a:rPr lang="en-US" sz="3301" dirty="0">
                  <a:solidFill>
                    <a:srgbClr val="000000"/>
                  </a:solidFill>
                  <a:latin typeface="Maharlika"/>
                </a:rPr>
                <a:t>2do. Cuatrimestre</a:t>
              </a:r>
            </a:p>
            <a:p>
              <a:pPr algn="ctr">
                <a:lnSpc>
                  <a:spcPts val="3301"/>
                </a:lnSpc>
              </a:pPr>
              <a:endParaRPr lang="en-US" sz="3301" dirty="0">
                <a:solidFill>
                  <a:srgbClr val="000000"/>
                </a:solidFill>
                <a:latin typeface="Maharlika"/>
              </a:endParaRPr>
            </a:p>
            <a:p>
              <a:pPr algn="ctr">
                <a:lnSpc>
                  <a:spcPts val="3301"/>
                </a:lnSpc>
              </a:pPr>
              <a:endParaRPr lang="en-US" sz="3301" dirty="0">
                <a:solidFill>
                  <a:srgbClr val="000000"/>
                </a:solidFill>
                <a:latin typeface="Maharlika"/>
              </a:endParaRPr>
            </a:p>
            <a:p>
              <a:pPr algn="ctr">
                <a:lnSpc>
                  <a:spcPts val="3301"/>
                </a:lnSpc>
              </a:pPr>
              <a:r>
                <a:rPr lang="en-US" sz="3301" dirty="0">
                  <a:solidFill>
                    <a:srgbClr val="000000"/>
                  </a:solidFill>
                  <a:latin typeface="Maharlika"/>
                </a:rPr>
                <a:t>Nombre del Profesor: Andrés Alejandro Reyes Molina</a:t>
              </a:r>
            </a:p>
            <a:p>
              <a:pPr algn="ctr">
                <a:lnSpc>
                  <a:spcPts val="3301"/>
                </a:lnSpc>
              </a:pPr>
              <a:endParaRPr lang="en-US" sz="3301" dirty="0">
                <a:solidFill>
                  <a:srgbClr val="000000"/>
                </a:solidFill>
                <a:latin typeface="Maharlika"/>
              </a:endParaRPr>
            </a:p>
            <a:p>
              <a:pPr algn="ctr">
                <a:lnSpc>
                  <a:spcPts val="3301"/>
                </a:lnSpc>
              </a:pPr>
              <a:endParaRPr lang="en-US" sz="3301" dirty="0">
                <a:solidFill>
                  <a:srgbClr val="000000"/>
                </a:solidFill>
                <a:latin typeface="Maharlika"/>
              </a:endParaRPr>
            </a:p>
            <a:p>
              <a:pPr algn="ctr">
                <a:lnSpc>
                  <a:spcPts val="3301"/>
                </a:lnSpc>
              </a:pPr>
              <a:r>
                <a:rPr lang="en-US" sz="3301" dirty="0">
                  <a:solidFill>
                    <a:srgbClr val="000000"/>
                  </a:solidFill>
                  <a:latin typeface="Maharlika"/>
                </a:rPr>
                <a:t>Villahermosa, Tab., 13 de abril de 2024</a:t>
              </a:r>
            </a:p>
          </p:txBody>
        </p:sp>
        <p:sp>
          <p:nvSpPr>
            <p:cNvPr id="5" name="Freeform 5"/>
            <p:cNvSpPr/>
            <p:nvPr/>
          </p:nvSpPr>
          <p:spPr>
            <a:xfrm>
              <a:off x="10426700" y="11688077"/>
              <a:ext cx="787400" cy="787400"/>
            </a:xfrm>
            <a:custGeom>
              <a:avLst/>
              <a:gdLst/>
              <a:ahLst/>
              <a:cxnLst/>
              <a:rect l="l" t="t" r="r" b="b"/>
              <a:pathLst>
                <a:path w="787400" h="787400">
                  <a:moveTo>
                    <a:pt x="0" y="0"/>
                  </a:moveTo>
                  <a:lnTo>
                    <a:pt x="787400" y="0"/>
                  </a:lnTo>
                  <a:lnTo>
                    <a:pt x="787400" y="787400"/>
                  </a:lnTo>
                  <a:lnTo>
                    <a:pt x="0" y="787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TextBox 6"/>
            <p:cNvSpPr txBox="1"/>
            <p:nvPr/>
          </p:nvSpPr>
          <p:spPr>
            <a:xfrm>
              <a:off x="0" y="13121865"/>
              <a:ext cx="21640800" cy="613137"/>
            </a:xfrm>
            <a:prstGeom prst="rect">
              <a:avLst/>
            </a:prstGeom>
          </p:spPr>
          <p:txBody>
            <a:bodyPr lIns="0" tIns="0" rIns="0" bIns="0" rtlCol="0" anchor="t">
              <a:spAutoFit/>
            </a:bodyPr>
            <a:lstStyle/>
            <a:p>
              <a:pPr algn="ctr">
                <a:lnSpc>
                  <a:spcPts val="3919"/>
                </a:lnSpc>
                <a:spcBef>
                  <a:spcPct val="0"/>
                </a:spcBef>
              </a:pPr>
              <a:endParaRPr/>
            </a:p>
          </p:txBody>
        </p:sp>
      </p:grpSp>
      <p:sp>
        <p:nvSpPr>
          <p:cNvPr id="7" name="Freeform 7"/>
          <p:cNvSpPr/>
          <p:nvPr/>
        </p:nvSpPr>
        <p:spPr>
          <a:xfrm>
            <a:off x="724251" y="441620"/>
            <a:ext cx="3453964" cy="2774349"/>
          </a:xfrm>
          <a:custGeom>
            <a:avLst/>
            <a:gdLst/>
            <a:ahLst/>
            <a:cxnLst/>
            <a:rect l="l" t="t" r="r" b="b"/>
            <a:pathLst>
              <a:path w="3453964" h="2774349">
                <a:moveTo>
                  <a:pt x="0" y="0"/>
                </a:moveTo>
                <a:lnTo>
                  <a:pt x="3453964" y="0"/>
                </a:lnTo>
                <a:lnTo>
                  <a:pt x="3453964" y="2774349"/>
                </a:lnTo>
                <a:lnTo>
                  <a:pt x="0" y="2774349"/>
                </a:lnTo>
                <a:lnTo>
                  <a:pt x="0" y="0"/>
                </a:lnTo>
                <a:close/>
              </a:path>
            </a:pathLst>
          </a:custGeom>
          <a:blipFill>
            <a:blip r:embed="rId5"/>
            <a:stretch>
              <a:fillRect l="-14876" r="-14876"/>
            </a:stretch>
          </a:blipFill>
        </p:spPr>
      </p:sp>
      <p:sp>
        <p:nvSpPr>
          <p:cNvPr id="8" name="Freeform 8"/>
          <p:cNvSpPr/>
          <p:nvPr/>
        </p:nvSpPr>
        <p:spPr>
          <a:xfrm>
            <a:off x="15420268" y="441620"/>
            <a:ext cx="2479542" cy="2479542"/>
          </a:xfrm>
          <a:custGeom>
            <a:avLst/>
            <a:gdLst/>
            <a:ahLst/>
            <a:cxnLst/>
            <a:rect l="l" t="t" r="r" b="b"/>
            <a:pathLst>
              <a:path w="2479542" h="2479542">
                <a:moveTo>
                  <a:pt x="0" y="0"/>
                </a:moveTo>
                <a:lnTo>
                  <a:pt x="2479543" y="0"/>
                </a:lnTo>
                <a:lnTo>
                  <a:pt x="2479543" y="2479542"/>
                </a:lnTo>
                <a:lnTo>
                  <a:pt x="0" y="2479542"/>
                </a:lnTo>
                <a:lnTo>
                  <a:pt x="0" y="0"/>
                </a:lnTo>
                <a:close/>
              </a:path>
            </a:pathLst>
          </a:custGeom>
          <a:blipFill>
            <a:blip r:embed="rId6"/>
            <a:stretch>
              <a:fillRect/>
            </a:stretch>
          </a:blipFill>
        </p:spPr>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4000" tmFilter="0, 0; .2, .5; .8, .5; 1, 0"/>
                                        <p:tgtEl>
                                          <p:spTgt spid="3"/>
                                        </p:tgtEl>
                                      </p:cBhvr>
                                    </p:animEffect>
                                    <p:animScale>
                                      <p:cBhvr>
                                        <p:cTn id="17" dur="2000" autoRev="1" fill="hold"/>
                                        <p:tgtEl>
                                          <p:spTgt spid="3"/>
                                        </p:tgtEl>
                                      </p:cBhvr>
                                      <p:by x="105000" y="105000"/>
                                    </p:animScale>
                                  </p:childTnLst>
                                </p:cTn>
                              </p:par>
                              <p:par>
                                <p:cTn id="18" presetID="26" presetClass="emph" presetSubtype="0" fill="hold" nodeType="withEffect">
                                  <p:stCondLst>
                                    <p:cond delay="0"/>
                                  </p:stCondLst>
                                  <p:childTnLst>
                                    <p:animEffect transition="out" filter="fade">
                                      <p:cBhvr>
                                        <p:cTn id="19" dur="4000" tmFilter="0, 0; .2, .5; .8, .5; 1, 0"/>
                                        <p:tgtEl>
                                          <p:spTgt spid="7"/>
                                        </p:tgtEl>
                                      </p:cBhvr>
                                    </p:animEffect>
                                    <p:animScale>
                                      <p:cBhvr>
                                        <p:cTn id="20" dur="2000" autoRev="1" fill="hold"/>
                                        <p:tgtEl>
                                          <p:spTgt spid="7"/>
                                        </p:tgtEl>
                                      </p:cBhvr>
                                      <p:by x="105000" y="105000"/>
                                    </p:animScale>
                                  </p:childTnLst>
                                </p:cTn>
                              </p:par>
                              <p:par>
                                <p:cTn id="21" presetID="26" presetClass="emph" presetSubtype="0" fill="hold" nodeType="withEffect">
                                  <p:stCondLst>
                                    <p:cond delay="0"/>
                                  </p:stCondLst>
                                  <p:childTnLst>
                                    <p:animEffect transition="out" filter="fade">
                                      <p:cBhvr>
                                        <p:cTn id="22" dur="4000" tmFilter="0, 0; .2, .5; .8, .5; 1, 0"/>
                                        <p:tgtEl>
                                          <p:spTgt spid="8"/>
                                        </p:tgtEl>
                                      </p:cBhvr>
                                    </p:animEffect>
                                    <p:animScale>
                                      <p:cBhvr>
                                        <p:cTn id="23" dur="2000" autoRev="1" fill="hold"/>
                                        <p:tgtEl>
                                          <p:spTgt spid="8"/>
                                        </p:tgtEl>
                                      </p:cBhvr>
                                      <p:by x="105000" y="105000"/>
                                    </p:animScale>
                                  </p:childTnLst>
                                </p:cTn>
                              </p:par>
                            </p:childTnLst>
                          </p:cTn>
                        </p:par>
                        <p:par>
                          <p:cTn id="24" fill="hold">
                            <p:stCondLst>
                              <p:cond delay="4500"/>
                            </p:stCondLst>
                            <p:childTnLst>
                              <p:par>
                                <p:cTn id="25" presetID="22" presetClass="exit" presetSubtype="4" fill="hold" nodeType="afterEffect">
                                  <p:stCondLst>
                                    <p:cond delay="0"/>
                                  </p:stCondLst>
                                  <p:childTnLst>
                                    <p:animEffect transition="out" filter="wipe(down)">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22" presetClass="exit" presetSubtype="4" fill="hold" nodeType="withEffect">
                                  <p:stCondLst>
                                    <p:cond delay="0"/>
                                  </p:stCondLst>
                                  <p:childTnLst>
                                    <p:animEffect transition="out" filter="wipe(down)">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22" presetClass="exit" presetSubtype="4" fill="hold" nodeType="withEffect">
                                  <p:stCondLst>
                                    <p:cond delay="0"/>
                                  </p:stCondLst>
                                  <p:childTnLst>
                                    <p:animEffect transition="out" filter="wipe(down)">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6A5EAFB3-A110-2B9E-C128-4AB6B7AAC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Box 3"/>
          <p:cNvSpPr txBox="1"/>
          <p:nvPr/>
        </p:nvSpPr>
        <p:spPr>
          <a:xfrm>
            <a:off x="2971800" y="1028700"/>
            <a:ext cx="12883001" cy="8430962"/>
          </a:xfrm>
          <a:prstGeom prst="rect">
            <a:avLst/>
          </a:prstGeom>
        </p:spPr>
        <p:txBody>
          <a:bodyPr wrap="square" lIns="0" tIns="0" rIns="0" bIns="0" rtlCol="0" anchor="t">
            <a:spAutoFit/>
          </a:bodyPr>
          <a:lstStyle/>
          <a:p>
            <a:pPr algn="just">
              <a:lnSpc>
                <a:spcPts val="3488"/>
              </a:lnSpc>
            </a:pPr>
            <a:r>
              <a:rPr lang="en-US" sz="2492" dirty="0">
                <a:solidFill>
                  <a:srgbClr val="163459"/>
                </a:solidFill>
                <a:latin typeface="Open Sans Bold"/>
              </a:rPr>
              <a:t>Las enfermedades mentales, también conocidas como trastornos mentales o trastornos psiquiátricos, son padecimientos que afectan la salud mental y el funcionamiento psicológico de una persona. Estas condiciones pueden afectar el pensamiento, el estado de ánimo y el comportamiento de manera significativa, y pueden interferir con la vida diaria, las relaciones interpersonales y el bienestar general.</a:t>
            </a:r>
          </a:p>
          <a:p>
            <a:pPr algn="just">
              <a:lnSpc>
                <a:spcPts val="3488"/>
              </a:lnSpc>
            </a:pPr>
            <a:endParaRPr lang="en-US" sz="2492" dirty="0">
              <a:solidFill>
                <a:srgbClr val="163459"/>
              </a:solidFill>
              <a:latin typeface="Open Sans Bold"/>
            </a:endParaRPr>
          </a:p>
          <a:p>
            <a:pPr algn="just">
              <a:lnSpc>
                <a:spcPts val="3488"/>
              </a:lnSpc>
            </a:pPr>
            <a:endParaRPr lang="en-US" sz="2492" dirty="0">
              <a:solidFill>
                <a:srgbClr val="163459"/>
              </a:solidFill>
              <a:latin typeface="Open Sans Bold"/>
            </a:endParaRPr>
          </a:p>
          <a:p>
            <a:pPr algn="just">
              <a:lnSpc>
                <a:spcPts val="3488"/>
              </a:lnSpc>
            </a:pPr>
            <a:endParaRPr lang="en-US" sz="2492" dirty="0">
              <a:solidFill>
                <a:srgbClr val="163459"/>
              </a:solidFill>
              <a:latin typeface="Open Sans Bold"/>
            </a:endParaRPr>
          </a:p>
          <a:p>
            <a:pPr algn="just">
              <a:lnSpc>
                <a:spcPts val="3488"/>
              </a:lnSpc>
            </a:pPr>
            <a:endParaRPr lang="en-US" sz="2492" dirty="0">
              <a:solidFill>
                <a:srgbClr val="163459"/>
              </a:solidFill>
              <a:latin typeface="Open Sans Bold"/>
            </a:endParaRPr>
          </a:p>
          <a:p>
            <a:pPr algn="just">
              <a:lnSpc>
                <a:spcPts val="3488"/>
              </a:lnSpc>
            </a:pPr>
            <a:r>
              <a:rPr lang="en-US" sz="2492" dirty="0">
                <a:solidFill>
                  <a:srgbClr val="163459"/>
                </a:solidFill>
                <a:latin typeface="Open Sans Bold"/>
              </a:rPr>
              <a:t>Estos son solo algunos ejemplos de enfermedades mentales, y hay muchos otros trastornos psiquiátricos que afectan a millones de personas en todo el mundo. Es importante destacar que las enfermedades mentales son afecciones médicas reales que pueden tratarse con terapia, medicamentos u otras intervenciones adecuadas. La conciencia, la comprensión y el apoyo son fundamentales para ayudar a las personas que viven con estas condiciones a llevar vidas plenas y significativas.</a:t>
            </a:r>
          </a:p>
          <a:p>
            <a:pPr algn="just">
              <a:lnSpc>
                <a:spcPts val="3208"/>
              </a:lnSpc>
            </a:pPr>
            <a:endParaRPr lang="en-US" sz="2492" dirty="0">
              <a:solidFill>
                <a:srgbClr val="163459"/>
              </a:solidFill>
              <a:latin typeface="Open Sans Bold"/>
            </a:endParaRPr>
          </a:p>
          <a:p>
            <a:pPr algn="just">
              <a:lnSpc>
                <a:spcPts val="3208"/>
              </a:lnSpc>
              <a:spcBef>
                <a:spcPct val="0"/>
              </a:spcBef>
            </a:pPr>
            <a:endParaRPr lang="en-US" sz="2492" dirty="0">
              <a:solidFill>
                <a:srgbClr val="163459"/>
              </a:solidFill>
              <a:latin typeface="Open Sans Bold"/>
            </a:endParaRPr>
          </a:p>
        </p:txBody>
      </p:sp>
      <p:sp>
        <p:nvSpPr>
          <p:cNvPr id="4" name="TextBox 4"/>
          <p:cNvSpPr txBox="1"/>
          <p:nvPr/>
        </p:nvSpPr>
        <p:spPr>
          <a:xfrm>
            <a:off x="1234593" y="9796147"/>
            <a:ext cx="2803461" cy="207185"/>
          </a:xfrm>
          <a:prstGeom prst="rect">
            <a:avLst/>
          </a:prstGeom>
        </p:spPr>
        <p:txBody>
          <a:bodyPr lIns="0" tIns="0" rIns="0" bIns="0" rtlCol="0" anchor="t">
            <a:spAutoFit/>
          </a:bodyPr>
          <a:lstStyle/>
          <a:p>
            <a:pPr algn="just">
              <a:lnSpc>
                <a:spcPts val="1702"/>
              </a:lnSpc>
            </a:pPr>
            <a:r>
              <a:rPr lang="en-US" sz="1216" dirty="0">
                <a:solidFill>
                  <a:srgbClr val="000000"/>
                </a:solidFill>
                <a:latin typeface="Open Sans"/>
              </a:rPr>
              <a:t>Elaborado por: Josefa Pérez Magaña</a:t>
            </a:r>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999"/>
                                          </p:stCondLst>
                                        </p:cTn>
                                        <p:tgtEl>
                                          <p:spTgt spid="6"/>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anim calcmode="lin" valueType="num">
                                      <p:cBhvr>
                                        <p:cTn id="10" dur="1000" fill="hold"/>
                                        <p:tgtEl>
                                          <p:spTgt spid="3"/>
                                        </p:tgtEl>
                                        <p:attrNameLst>
                                          <p:attrName>ppt_x</p:attrName>
                                        </p:attrNameLst>
                                      </p:cBhvr>
                                      <p:tavLst>
                                        <p:tav tm="0">
                                          <p:val>
                                            <p:strVal val="#ppt_x"/>
                                          </p:val>
                                        </p:tav>
                                        <p:tav tm="100000">
                                          <p:val>
                                            <p:strVal val="#ppt_x"/>
                                          </p:val>
                                        </p:tav>
                                      </p:tavLst>
                                    </p:anim>
                                    <p:anim calcmode="lin" valueType="num">
                                      <p:cBhvr>
                                        <p:cTn id="11" dur="1000" fill="hold"/>
                                        <p:tgtEl>
                                          <p:spTgt spid="3"/>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9" presetClass="emph" presetSubtype="0" grpId="1" nodeType="afterEffect">
                                  <p:stCondLst>
                                    <p:cond delay="0"/>
                                  </p:stCondLst>
                                  <p:childTnLst>
                                    <p:set>
                                      <p:cBhvr>
                                        <p:cTn id="19" dur="4000"/>
                                        <p:tgtEl>
                                          <p:spTgt spid="3"/>
                                        </p:tgtEl>
                                        <p:attrNameLst>
                                          <p:attrName>style.opacity</p:attrName>
                                        </p:attrNameLst>
                                      </p:cBhvr>
                                      <p:to>
                                        <p:strVal val="0.5"/>
                                      </p:to>
                                    </p:set>
                                    <p:animEffect filter="image" prLst="opacity: 0.5">
                                      <p:cBhvr rctx="IE">
                                        <p:cTn id="20" dur="4000"/>
                                        <p:tgtEl>
                                          <p:spTgt spid="3"/>
                                        </p:tgtEl>
                                      </p:cBhvr>
                                    </p:animEffect>
                                  </p:childTnLst>
                                </p:cTn>
                              </p:par>
                              <p:par>
                                <p:cTn id="21" presetID="9" presetClass="emph" presetSubtype="0" grpId="1" nodeType="withEffect">
                                  <p:stCondLst>
                                    <p:cond delay="0"/>
                                  </p:stCondLst>
                                  <p:childTnLst>
                                    <p:set>
                                      <p:cBhvr>
                                        <p:cTn id="22" dur="4000"/>
                                        <p:tgtEl>
                                          <p:spTgt spid="4"/>
                                        </p:tgtEl>
                                        <p:attrNameLst>
                                          <p:attrName>style.opacity</p:attrName>
                                        </p:attrNameLst>
                                      </p:cBhvr>
                                      <p:to>
                                        <p:strVal val="0.5"/>
                                      </p:to>
                                    </p:set>
                                    <p:animEffect filter="image" prLst="opacity: 0.5">
                                      <p:cBhvr rctx="IE">
                                        <p:cTn id="23" dur="4000"/>
                                        <p:tgtEl>
                                          <p:spTgt spid="4"/>
                                        </p:tgtEl>
                                      </p:cBhvr>
                                    </p:animEffect>
                                  </p:childTnLst>
                                </p:cTn>
                              </p:par>
                            </p:childTnLst>
                          </p:cTn>
                        </p:par>
                        <p:par>
                          <p:cTn id="24" fill="hold">
                            <p:stCondLst>
                              <p:cond delay="5000"/>
                            </p:stCondLst>
                            <p:childTnLst>
                              <p:par>
                                <p:cTn id="25" presetID="26" presetClass="exit" presetSubtype="0" fill="hold" grpId="2" nodeType="afterEffect">
                                  <p:stCondLst>
                                    <p:cond delay="0"/>
                                  </p:stCondLst>
                                  <p:childTnLst>
                                    <p:animEffect transition="out" filter="wipe(down)">
                                      <p:cBhvr>
                                        <p:cTn id="26" dur="180" accel="50000">
                                          <p:stCondLst>
                                            <p:cond delay="1820"/>
                                          </p:stCondLst>
                                        </p:cTn>
                                        <p:tgtEl>
                                          <p:spTgt spid="3"/>
                                        </p:tgtEl>
                                      </p:cBhvr>
                                    </p:animEffect>
                                    <p:anim calcmode="lin" valueType="num">
                                      <p:cBhvr>
                                        <p:cTn id="27" dur="1822" tmFilter="0,0; 0.14,0.31; 0.43,0.73; 0.71,0.91; 1.0,1.0">
                                          <p:stCondLst>
                                            <p:cond delay="0"/>
                                          </p:stCondLst>
                                        </p:cTn>
                                        <p:tgtEl>
                                          <p:spTgt spid="3"/>
                                        </p:tgtEl>
                                        <p:attrNameLst>
                                          <p:attrName>ppt_x</p:attrName>
                                        </p:attrNameLst>
                                      </p:cBhvr>
                                      <p:tavLst>
                                        <p:tav tm="0">
                                          <p:val>
                                            <p:strVal val="ppt_x"/>
                                          </p:val>
                                        </p:tav>
                                        <p:tav tm="100000">
                                          <p:val>
                                            <p:strVal val="#ppt_x+0.25"/>
                                          </p:val>
                                        </p:tav>
                                      </p:tavLst>
                                    </p:anim>
                                    <p:anim calcmode="lin" valueType="num">
                                      <p:cBhvr>
                                        <p:cTn id="28" dur="178">
                                          <p:stCondLst>
                                            <p:cond delay="1822"/>
                                          </p:stCondLst>
                                        </p:cTn>
                                        <p:tgtEl>
                                          <p:spTgt spid="3"/>
                                        </p:tgtEl>
                                        <p:attrNameLst>
                                          <p:attrName>ppt_x</p:attrName>
                                        </p:attrNameLst>
                                      </p:cBhvr>
                                      <p:tavLst>
                                        <p:tav tm="0">
                                          <p:val>
                                            <p:strVal val="ppt_x"/>
                                          </p:val>
                                        </p:tav>
                                        <p:tav tm="100000">
                                          <p:val>
                                            <p:strVal val="ppt_x"/>
                                          </p:val>
                                        </p:tav>
                                      </p:tavLst>
                                    </p:anim>
                                    <p:anim calcmode="lin" valueType="num">
                                      <p:cBhvr>
                                        <p:cTn id="29" dur="664" tmFilter="0.0,0.0;0.25,0.07;0.50,0.2;0.75,0.467;1.0,1.0">
                                          <p:stCondLst>
                                            <p:cond delay="0"/>
                                          </p:stCondLst>
                                        </p:cTn>
                                        <p:tgtEl>
                                          <p:spTgt spid="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0" dur="664" tmFilter="0, 0; 0.125,0.2665; 0.25,0.4; 0.375,0.465; 0.5,0.5;  0.625,0.535; 0.75,0.6; 0.875,0.7335; 1,1">
                                          <p:stCondLst>
                                            <p:cond delay="664"/>
                                          </p:stCondLst>
                                        </p:cTn>
                                        <p:tgtEl>
                                          <p:spTgt spid="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1" dur="332" tmFilter="0, 0; 0.125,0.2665; 0.25,0.4; 0.375,0.465; 0.5,0.5;  0.625,0.535; 0.75,0.6; 0.875,0.7335; 1,1">
                                          <p:stCondLst>
                                            <p:cond delay="1324"/>
                                          </p:stCondLst>
                                        </p:cTn>
                                        <p:tgtEl>
                                          <p:spTgt spid="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2" dur="164" tmFilter="0, 0; 0.125,0.2665; 0.25,0.4; 0.375,0.465; 0.5,0.5;  0.625,0.535; 0.75,0.6; 0.875,0.7335; 1,1">
                                          <p:stCondLst>
                                            <p:cond delay="1656"/>
                                          </p:stCondLst>
                                        </p:cTn>
                                        <p:tgtEl>
                                          <p:spTgt spid="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3" dur="180" accel="50000">
                                          <p:stCondLst>
                                            <p:cond delay="1820"/>
                                          </p:stCondLst>
                                        </p:cTn>
                                        <p:tgtEl>
                                          <p:spTgt spid="3"/>
                                        </p:tgtEl>
                                        <p:attrNameLst>
                                          <p:attrName>ppt_y</p:attrName>
                                        </p:attrNameLst>
                                      </p:cBhvr>
                                      <p:tavLst>
                                        <p:tav tm="0">
                                          <p:val>
                                            <p:strVal val="ppt_y"/>
                                          </p:val>
                                        </p:tav>
                                        <p:tav tm="100000">
                                          <p:val>
                                            <p:strVal val="ppt_y+ppt_h"/>
                                          </p:val>
                                        </p:tav>
                                      </p:tavLst>
                                    </p:anim>
                                    <p:animScale>
                                      <p:cBhvr>
                                        <p:cTn id="34" dur="26">
                                          <p:stCondLst>
                                            <p:cond delay="620"/>
                                          </p:stCondLst>
                                        </p:cTn>
                                        <p:tgtEl>
                                          <p:spTgt spid="3"/>
                                        </p:tgtEl>
                                      </p:cBhvr>
                                      <p:to x="100000" y="60000"/>
                                    </p:animScale>
                                    <p:animScale>
                                      <p:cBhvr>
                                        <p:cTn id="35" dur="166" decel="50000">
                                          <p:stCondLst>
                                            <p:cond delay="646"/>
                                          </p:stCondLst>
                                        </p:cTn>
                                        <p:tgtEl>
                                          <p:spTgt spid="3"/>
                                        </p:tgtEl>
                                      </p:cBhvr>
                                      <p:to x="100000" y="100000"/>
                                    </p:animScale>
                                    <p:animScale>
                                      <p:cBhvr>
                                        <p:cTn id="36" dur="26">
                                          <p:stCondLst>
                                            <p:cond delay="1312"/>
                                          </p:stCondLst>
                                        </p:cTn>
                                        <p:tgtEl>
                                          <p:spTgt spid="3"/>
                                        </p:tgtEl>
                                      </p:cBhvr>
                                      <p:to x="100000" y="80000"/>
                                    </p:animScale>
                                    <p:animScale>
                                      <p:cBhvr>
                                        <p:cTn id="37" dur="166" decel="50000">
                                          <p:stCondLst>
                                            <p:cond delay="1338"/>
                                          </p:stCondLst>
                                        </p:cTn>
                                        <p:tgtEl>
                                          <p:spTgt spid="3"/>
                                        </p:tgtEl>
                                      </p:cBhvr>
                                      <p:to x="100000" y="100000"/>
                                    </p:animScale>
                                    <p:animScale>
                                      <p:cBhvr>
                                        <p:cTn id="38" dur="26">
                                          <p:stCondLst>
                                            <p:cond delay="1642"/>
                                          </p:stCondLst>
                                        </p:cTn>
                                        <p:tgtEl>
                                          <p:spTgt spid="3"/>
                                        </p:tgtEl>
                                      </p:cBhvr>
                                      <p:to x="100000" y="90000"/>
                                    </p:animScale>
                                    <p:animScale>
                                      <p:cBhvr>
                                        <p:cTn id="39" dur="166" decel="50000">
                                          <p:stCondLst>
                                            <p:cond delay="1668"/>
                                          </p:stCondLst>
                                        </p:cTn>
                                        <p:tgtEl>
                                          <p:spTgt spid="3"/>
                                        </p:tgtEl>
                                      </p:cBhvr>
                                      <p:to x="100000" y="100000"/>
                                    </p:animScale>
                                    <p:animScale>
                                      <p:cBhvr>
                                        <p:cTn id="40" dur="26">
                                          <p:stCondLst>
                                            <p:cond delay="1808"/>
                                          </p:stCondLst>
                                        </p:cTn>
                                        <p:tgtEl>
                                          <p:spTgt spid="3"/>
                                        </p:tgtEl>
                                      </p:cBhvr>
                                      <p:to x="100000" y="95000"/>
                                    </p:animScale>
                                    <p:animScale>
                                      <p:cBhvr>
                                        <p:cTn id="41" dur="166" decel="50000">
                                          <p:stCondLst>
                                            <p:cond delay="1834"/>
                                          </p:stCondLst>
                                        </p:cTn>
                                        <p:tgtEl>
                                          <p:spTgt spid="3"/>
                                        </p:tgtEl>
                                      </p:cBhvr>
                                      <p:to x="100000" y="100000"/>
                                    </p:animScale>
                                    <p:set>
                                      <p:cBhvr>
                                        <p:cTn id="42" dur="1" fill="hold">
                                          <p:stCondLst>
                                            <p:cond delay="1999"/>
                                          </p:stCondLst>
                                        </p:cTn>
                                        <p:tgtEl>
                                          <p:spTgt spid="3"/>
                                        </p:tgtEl>
                                        <p:attrNameLst>
                                          <p:attrName>style.visibility</p:attrName>
                                        </p:attrNameLst>
                                      </p:cBhvr>
                                      <p:to>
                                        <p:strVal val="hidden"/>
                                      </p:to>
                                    </p:set>
                                  </p:childTnLst>
                                </p:cTn>
                              </p:par>
                              <p:par>
                                <p:cTn id="43" presetID="26" presetClass="exit" presetSubtype="0" fill="hold" grpId="2" nodeType="withEffect">
                                  <p:stCondLst>
                                    <p:cond delay="0"/>
                                  </p:stCondLst>
                                  <p:childTnLst>
                                    <p:animEffect transition="out" filter="wipe(down)">
                                      <p:cBhvr>
                                        <p:cTn id="44" dur="180" accel="50000">
                                          <p:stCondLst>
                                            <p:cond delay="1820"/>
                                          </p:stCondLst>
                                        </p:cTn>
                                        <p:tgtEl>
                                          <p:spTgt spid="4"/>
                                        </p:tgtEl>
                                      </p:cBhvr>
                                    </p:animEffect>
                                    <p:anim calcmode="lin" valueType="num">
                                      <p:cBhvr>
                                        <p:cTn id="45" dur="1822" tmFilter="0,0; 0.14,0.31; 0.43,0.73; 0.71,0.91; 1.0,1.0">
                                          <p:stCondLst>
                                            <p:cond delay="0"/>
                                          </p:stCondLst>
                                        </p:cTn>
                                        <p:tgtEl>
                                          <p:spTgt spid="4"/>
                                        </p:tgtEl>
                                        <p:attrNameLst>
                                          <p:attrName>ppt_x</p:attrName>
                                        </p:attrNameLst>
                                      </p:cBhvr>
                                      <p:tavLst>
                                        <p:tav tm="0">
                                          <p:val>
                                            <p:strVal val="ppt_x"/>
                                          </p:val>
                                        </p:tav>
                                        <p:tav tm="100000">
                                          <p:val>
                                            <p:strVal val="#ppt_x+0.25"/>
                                          </p:val>
                                        </p:tav>
                                      </p:tavLst>
                                    </p:anim>
                                    <p:anim calcmode="lin" valueType="num">
                                      <p:cBhvr>
                                        <p:cTn id="46" dur="178">
                                          <p:stCondLst>
                                            <p:cond delay="1822"/>
                                          </p:stCondLst>
                                        </p:cTn>
                                        <p:tgtEl>
                                          <p:spTgt spid="4"/>
                                        </p:tgtEl>
                                        <p:attrNameLst>
                                          <p:attrName>ppt_x</p:attrName>
                                        </p:attrNameLst>
                                      </p:cBhvr>
                                      <p:tavLst>
                                        <p:tav tm="0">
                                          <p:val>
                                            <p:strVal val="ppt_x"/>
                                          </p:val>
                                        </p:tav>
                                        <p:tav tm="100000">
                                          <p:val>
                                            <p:strVal val="ppt_x"/>
                                          </p:val>
                                        </p:tav>
                                      </p:tavLst>
                                    </p:anim>
                                    <p:anim calcmode="lin" valueType="num">
                                      <p:cBhvr>
                                        <p:cTn id="47" dur="664" tmFilter="0.0,0.0;0.25,0.07;0.50,0.2;0.75,0.467;1.0,1.0">
                                          <p:stCondLst>
                                            <p:cond delay="0"/>
                                          </p:stCondLst>
                                        </p:cTn>
                                        <p:tgtEl>
                                          <p:spTgt spid="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48" dur="664" tmFilter="0, 0; 0.125,0.2665; 0.25,0.4; 0.375,0.465; 0.5,0.5;  0.625,0.535; 0.75,0.6; 0.875,0.7335; 1,1">
                                          <p:stCondLst>
                                            <p:cond delay="664"/>
                                          </p:stCondLst>
                                        </p:cTn>
                                        <p:tgtEl>
                                          <p:spTgt spid="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49" dur="332" tmFilter="0, 0; 0.125,0.2665; 0.25,0.4; 0.375,0.465; 0.5,0.5;  0.625,0.535; 0.75,0.6; 0.875,0.7335; 1,1">
                                          <p:stCondLst>
                                            <p:cond delay="1324"/>
                                          </p:stCondLst>
                                        </p:cTn>
                                        <p:tgtEl>
                                          <p:spTgt spid="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50" dur="164" tmFilter="0, 0; 0.125,0.2665; 0.25,0.4; 0.375,0.465; 0.5,0.5;  0.625,0.535; 0.75,0.6; 0.875,0.7335; 1,1">
                                          <p:stCondLst>
                                            <p:cond delay="1656"/>
                                          </p:stCondLst>
                                        </p:cTn>
                                        <p:tgtEl>
                                          <p:spTgt spid="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51" dur="180" accel="50000">
                                          <p:stCondLst>
                                            <p:cond delay="1820"/>
                                          </p:stCondLst>
                                        </p:cTn>
                                        <p:tgtEl>
                                          <p:spTgt spid="4"/>
                                        </p:tgtEl>
                                        <p:attrNameLst>
                                          <p:attrName>ppt_y</p:attrName>
                                        </p:attrNameLst>
                                      </p:cBhvr>
                                      <p:tavLst>
                                        <p:tav tm="0">
                                          <p:val>
                                            <p:strVal val="ppt_y"/>
                                          </p:val>
                                        </p:tav>
                                        <p:tav tm="100000">
                                          <p:val>
                                            <p:strVal val="ppt_y+ppt_h"/>
                                          </p:val>
                                        </p:tav>
                                      </p:tavLst>
                                    </p:anim>
                                    <p:animScale>
                                      <p:cBhvr>
                                        <p:cTn id="52" dur="26">
                                          <p:stCondLst>
                                            <p:cond delay="620"/>
                                          </p:stCondLst>
                                        </p:cTn>
                                        <p:tgtEl>
                                          <p:spTgt spid="4"/>
                                        </p:tgtEl>
                                      </p:cBhvr>
                                      <p:to x="100000" y="60000"/>
                                    </p:animScale>
                                    <p:animScale>
                                      <p:cBhvr>
                                        <p:cTn id="53" dur="166" decel="50000">
                                          <p:stCondLst>
                                            <p:cond delay="646"/>
                                          </p:stCondLst>
                                        </p:cTn>
                                        <p:tgtEl>
                                          <p:spTgt spid="4"/>
                                        </p:tgtEl>
                                      </p:cBhvr>
                                      <p:to x="100000" y="100000"/>
                                    </p:animScale>
                                    <p:animScale>
                                      <p:cBhvr>
                                        <p:cTn id="54" dur="26">
                                          <p:stCondLst>
                                            <p:cond delay="1312"/>
                                          </p:stCondLst>
                                        </p:cTn>
                                        <p:tgtEl>
                                          <p:spTgt spid="4"/>
                                        </p:tgtEl>
                                      </p:cBhvr>
                                      <p:to x="100000" y="80000"/>
                                    </p:animScale>
                                    <p:animScale>
                                      <p:cBhvr>
                                        <p:cTn id="55" dur="166" decel="50000">
                                          <p:stCondLst>
                                            <p:cond delay="1338"/>
                                          </p:stCondLst>
                                        </p:cTn>
                                        <p:tgtEl>
                                          <p:spTgt spid="4"/>
                                        </p:tgtEl>
                                      </p:cBhvr>
                                      <p:to x="100000" y="100000"/>
                                    </p:animScale>
                                    <p:animScale>
                                      <p:cBhvr>
                                        <p:cTn id="56" dur="26">
                                          <p:stCondLst>
                                            <p:cond delay="1642"/>
                                          </p:stCondLst>
                                        </p:cTn>
                                        <p:tgtEl>
                                          <p:spTgt spid="4"/>
                                        </p:tgtEl>
                                      </p:cBhvr>
                                      <p:to x="100000" y="90000"/>
                                    </p:animScale>
                                    <p:animScale>
                                      <p:cBhvr>
                                        <p:cTn id="57" dur="166" decel="50000">
                                          <p:stCondLst>
                                            <p:cond delay="1668"/>
                                          </p:stCondLst>
                                        </p:cTn>
                                        <p:tgtEl>
                                          <p:spTgt spid="4"/>
                                        </p:tgtEl>
                                      </p:cBhvr>
                                      <p:to x="100000" y="100000"/>
                                    </p:animScale>
                                    <p:animScale>
                                      <p:cBhvr>
                                        <p:cTn id="58" dur="26">
                                          <p:stCondLst>
                                            <p:cond delay="1808"/>
                                          </p:stCondLst>
                                        </p:cTn>
                                        <p:tgtEl>
                                          <p:spTgt spid="4"/>
                                        </p:tgtEl>
                                      </p:cBhvr>
                                      <p:to x="100000" y="95000"/>
                                    </p:animScale>
                                    <p:animScale>
                                      <p:cBhvr>
                                        <p:cTn id="59" dur="166" decel="50000">
                                          <p:stCondLst>
                                            <p:cond delay="1834"/>
                                          </p:stCondLst>
                                        </p:cTn>
                                        <p:tgtEl>
                                          <p:spTgt spid="4"/>
                                        </p:tgtEl>
                                      </p:cBhvr>
                                      <p:to x="100000" y="100000"/>
                                    </p:animScale>
                                    <p:set>
                                      <p:cBhvr>
                                        <p:cTn id="60"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97B2">
                <a:alpha val="100000"/>
              </a:srgbClr>
            </a:gs>
            <a:gs pos="100000">
              <a:srgbClr val="7ED957">
                <a:alpha val="100000"/>
              </a:srgbClr>
            </a:gs>
          </a:gsLst>
          <a:lin ang="0" scaled="0"/>
        </a:gradFill>
        <a:effectLst/>
      </p:bgPr>
    </p:bg>
    <p:spTree>
      <p:nvGrpSpPr>
        <p:cNvPr id="1" name=""/>
        <p:cNvGrpSpPr/>
        <p:nvPr/>
      </p:nvGrpSpPr>
      <p:grpSpPr>
        <a:xfrm>
          <a:off x="0" y="0"/>
          <a:ext cx="0" cy="0"/>
          <a:chOff x="0" y="0"/>
          <a:chExt cx="0" cy="0"/>
        </a:xfrm>
      </p:grpSpPr>
      <p:grpSp>
        <p:nvGrpSpPr>
          <p:cNvPr id="3" name="Group 3"/>
          <p:cNvGrpSpPr/>
          <p:nvPr/>
        </p:nvGrpSpPr>
        <p:grpSpPr>
          <a:xfrm>
            <a:off x="2730120" y="505848"/>
            <a:ext cx="14918844" cy="10181848"/>
            <a:chOff x="0" y="0"/>
            <a:chExt cx="19891792" cy="13575798"/>
          </a:xfrm>
        </p:grpSpPr>
        <p:sp>
          <p:nvSpPr>
            <p:cNvPr id="4" name="TextBox 4"/>
            <p:cNvSpPr txBox="1"/>
            <p:nvPr/>
          </p:nvSpPr>
          <p:spPr>
            <a:xfrm>
              <a:off x="0" y="38078"/>
              <a:ext cx="19891792" cy="11562906"/>
            </a:xfrm>
            <a:prstGeom prst="rect">
              <a:avLst/>
            </a:prstGeom>
          </p:spPr>
          <p:txBody>
            <a:bodyPr lIns="0" tIns="0" rIns="0" bIns="0" rtlCol="0" anchor="t">
              <a:spAutoFit/>
            </a:bodyPr>
            <a:lstStyle/>
            <a:p>
              <a:pPr algn="ctr">
                <a:lnSpc>
                  <a:spcPts val="4873"/>
                </a:lnSpc>
              </a:pPr>
              <a:endParaRPr dirty="0"/>
            </a:p>
            <a:p>
              <a:pPr algn="ctr">
                <a:lnSpc>
                  <a:spcPts val="4873"/>
                </a:lnSpc>
              </a:pPr>
              <a:endParaRPr dirty="0"/>
            </a:p>
            <a:p>
              <a:pPr algn="ctr">
                <a:lnSpc>
                  <a:spcPts val="4873"/>
                </a:lnSpc>
              </a:pPr>
              <a:endParaRPr dirty="0"/>
            </a:p>
            <a:p>
              <a:pPr algn="ctr">
                <a:lnSpc>
                  <a:spcPts val="4873"/>
                </a:lnSpc>
              </a:pPr>
              <a:endParaRPr dirty="0"/>
            </a:p>
            <a:p>
              <a:pPr>
                <a:lnSpc>
                  <a:spcPts val="2757"/>
                </a:lnSpc>
              </a:pPr>
              <a:r>
                <a:rPr lang="en-US" sz="2757" dirty="0">
                  <a:solidFill>
                    <a:srgbClr val="000000"/>
                  </a:solidFill>
                  <a:latin typeface="Arimo"/>
                </a:rPr>
                <a:t>Fuente:</a:t>
              </a:r>
            </a:p>
            <a:p>
              <a:pPr>
                <a:lnSpc>
                  <a:spcPts val="2757"/>
                </a:lnSpc>
              </a:pPr>
              <a:endParaRPr lang="en-US" sz="2757" dirty="0">
                <a:solidFill>
                  <a:srgbClr val="000000"/>
                </a:solidFill>
                <a:latin typeface="Arimo"/>
              </a:endParaRPr>
            </a:p>
            <a:p>
              <a:pPr>
                <a:lnSpc>
                  <a:spcPts val="2757"/>
                </a:lnSpc>
              </a:pPr>
              <a:r>
                <a:rPr lang="en-US" sz="2757" dirty="0">
                  <a:solidFill>
                    <a:srgbClr val="000000"/>
                  </a:solidFill>
                  <a:latin typeface="Arimo"/>
                </a:rPr>
                <a:t>1.- Carl Gustav Jung. Tipos psicológicos", publicada por primera vez en 1921. Recuperado el 13 de abril de 2024 de: http://www.apsique.cl/node/183</a:t>
              </a:r>
            </a:p>
            <a:p>
              <a:pPr>
                <a:lnSpc>
                  <a:spcPts val="2757"/>
                </a:lnSpc>
              </a:pPr>
              <a:r>
                <a:rPr lang="en-US" sz="2757" dirty="0">
                  <a:solidFill>
                    <a:srgbClr val="000000"/>
                  </a:solidFill>
                  <a:latin typeface="Arimo"/>
                </a:rPr>
                <a:t>2- Alimentos chatarra, Gobierno de México. Recuperado el 13 de abril de 2024 de: https://www.gob.mx/profeco/documentos/alimentos-chatarra?state=published</a:t>
              </a:r>
            </a:p>
            <a:p>
              <a:pPr>
                <a:lnSpc>
                  <a:spcPts val="2757"/>
                </a:lnSpc>
              </a:pPr>
              <a:r>
                <a:rPr lang="en-US" sz="2757" dirty="0">
                  <a:solidFill>
                    <a:srgbClr val="000000"/>
                  </a:solidFill>
                  <a:latin typeface="Arimo"/>
                </a:rPr>
                <a:t>3.- UNAM. Bacteriología. Recuperado el 13-04-2024 de: http://liceaga.facmed.unam.mx/deptos/myp/wp-content/uploads/2019/08/Bacteriologi%CC%81a-Manual-2019-2020.pdf</a:t>
              </a:r>
            </a:p>
            <a:p>
              <a:pPr>
                <a:lnSpc>
                  <a:spcPts val="2757"/>
                </a:lnSpc>
              </a:pPr>
              <a:r>
                <a:rPr lang="en-US" sz="2757" dirty="0">
                  <a:solidFill>
                    <a:srgbClr val="000000"/>
                  </a:solidFill>
                  <a:latin typeface="Arimo"/>
                </a:rPr>
                <a:t>4.-UNAM. Trastornos psicológicos y salud mental. Recuperado el 13-04-2024 de</a:t>
              </a:r>
            </a:p>
            <a:p>
              <a:pPr>
                <a:lnSpc>
                  <a:spcPts val="2757"/>
                </a:lnSpc>
              </a:pPr>
              <a:r>
                <a:rPr lang="en-US" sz="2757" dirty="0">
                  <a:solidFill>
                    <a:srgbClr val="000000"/>
                  </a:solidFill>
                  <a:latin typeface="Arimo"/>
                </a:rPr>
                <a:t> </a:t>
              </a:r>
            </a:p>
            <a:p>
              <a:pPr>
                <a:lnSpc>
                  <a:spcPts val="2757"/>
                </a:lnSpc>
              </a:pPr>
              <a:r>
                <a:rPr lang="en-US" sz="2757" dirty="0">
                  <a:solidFill>
                    <a:srgbClr val="000000"/>
                  </a:solidFill>
                  <a:latin typeface="Arimo"/>
                </a:rPr>
                <a:t> https://uapas1.bunam.unam.mx/ciencias/trastornos_mentales.</a:t>
              </a:r>
            </a:p>
            <a:p>
              <a:pPr>
                <a:lnSpc>
                  <a:spcPts val="2757"/>
                </a:lnSpc>
              </a:pPr>
              <a:endParaRPr lang="en-US" sz="2757" dirty="0">
                <a:solidFill>
                  <a:srgbClr val="000000"/>
                </a:solidFill>
                <a:latin typeface="Arimo"/>
              </a:endParaRPr>
            </a:p>
            <a:p>
              <a:pPr>
                <a:lnSpc>
                  <a:spcPts val="2757"/>
                </a:lnSpc>
              </a:pPr>
              <a:r>
                <a:rPr lang="en-US" sz="2757" dirty="0">
                  <a:solidFill>
                    <a:srgbClr val="000000"/>
                  </a:solidFill>
                  <a:latin typeface="Arimo"/>
                </a:rPr>
                <a:t> 5- https://n9.cl/v12ad </a:t>
              </a:r>
            </a:p>
            <a:p>
              <a:pPr>
                <a:lnSpc>
                  <a:spcPts val="2757"/>
                </a:lnSpc>
              </a:pPr>
              <a:endParaRPr lang="en-US" sz="2757" dirty="0">
                <a:solidFill>
                  <a:srgbClr val="000000"/>
                </a:solidFill>
                <a:latin typeface="Arimo"/>
              </a:endParaRPr>
            </a:p>
            <a:p>
              <a:pPr algn="ctr">
                <a:lnSpc>
                  <a:spcPts val="5057"/>
                </a:lnSpc>
              </a:pPr>
              <a:endParaRPr lang="en-US" sz="2757" dirty="0">
                <a:solidFill>
                  <a:srgbClr val="000000"/>
                </a:solidFill>
                <a:latin typeface="Arimo"/>
              </a:endParaRPr>
            </a:p>
            <a:p>
              <a:pPr algn="ctr">
                <a:lnSpc>
                  <a:spcPts val="3034"/>
                </a:lnSpc>
              </a:pPr>
              <a:endParaRPr lang="en-US" sz="2757" dirty="0">
                <a:solidFill>
                  <a:srgbClr val="000000"/>
                </a:solidFill>
                <a:latin typeface="Arimo"/>
              </a:endParaRPr>
            </a:p>
          </p:txBody>
        </p:sp>
        <p:sp>
          <p:nvSpPr>
            <p:cNvPr id="5" name="Freeform 5"/>
            <p:cNvSpPr/>
            <p:nvPr/>
          </p:nvSpPr>
          <p:spPr>
            <a:xfrm>
              <a:off x="9584015" y="11694350"/>
              <a:ext cx="723762" cy="723762"/>
            </a:xfrm>
            <a:custGeom>
              <a:avLst/>
              <a:gdLst/>
              <a:ahLst/>
              <a:cxnLst/>
              <a:rect l="l" t="t" r="r" b="b"/>
              <a:pathLst>
                <a:path w="723762" h="723762">
                  <a:moveTo>
                    <a:pt x="0" y="0"/>
                  </a:moveTo>
                  <a:lnTo>
                    <a:pt x="723762" y="0"/>
                  </a:lnTo>
                  <a:lnTo>
                    <a:pt x="723762" y="723763"/>
                  </a:lnTo>
                  <a:lnTo>
                    <a:pt x="0" y="72376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TextBox 6"/>
            <p:cNvSpPr txBox="1"/>
            <p:nvPr/>
          </p:nvSpPr>
          <p:spPr>
            <a:xfrm>
              <a:off x="0" y="12998886"/>
              <a:ext cx="19891792" cy="576958"/>
            </a:xfrm>
            <a:prstGeom prst="rect">
              <a:avLst/>
            </a:prstGeom>
          </p:spPr>
          <p:txBody>
            <a:bodyPr lIns="0" tIns="0" rIns="0" bIns="0" rtlCol="0" anchor="t">
              <a:spAutoFit/>
            </a:bodyPr>
            <a:lstStyle/>
            <a:p>
              <a:pPr algn="ctr">
                <a:lnSpc>
                  <a:spcPts val="3603"/>
                </a:lnSpc>
                <a:spcBef>
                  <a:spcPct val="0"/>
                </a:spcBef>
              </a:pPr>
              <a:endParaRPr/>
            </a:p>
          </p:txBody>
        </p:sp>
      </p:grpSp>
      <p:sp>
        <p:nvSpPr>
          <p:cNvPr id="7" name="Freeform 7"/>
          <p:cNvSpPr/>
          <p:nvPr/>
        </p:nvSpPr>
        <p:spPr>
          <a:xfrm>
            <a:off x="724251" y="441620"/>
            <a:ext cx="3453964" cy="2138168"/>
          </a:xfrm>
          <a:custGeom>
            <a:avLst/>
            <a:gdLst/>
            <a:ahLst/>
            <a:cxnLst/>
            <a:rect l="l" t="t" r="r" b="b"/>
            <a:pathLst>
              <a:path w="3453964" h="2138168">
                <a:moveTo>
                  <a:pt x="0" y="0"/>
                </a:moveTo>
                <a:lnTo>
                  <a:pt x="3453964" y="0"/>
                </a:lnTo>
                <a:lnTo>
                  <a:pt x="3453964" y="2138168"/>
                </a:lnTo>
                <a:lnTo>
                  <a:pt x="0" y="2138168"/>
                </a:lnTo>
                <a:lnTo>
                  <a:pt x="0" y="0"/>
                </a:lnTo>
                <a:close/>
              </a:path>
            </a:pathLst>
          </a:custGeom>
          <a:blipFill>
            <a:blip r:embed="rId5"/>
            <a:stretch>
              <a:fillRect/>
            </a:stretch>
          </a:blipFill>
        </p:spPr>
      </p:sp>
      <p:sp>
        <p:nvSpPr>
          <p:cNvPr id="8" name="Freeform 8">
            <a:extLst>
              <a:ext uri="{FF2B5EF4-FFF2-40B4-BE49-F238E27FC236}">
                <a16:creationId xmlns:a16="http://schemas.microsoft.com/office/drawing/2014/main" id="{E61B5413-96FE-1018-5AC2-2D18E2E361F3}"/>
              </a:ext>
            </a:extLst>
          </p:cNvPr>
          <p:cNvSpPr/>
          <p:nvPr/>
        </p:nvSpPr>
        <p:spPr>
          <a:xfrm>
            <a:off x="15420268" y="441620"/>
            <a:ext cx="2479542" cy="2479542"/>
          </a:xfrm>
          <a:custGeom>
            <a:avLst/>
            <a:gdLst/>
            <a:ahLst/>
            <a:cxnLst/>
            <a:rect l="l" t="t" r="r" b="b"/>
            <a:pathLst>
              <a:path w="2479542" h="2479542">
                <a:moveTo>
                  <a:pt x="0" y="0"/>
                </a:moveTo>
                <a:lnTo>
                  <a:pt x="2479543" y="0"/>
                </a:lnTo>
                <a:lnTo>
                  <a:pt x="2479543" y="2479542"/>
                </a:lnTo>
                <a:lnTo>
                  <a:pt x="0" y="2479542"/>
                </a:lnTo>
                <a:lnTo>
                  <a:pt x="0" y="0"/>
                </a:lnTo>
                <a:close/>
              </a:path>
            </a:pathLst>
          </a:custGeom>
          <a:blipFill>
            <a:blip r:embed="rId6"/>
            <a:stretch>
              <a:fillRect/>
            </a:stretch>
          </a:blipFill>
        </p:spPr>
      </p:sp>
      <p:sp>
        <p:nvSpPr>
          <p:cNvPr id="9" name="Botón de acción: ir a inicio 8">
            <a:hlinkClick r:id="" action="ppaction://hlinkshowjump?jump=firstslide" highlightClick="1"/>
            <a:extLst>
              <a:ext uri="{FF2B5EF4-FFF2-40B4-BE49-F238E27FC236}">
                <a16:creationId xmlns:a16="http://schemas.microsoft.com/office/drawing/2014/main" id="{D2FBBE0B-7928-7F44-33B3-FC4BFA575119}"/>
              </a:ext>
            </a:extLst>
          </p:cNvPr>
          <p:cNvSpPr/>
          <p:nvPr/>
        </p:nvSpPr>
        <p:spPr>
          <a:xfrm>
            <a:off x="16383000" y="8648700"/>
            <a:ext cx="1828800" cy="1606312"/>
          </a:xfrm>
          <a:prstGeom prst="actionButtonHom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9" presetClass="emph" presetSubtype="0" nodeType="withEffect">
                                  <p:stCondLst>
                                    <p:cond delay="0"/>
                                  </p:stCondLst>
                                  <p:childTnLst>
                                    <p:set>
                                      <p:cBhvr>
                                        <p:cTn id="18" dur="4000"/>
                                        <p:tgtEl>
                                          <p:spTgt spid="3"/>
                                        </p:tgtEl>
                                        <p:attrNameLst>
                                          <p:attrName>style.opacity</p:attrName>
                                        </p:attrNameLst>
                                      </p:cBhvr>
                                      <p:to>
                                        <p:strVal val="0.5"/>
                                      </p:to>
                                    </p:set>
                                    <p:animEffect filter="image" prLst="opacity: 0.5">
                                      <p:cBhvr rctx="IE">
                                        <p:cTn id="19" dur="4000"/>
                                        <p:tgtEl>
                                          <p:spTgt spid="3"/>
                                        </p:tgtEl>
                                      </p:cBhvr>
                                    </p:animEffect>
                                  </p:childTnLst>
                                </p:cTn>
                              </p:par>
                              <p:par>
                                <p:cTn id="20" presetID="9" presetClass="emph" presetSubtype="0" nodeType="withEffect">
                                  <p:stCondLst>
                                    <p:cond delay="0"/>
                                  </p:stCondLst>
                                  <p:childTnLst>
                                    <p:set>
                                      <p:cBhvr>
                                        <p:cTn id="21" dur="4000"/>
                                        <p:tgtEl>
                                          <p:spTgt spid="7"/>
                                        </p:tgtEl>
                                        <p:attrNameLst>
                                          <p:attrName>style.opacity</p:attrName>
                                        </p:attrNameLst>
                                      </p:cBhvr>
                                      <p:to>
                                        <p:strVal val="0.5"/>
                                      </p:to>
                                    </p:set>
                                    <p:animEffect filter="image" prLst="opacity: 0.5">
                                      <p:cBhvr rctx="IE">
                                        <p:cTn id="22" dur="4000"/>
                                        <p:tgtEl>
                                          <p:spTgt spid="7"/>
                                        </p:tgtEl>
                                      </p:cBhvr>
                                    </p:animEffect>
                                  </p:childTnLst>
                                </p:cTn>
                              </p:par>
                              <p:par>
                                <p:cTn id="23" presetID="9" presetClass="emph" presetSubtype="0" nodeType="withEffect">
                                  <p:stCondLst>
                                    <p:cond delay="0"/>
                                  </p:stCondLst>
                                  <p:childTnLst>
                                    <p:set>
                                      <p:cBhvr>
                                        <p:cTn id="24" dur="4000"/>
                                        <p:tgtEl>
                                          <p:spTgt spid="8"/>
                                        </p:tgtEl>
                                        <p:attrNameLst>
                                          <p:attrName>style.opacity</p:attrName>
                                        </p:attrNameLst>
                                      </p:cBhvr>
                                      <p:to>
                                        <p:strVal val="0.5"/>
                                      </p:to>
                                    </p:set>
                                    <p:animEffect filter="image" prLst="opacity: 0.5">
                                      <p:cBhvr rctx="IE">
                                        <p:cTn id="25" dur="4000"/>
                                        <p:tgtEl>
                                          <p:spTgt spid="8"/>
                                        </p:tgtEl>
                                      </p:cBhvr>
                                    </p:animEffect>
                                  </p:childTnLst>
                                </p:cTn>
                              </p:par>
                              <p:par>
                                <p:cTn id="26" presetID="1" presetClass="exit" presetSubtype="0" fill="hold" nodeType="withEffect">
                                  <p:stCondLst>
                                    <p:cond delay="0"/>
                                  </p:stCondLst>
                                  <p:childTnLst>
                                    <p:set>
                                      <p:cBhvr>
                                        <p:cTn id="27" dur="1" fill="hold">
                                          <p:stCondLst>
                                            <p:cond delay="0"/>
                                          </p:stCondLst>
                                        </p:cTn>
                                        <p:tgtEl>
                                          <p:spTgt spid="3"/>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CC0DF">
                <a:alpha val="100000"/>
              </a:srgbClr>
            </a:gs>
            <a:gs pos="100000">
              <a:srgbClr val="FFDE59">
                <a:alpha val="100000"/>
              </a:srgbClr>
            </a:gs>
          </a:gsLst>
          <a:lin ang="0"/>
        </a:gradFill>
        <a:effectLst/>
      </p:bgPr>
    </p:bg>
    <p:spTree>
      <p:nvGrpSpPr>
        <p:cNvPr id="1" name=""/>
        <p:cNvGrpSpPr/>
        <p:nvPr/>
      </p:nvGrpSpPr>
      <p:grpSpPr>
        <a:xfrm>
          <a:off x="0" y="0"/>
          <a:ext cx="0" cy="0"/>
          <a:chOff x="0" y="0"/>
          <a:chExt cx="0" cy="0"/>
        </a:xfrm>
      </p:grpSpPr>
      <p:grpSp>
        <p:nvGrpSpPr>
          <p:cNvPr id="2" name="Group 2"/>
          <p:cNvGrpSpPr/>
          <p:nvPr/>
        </p:nvGrpSpPr>
        <p:grpSpPr>
          <a:xfrm>
            <a:off x="3093999" y="2601206"/>
            <a:ext cx="12100002" cy="6550874"/>
            <a:chOff x="0" y="28557"/>
            <a:chExt cx="16133337" cy="8734499"/>
          </a:xfrm>
        </p:grpSpPr>
        <p:sp>
          <p:nvSpPr>
            <p:cNvPr id="3" name="TextBox 3"/>
            <p:cNvSpPr txBox="1"/>
            <p:nvPr/>
          </p:nvSpPr>
          <p:spPr>
            <a:xfrm>
              <a:off x="0" y="28557"/>
              <a:ext cx="16133337" cy="8206350"/>
            </a:xfrm>
            <a:prstGeom prst="rect">
              <a:avLst/>
            </a:prstGeom>
          </p:spPr>
          <p:txBody>
            <a:bodyPr lIns="0" tIns="0" rIns="0" bIns="0" rtlCol="0" anchor="t">
              <a:spAutoFit/>
            </a:bodyPr>
            <a:lstStyle/>
            <a:p>
              <a:pPr algn="ctr">
                <a:lnSpc>
                  <a:spcPts val="3952"/>
                </a:lnSpc>
              </a:pPr>
              <a:endParaRPr dirty="0"/>
            </a:p>
            <a:p>
              <a:pPr algn="ctr">
                <a:lnSpc>
                  <a:spcPts val="3122"/>
                </a:lnSpc>
              </a:pPr>
              <a:r>
                <a:rPr lang="en-US" sz="3122" dirty="0">
                  <a:solidFill>
                    <a:srgbClr val="000000"/>
                  </a:solidFill>
                  <a:latin typeface="Maharlika"/>
                </a:rPr>
                <a:t>Presentación en Power Point de los temas que se enlistan:</a:t>
              </a:r>
            </a:p>
            <a:p>
              <a:pPr algn="ctr">
                <a:lnSpc>
                  <a:spcPts val="2488"/>
                </a:lnSpc>
              </a:pPr>
              <a:endParaRPr lang="en-US" sz="3122" dirty="0">
                <a:solidFill>
                  <a:srgbClr val="000000"/>
                </a:solidFill>
                <a:latin typeface="Maharlika"/>
              </a:endParaRPr>
            </a:p>
            <a:p>
              <a:pPr>
                <a:lnSpc>
                  <a:spcPts val="3318"/>
                </a:lnSpc>
              </a:pPr>
              <a:r>
                <a:rPr lang="en-US" sz="3318" dirty="0">
                  <a:solidFill>
                    <a:srgbClr val="000000"/>
                  </a:solidFill>
                  <a:latin typeface="Maharlika"/>
                </a:rPr>
                <a:t>    Temas:</a:t>
              </a:r>
            </a:p>
            <a:p>
              <a:pPr>
                <a:lnSpc>
                  <a:spcPts val="3318"/>
                </a:lnSpc>
              </a:pPr>
              <a:endParaRPr lang="en-US" sz="3318" dirty="0">
                <a:solidFill>
                  <a:srgbClr val="000000"/>
                </a:solidFill>
                <a:latin typeface="Maharlika"/>
              </a:endParaRPr>
            </a:p>
            <a:p>
              <a:pPr marL="716427" lvl="1" indent="-358213">
                <a:lnSpc>
                  <a:spcPts val="5840"/>
                </a:lnSpc>
                <a:buAutoNum type="arabicPeriod"/>
              </a:pPr>
              <a:r>
                <a:rPr lang="en-US" sz="3318" dirty="0">
                  <a:solidFill>
                    <a:srgbClr val="000000"/>
                  </a:solidFill>
                  <a:latin typeface="Maharlika"/>
                </a:rPr>
                <a:t> </a:t>
              </a:r>
              <a:r>
                <a:rPr lang="en-US" sz="3318" dirty="0">
                  <a:solidFill>
                    <a:srgbClr val="000000"/>
                  </a:solidFill>
                  <a:latin typeface="Maharlika"/>
                  <a:hlinkClick r:id="rId3" action="ppaction://hlinksldjump"/>
                </a:rPr>
                <a:t>Tipos de personalidades</a:t>
              </a:r>
              <a:r>
                <a:rPr lang="en-US" sz="3318" dirty="0">
                  <a:solidFill>
                    <a:srgbClr val="000000"/>
                  </a:solidFill>
                  <a:latin typeface="Maharlika"/>
                </a:rPr>
                <a:t>………. 3</a:t>
              </a:r>
            </a:p>
            <a:p>
              <a:pPr marL="716427" lvl="1" indent="-358213">
                <a:lnSpc>
                  <a:spcPts val="5840"/>
                </a:lnSpc>
                <a:buAutoNum type="arabicPeriod"/>
              </a:pPr>
              <a:r>
                <a:rPr lang="en-US" sz="3318" dirty="0">
                  <a:solidFill>
                    <a:srgbClr val="000000"/>
                  </a:solidFill>
                  <a:latin typeface="Maharlika"/>
                </a:rPr>
                <a:t> </a:t>
              </a:r>
              <a:r>
                <a:rPr lang="en-US" sz="3318" dirty="0">
                  <a:solidFill>
                    <a:srgbClr val="000000"/>
                  </a:solidFill>
                  <a:latin typeface="Maharlika"/>
                  <a:hlinkClick r:id="rId4" action="ppaction://hlinksldjump"/>
                </a:rPr>
                <a:t>Alimentos chatarra</a:t>
              </a:r>
              <a:r>
                <a:rPr lang="en-US" sz="3318" dirty="0">
                  <a:solidFill>
                    <a:srgbClr val="000000"/>
                  </a:solidFill>
                  <a:latin typeface="Maharlika"/>
                </a:rPr>
                <a:t>………………….. 5</a:t>
              </a:r>
            </a:p>
            <a:p>
              <a:pPr marL="716427" lvl="1" indent="-358213">
                <a:lnSpc>
                  <a:spcPts val="5840"/>
                </a:lnSpc>
                <a:buAutoNum type="arabicPeriod"/>
              </a:pPr>
              <a:r>
                <a:rPr lang="en-US" sz="3318" dirty="0">
                  <a:solidFill>
                    <a:srgbClr val="000000"/>
                  </a:solidFill>
                  <a:latin typeface="Maharlika"/>
                </a:rPr>
                <a:t> </a:t>
              </a:r>
              <a:r>
                <a:rPr lang="en-US" sz="3318" dirty="0">
                  <a:solidFill>
                    <a:srgbClr val="000000"/>
                  </a:solidFill>
                  <a:latin typeface="Maharlika"/>
                  <a:hlinkClick r:id="rId5" action="ppaction://hlinksldjump"/>
                </a:rPr>
                <a:t>Bacterias</a:t>
              </a:r>
              <a:r>
                <a:rPr lang="en-US" sz="3318" dirty="0">
                  <a:solidFill>
                    <a:srgbClr val="000000"/>
                  </a:solidFill>
                  <a:latin typeface="Maharlika"/>
                </a:rPr>
                <a:t>………………………………………… 7</a:t>
              </a:r>
            </a:p>
            <a:p>
              <a:pPr marL="716427" lvl="1" indent="-358213" algn="l">
                <a:lnSpc>
                  <a:spcPts val="5840"/>
                </a:lnSpc>
                <a:buAutoNum type="arabicPeriod"/>
              </a:pPr>
              <a:r>
                <a:rPr lang="en-US" sz="3318" dirty="0">
                  <a:solidFill>
                    <a:srgbClr val="000000"/>
                  </a:solidFill>
                  <a:latin typeface="Maharlika"/>
                </a:rPr>
                <a:t> </a:t>
              </a:r>
              <a:r>
                <a:rPr lang="en-US" sz="3318" dirty="0">
                  <a:solidFill>
                    <a:srgbClr val="000000"/>
                  </a:solidFill>
                  <a:latin typeface="Maharlika"/>
                  <a:hlinkClick r:id="rId6" action="ppaction://hlinksldjump"/>
                </a:rPr>
                <a:t>Enfermedades mentales</a:t>
              </a:r>
              <a:r>
                <a:rPr lang="en-US" sz="3318" dirty="0">
                  <a:solidFill>
                    <a:srgbClr val="000000"/>
                  </a:solidFill>
                  <a:latin typeface="Maharlika"/>
                </a:rPr>
                <a:t>………….9</a:t>
              </a:r>
            </a:p>
            <a:p>
              <a:pPr marL="716427" lvl="1" indent="-358213" algn="l">
                <a:lnSpc>
                  <a:spcPts val="5840"/>
                </a:lnSpc>
                <a:buAutoNum type="arabicPeriod"/>
              </a:pPr>
              <a:r>
                <a:rPr lang="en-US" sz="3318" dirty="0">
                  <a:solidFill>
                    <a:srgbClr val="000000"/>
                  </a:solidFill>
                  <a:latin typeface="Maharlika"/>
                </a:rPr>
                <a:t>- </a:t>
              </a:r>
              <a:r>
                <a:rPr lang="en-US" sz="3318" dirty="0">
                  <a:solidFill>
                    <a:srgbClr val="000000"/>
                  </a:solidFill>
                  <a:latin typeface="Maharlika"/>
                  <a:hlinkClick r:id="rId7" action="ppaction://hlinksldjump"/>
                </a:rPr>
                <a:t>Fuente</a:t>
              </a:r>
              <a:r>
                <a:rPr lang="en-US" sz="3318" dirty="0">
                  <a:solidFill>
                    <a:srgbClr val="000000"/>
                  </a:solidFill>
                  <a:latin typeface="Maharlika"/>
                </a:rPr>
                <a:t>…………………………………………… 11</a:t>
              </a:r>
            </a:p>
            <a:p>
              <a:pPr algn="ctr">
                <a:lnSpc>
                  <a:spcPts val="2488"/>
                </a:lnSpc>
              </a:pPr>
              <a:endParaRPr lang="en-US" sz="3318" dirty="0">
                <a:solidFill>
                  <a:srgbClr val="000000"/>
                </a:solidFill>
                <a:latin typeface="Maharlika"/>
              </a:endParaRPr>
            </a:p>
          </p:txBody>
        </p:sp>
        <p:sp>
          <p:nvSpPr>
            <p:cNvPr id="4" name="Freeform 4"/>
            <p:cNvSpPr/>
            <p:nvPr/>
          </p:nvSpPr>
          <p:spPr>
            <a:xfrm>
              <a:off x="7773163" y="7237062"/>
              <a:ext cx="587011" cy="587011"/>
            </a:xfrm>
            <a:custGeom>
              <a:avLst/>
              <a:gdLst/>
              <a:ahLst/>
              <a:cxnLst/>
              <a:rect l="l" t="t" r="r" b="b"/>
              <a:pathLst>
                <a:path w="587011" h="587011">
                  <a:moveTo>
                    <a:pt x="0" y="0"/>
                  </a:moveTo>
                  <a:lnTo>
                    <a:pt x="587011" y="0"/>
                  </a:lnTo>
                  <a:lnTo>
                    <a:pt x="587011" y="587011"/>
                  </a:lnTo>
                  <a:lnTo>
                    <a:pt x="0" y="5870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5" name="TextBox 5"/>
            <p:cNvSpPr txBox="1"/>
            <p:nvPr/>
          </p:nvSpPr>
          <p:spPr>
            <a:xfrm>
              <a:off x="0" y="8303363"/>
              <a:ext cx="16133337" cy="459693"/>
            </a:xfrm>
            <a:prstGeom prst="rect">
              <a:avLst/>
            </a:prstGeom>
          </p:spPr>
          <p:txBody>
            <a:bodyPr lIns="0" tIns="0" rIns="0" bIns="0" rtlCol="0" anchor="t">
              <a:spAutoFit/>
            </a:bodyPr>
            <a:lstStyle/>
            <a:p>
              <a:pPr algn="ctr">
                <a:lnSpc>
                  <a:spcPts val="2922"/>
                </a:lnSpc>
                <a:spcBef>
                  <a:spcPct val="0"/>
                </a:spcBef>
              </a:pPr>
              <a:endParaRPr/>
            </a:p>
          </p:txBody>
        </p:sp>
      </p:grpSp>
      <p:sp>
        <p:nvSpPr>
          <p:cNvPr id="6" name="Freeform 6"/>
          <p:cNvSpPr/>
          <p:nvPr/>
        </p:nvSpPr>
        <p:spPr>
          <a:xfrm>
            <a:off x="724251" y="441620"/>
            <a:ext cx="3453964" cy="2138168"/>
          </a:xfrm>
          <a:custGeom>
            <a:avLst/>
            <a:gdLst/>
            <a:ahLst/>
            <a:cxnLst/>
            <a:rect l="l" t="t" r="r" b="b"/>
            <a:pathLst>
              <a:path w="3453964" h="2138168">
                <a:moveTo>
                  <a:pt x="0" y="0"/>
                </a:moveTo>
                <a:lnTo>
                  <a:pt x="3453964" y="0"/>
                </a:lnTo>
                <a:lnTo>
                  <a:pt x="3453964" y="2138168"/>
                </a:lnTo>
                <a:lnTo>
                  <a:pt x="0" y="2138168"/>
                </a:lnTo>
                <a:lnTo>
                  <a:pt x="0" y="0"/>
                </a:lnTo>
                <a:close/>
              </a:path>
            </a:pathLst>
          </a:custGeom>
          <a:blipFill>
            <a:blip r:embed="rId10"/>
            <a:stretch>
              <a:fillRect/>
            </a:stretch>
          </a:blipFill>
        </p:spPr>
      </p:sp>
      <p:sp>
        <p:nvSpPr>
          <p:cNvPr id="7" name="Freeform 7"/>
          <p:cNvSpPr/>
          <p:nvPr/>
        </p:nvSpPr>
        <p:spPr>
          <a:xfrm>
            <a:off x="15420268" y="441620"/>
            <a:ext cx="2479542" cy="2479542"/>
          </a:xfrm>
          <a:custGeom>
            <a:avLst/>
            <a:gdLst/>
            <a:ahLst/>
            <a:cxnLst/>
            <a:rect l="l" t="t" r="r" b="b"/>
            <a:pathLst>
              <a:path w="2479542" h="2479542">
                <a:moveTo>
                  <a:pt x="0" y="0"/>
                </a:moveTo>
                <a:lnTo>
                  <a:pt x="2479543" y="0"/>
                </a:lnTo>
                <a:lnTo>
                  <a:pt x="2479543" y="2479542"/>
                </a:lnTo>
                <a:lnTo>
                  <a:pt x="0" y="2479542"/>
                </a:lnTo>
                <a:lnTo>
                  <a:pt x="0" y="0"/>
                </a:lnTo>
                <a:close/>
              </a:path>
            </a:pathLst>
          </a:custGeom>
          <a:blipFill>
            <a:blip r:embed="rId11"/>
            <a:stretch>
              <a:fillRect/>
            </a:stretch>
          </a:blipFill>
        </p:spPr>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0"/>
                            </p:stCondLst>
                            <p:childTnLst>
                              <p:par>
                                <p:cTn id="12" presetID="26" presetClass="emph" presetSubtype="0" fill="hold" nodeType="afterEffect">
                                  <p:stCondLst>
                                    <p:cond delay="1000"/>
                                  </p:stCondLst>
                                  <p:childTnLst>
                                    <p:animEffect transition="out" filter="fade">
                                      <p:cBhvr>
                                        <p:cTn id="13" dur="4000" tmFilter="0, 0; .2, .5; .8, .5; 1, 0"/>
                                        <p:tgtEl>
                                          <p:spTgt spid="2"/>
                                        </p:tgtEl>
                                      </p:cBhvr>
                                    </p:animEffect>
                                    <p:animScale>
                                      <p:cBhvr>
                                        <p:cTn id="14" dur="2000" autoRev="1" fill="hold"/>
                                        <p:tgtEl>
                                          <p:spTgt spid="2"/>
                                        </p:tgtEl>
                                      </p:cBhvr>
                                      <p:by x="105000" y="105000"/>
                                    </p:animScale>
                                  </p:childTnLst>
                                </p:cTn>
                              </p:par>
                              <p:par>
                                <p:cTn id="15" presetID="26" presetClass="emph" presetSubtype="0" fill="hold" nodeType="withEffect">
                                  <p:stCondLst>
                                    <p:cond delay="1000"/>
                                  </p:stCondLst>
                                  <p:childTnLst>
                                    <p:animEffect transition="out" filter="fade">
                                      <p:cBhvr>
                                        <p:cTn id="16" dur="4000" tmFilter="0, 0; .2, .5; .8, .5; 1, 0"/>
                                        <p:tgtEl>
                                          <p:spTgt spid="6"/>
                                        </p:tgtEl>
                                      </p:cBhvr>
                                    </p:animEffect>
                                    <p:animScale>
                                      <p:cBhvr>
                                        <p:cTn id="17" dur="2000" autoRev="1" fill="hold"/>
                                        <p:tgtEl>
                                          <p:spTgt spid="6"/>
                                        </p:tgtEl>
                                      </p:cBhvr>
                                      <p:by x="105000" y="105000"/>
                                    </p:animScale>
                                  </p:childTnLst>
                                </p:cTn>
                              </p:par>
                              <p:par>
                                <p:cTn id="18" presetID="26" presetClass="emph" presetSubtype="0" fill="hold" nodeType="withEffect">
                                  <p:stCondLst>
                                    <p:cond delay="1000"/>
                                  </p:stCondLst>
                                  <p:childTnLst>
                                    <p:animEffect transition="out" filter="fade">
                                      <p:cBhvr>
                                        <p:cTn id="19" dur="4000" tmFilter="0, 0; .2, .5; .8, .5; 1, 0"/>
                                        <p:tgtEl>
                                          <p:spTgt spid="7"/>
                                        </p:tgtEl>
                                      </p:cBhvr>
                                    </p:animEffect>
                                    <p:animScale>
                                      <p:cBhvr>
                                        <p:cTn id="20" dur="2000" autoRev="1" fill="hold"/>
                                        <p:tgtEl>
                                          <p:spTgt spid="7"/>
                                        </p:tgtEl>
                                      </p:cBhvr>
                                      <p:by x="105000" y="105000"/>
                                    </p:animScale>
                                  </p:childTnLst>
                                </p:cTn>
                              </p:par>
                            </p:childTnLst>
                          </p:cTn>
                        </p:par>
                        <p:par>
                          <p:cTn id="21" fill="hold">
                            <p:stCondLst>
                              <p:cond delay="5000"/>
                            </p:stCondLst>
                            <p:childTnLst>
                              <p:par>
                                <p:cTn id="22" presetID="10" presetClass="exit" presetSubtype="0" fill="hold" nodeType="afterEffect">
                                  <p:stCondLst>
                                    <p:cond delay="0"/>
                                  </p:stCondLst>
                                  <p:childTnLst>
                                    <p:animEffect transition="out" filter="fade">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97B2">
                <a:alpha val="100000"/>
              </a:srgbClr>
            </a:gs>
            <a:gs pos="100000">
              <a:srgbClr val="7ED957">
                <a:alpha val="100000"/>
              </a:srgbClr>
            </a:gs>
          </a:gsLst>
          <a:lin ang="0"/>
        </a:gradFill>
        <a:effectLst/>
      </p:bgPr>
    </p:bg>
    <p:spTree>
      <p:nvGrpSpPr>
        <p:cNvPr id="1" name=""/>
        <p:cNvGrpSpPr/>
        <p:nvPr/>
      </p:nvGrpSpPr>
      <p:grpSpPr>
        <a:xfrm>
          <a:off x="0" y="0"/>
          <a:ext cx="0" cy="0"/>
          <a:chOff x="0" y="0"/>
          <a:chExt cx="0" cy="0"/>
        </a:xfrm>
      </p:grpSpPr>
      <p:sp>
        <p:nvSpPr>
          <p:cNvPr id="2" name="TextBox 2"/>
          <p:cNvSpPr txBox="1"/>
          <p:nvPr/>
        </p:nvSpPr>
        <p:spPr>
          <a:xfrm>
            <a:off x="14060882" y="1504289"/>
            <a:ext cx="3442710" cy="3168088"/>
          </a:xfrm>
          <a:prstGeom prst="rect">
            <a:avLst/>
          </a:prstGeom>
        </p:spPr>
        <p:txBody>
          <a:bodyPr lIns="0" tIns="0" rIns="0" bIns="0" rtlCol="0" anchor="t">
            <a:spAutoFit/>
          </a:bodyPr>
          <a:lstStyle/>
          <a:p>
            <a:pPr algn="just">
              <a:lnSpc>
                <a:spcPts val="2808"/>
              </a:lnSpc>
            </a:pPr>
            <a:r>
              <a:rPr lang="en-US" sz="2005" u="sng" dirty="0">
                <a:solidFill>
                  <a:srgbClr val="000000"/>
                </a:solidFill>
                <a:latin typeface="Open Sans Bold"/>
              </a:rPr>
              <a:t>Extrovertido:</a:t>
            </a:r>
            <a:r>
              <a:rPr lang="en-US" sz="2005" dirty="0">
                <a:solidFill>
                  <a:srgbClr val="000000"/>
                </a:solidFill>
                <a:latin typeface="Open Sans Bold"/>
              </a:rPr>
              <a:t> Los extrovertidos son sociables, enérgicos y les gusta interactuar con los demás. Disfrutan de estar en grupos y pueden sentirse recargados en entornos sociales activos</a:t>
            </a:r>
          </a:p>
          <a:p>
            <a:pPr algn="just">
              <a:lnSpc>
                <a:spcPts val="2808"/>
              </a:lnSpc>
            </a:pPr>
            <a:endParaRPr lang="en-US" sz="2005" dirty="0">
              <a:solidFill>
                <a:srgbClr val="000000"/>
              </a:solidFill>
              <a:latin typeface="Open Sans Bold"/>
            </a:endParaRPr>
          </a:p>
        </p:txBody>
      </p:sp>
      <p:sp>
        <p:nvSpPr>
          <p:cNvPr id="3" name="TextBox 3"/>
          <p:cNvSpPr txBox="1"/>
          <p:nvPr/>
        </p:nvSpPr>
        <p:spPr>
          <a:xfrm>
            <a:off x="14389953" y="5911059"/>
            <a:ext cx="3442710" cy="3168088"/>
          </a:xfrm>
          <a:prstGeom prst="rect">
            <a:avLst/>
          </a:prstGeom>
        </p:spPr>
        <p:txBody>
          <a:bodyPr lIns="0" tIns="0" rIns="0" bIns="0" rtlCol="0" anchor="t">
            <a:spAutoFit/>
          </a:bodyPr>
          <a:lstStyle/>
          <a:p>
            <a:pPr algn="just">
              <a:lnSpc>
                <a:spcPts val="2808"/>
              </a:lnSpc>
            </a:pPr>
            <a:r>
              <a:rPr lang="en-US" sz="2005" u="sng" dirty="0">
                <a:solidFill>
                  <a:srgbClr val="000000"/>
                </a:solidFill>
                <a:latin typeface="Open Sans Bold"/>
              </a:rPr>
              <a:t>Analítico:</a:t>
            </a:r>
            <a:r>
              <a:rPr lang="en-US" sz="2005" dirty="0">
                <a:solidFill>
                  <a:srgbClr val="000000"/>
                </a:solidFill>
                <a:latin typeface="Open Sans Bold"/>
              </a:rPr>
              <a:t> Las personas analíticas son lógicas, detallistas y disfrutan de resolver problemas complejos. Tienden a tomar decisiones basadas en datos y análisis cuidadosos.</a:t>
            </a:r>
          </a:p>
          <a:p>
            <a:pPr algn="just">
              <a:lnSpc>
                <a:spcPts val="2808"/>
              </a:lnSpc>
            </a:pPr>
            <a:endParaRPr lang="en-US" sz="2005" dirty="0">
              <a:solidFill>
                <a:srgbClr val="000000"/>
              </a:solidFill>
              <a:latin typeface="Open Sans Bold"/>
            </a:endParaRPr>
          </a:p>
        </p:txBody>
      </p:sp>
      <p:sp>
        <p:nvSpPr>
          <p:cNvPr id="4" name="TextBox 4"/>
          <p:cNvSpPr txBox="1"/>
          <p:nvPr/>
        </p:nvSpPr>
        <p:spPr>
          <a:xfrm>
            <a:off x="5871771" y="8176049"/>
            <a:ext cx="7379486" cy="1758572"/>
          </a:xfrm>
          <a:prstGeom prst="rect">
            <a:avLst/>
          </a:prstGeom>
        </p:spPr>
        <p:txBody>
          <a:bodyPr lIns="0" tIns="0" rIns="0" bIns="0" rtlCol="0" anchor="t">
            <a:spAutoFit/>
          </a:bodyPr>
          <a:lstStyle/>
          <a:p>
            <a:pPr algn="just">
              <a:lnSpc>
                <a:spcPts val="2808"/>
              </a:lnSpc>
            </a:pPr>
            <a:r>
              <a:rPr lang="en-US" sz="2005" u="sng" dirty="0">
                <a:solidFill>
                  <a:srgbClr val="000000"/>
                </a:solidFill>
                <a:latin typeface="Open Sans Bold"/>
              </a:rPr>
              <a:t>Empático:</a:t>
            </a:r>
            <a:r>
              <a:rPr lang="en-US" sz="2005" dirty="0">
                <a:solidFill>
                  <a:srgbClr val="000000"/>
                </a:solidFill>
                <a:latin typeface="Open Sans Bold"/>
              </a:rPr>
              <a:t> Los individuos empáticos son sensibles, comprensivos y se preocupan profundamente por los sentimientos de los demás. Tienden a ser buenos oyentes y ofrecen apoyo emocional.</a:t>
            </a:r>
          </a:p>
          <a:p>
            <a:pPr algn="just">
              <a:lnSpc>
                <a:spcPts val="2808"/>
              </a:lnSpc>
            </a:pPr>
            <a:endParaRPr lang="en-US" sz="2005" dirty="0">
              <a:solidFill>
                <a:srgbClr val="000000"/>
              </a:solidFill>
              <a:latin typeface="Open Sans Bold"/>
            </a:endParaRPr>
          </a:p>
        </p:txBody>
      </p:sp>
      <p:sp>
        <p:nvSpPr>
          <p:cNvPr id="5" name="TextBox 5"/>
          <p:cNvSpPr txBox="1"/>
          <p:nvPr/>
        </p:nvSpPr>
        <p:spPr>
          <a:xfrm>
            <a:off x="497370" y="6263438"/>
            <a:ext cx="4008043" cy="2463330"/>
          </a:xfrm>
          <a:prstGeom prst="rect">
            <a:avLst/>
          </a:prstGeom>
        </p:spPr>
        <p:txBody>
          <a:bodyPr lIns="0" tIns="0" rIns="0" bIns="0" rtlCol="0" anchor="t">
            <a:spAutoFit/>
          </a:bodyPr>
          <a:lstStyle/>
          <a:p>
            <a:pPr algn="just">
              <a:lnSpc>
                <a:spcPts val="2808"/>
              </a:lnSpc>
            </a:pPr>
            <a:r>
              <a:rPr lang="en-US" sz="2005" u="sng" dirty="0">
                <a:solidFill>
                  <a:srgbClr val="000000"/>
                </a:solidFill>
                <a:latin typeface="Open Sans Bold"/>
              </a:rPr>
              <a:t>Competitivo:</a:t>
            </a:r>
            <a:r>
              <a:rPr lang="en-US" sz="2005" dirty="0">
                <a:solidFill>
                  <a:srgbClr val="000000"/>
                </a:solidFill>
                <a:latin typeface="Open Sans Bold"/>
              </a:rPr>
              <a:t> Las personas competitivas son ambiciosas, orientadas a metas y les gusta destacarse en lo que hacen. Disfrutan de los desafíos y están motivadas por la superación personal.</a:t>
            </a:r>
          </a:p>
        </p:txBody>
      </p:sp>
      <p:sp>
        <p:nvSpPr>
          <p:cNvPr id="6" name="TextBox 6"/>
          <p:cNvSpPr txBox="1"/>
          <p:nvPr/>
        </p:nvSpPr>
        <p:spPr>
          <a:xfrm>
            <a:off x="780036" y="1305045"/>
            <a:ext cx="3442710" cy="3168088"/>
          </a:xfrm>
          <a:prstGeom prst="rect">
            <a:avLst/>
          </a:prstGeom>
        </p:spPr>
        <p:txBody>
          <a:bodyPr lIns="0" tIns="0" rIns="0" bIns="0" rtlCol="0" anchor="t">
            <a:spAutoFit/>
          </a:bodyPr>
          <a:lstStyle/>
          <a:p>
            <a:pPr algn="just">
              <a:lnSpc>
                <a:spcPts val="2808"/>
              </a:lnSpc>
            </a:pPr>
            <a:r>
              <a:rPr lang="en-US" sz="2005" dirty="0">
                <a:solidFill>
                  <a:srgbClr val="000000"/>
                </a:solidFill>
                <a:latin typeface="Open Sans Bold"/>
              </a:rPr>
              <a:t>Creativo: Los creativos son imaginativos, originales y tienen una mente abierta a nuevas ideas. Disfrutan de expresarse a través del arte, la música, la escritura u otras formas de creatividad.</a:t>
            </a:r>
          </a:p>
          <a:p>
            <a:pPr algn="just">
              <a:lnSpc>
                <a:spcPts val="2808"/>
              </a:lnSpc>
            </a:pPr>
            <a:endParaRPr lang="en-US" sz="2005" dirty="0">
              <a:solidFill>
                <a:srgbClr val="000000"/>
              </a:solidFill>
              <a:latin typeface="Open Sans Bold"/>
            </a:endParaRPr>
          </a:p>
        </p:txBody>
      </p:sp>
      <p:sp>
        <p:nvSpPr>
          <p:cNvPr id="7" name="TextBox 7"/>
          <p:cNvSpPr txBox="1"/>
          <p:nvPr/>
        </p:nvSpPr>
        <p:spPr>
          <a:xfrm>
            <a:off x="1277364" y="9698228"/>
            <a:ext cx="2945383" cy="236393"/>
          </a:xfrm>
          <a:prstGeom prst="rect">
            <a:avLst/>
          </a:prstGeom>
        </p:spPr>
        <p:txBody>
          <a:bodyPr lIns="0" tIns="0" rIns="0" bIns="0" rtlCol="0" anchor="t">
            <a:spAutoFit/>
          </a:bodyPr>
          <a:lstStyle/>
          <a:p>
            <a:pPr algn="just">
              <a:lnSpc>
                <a:spcPts val="1921"/>
              </a:lnSpc>
            </a:pPr>
            <a:r>
              <a:rPr lang="en-US" sz="1372" dirty="0">
                <a:solidFill>
                  <a:srgbClr val="000000"/>
                </a:solidFill>
                <a:latin typeface="Open Sans"/>
              </a:rPr>
              <a:t>Elaborado por Josefa Pérez magaña</a:t>
            </a:r>
          </a:p>
        </p:txBody>
      </p:sp>
      <p:sp>
        <p:nvSpPr>
          <p:cNvPr id="8" name="TextBox 8"/>
          <p:cNvSpPr txBox="1"/>
          <p:nvPr/>
        </p:nvSpPr>
        <p:spPr>
          <a:xfrm>
            <a:off x="4636178" y="317900"/>
            <a:ext cx="9015951" cy="712253"/>
          </a:xfrm>
          <a:prstGeom prst="rect">
            <a:avLst/>
          </a:prstGeom>
        </p:spPr>
        <p:txBody>
          <a:bodyPr lIns="0" tIns="0" rIns="0" bIns="0" rtlCol="0" anchor="t">
            <a:spAutoFit/>
          </a:bodyPr>
          <a:lstStyle/>
          <a:p>
            <a:pPr algn="just">
              <a:lnSpc>
                <a:spcPts val="5888"/>
              </a:lnSpc>
            </a:pPr>
            <a:r>
              <a:rPr lang="en-US" sz="4205" u="sng" dirty="0">
                <a:solidFill>
                  <a:srgbClr val="000000"/>
                </a:solidFill>
                <a:latin typeface="TT Phobos Inline"/>
              </a:rPr>
              <a:t>Tema: Tipos de personalidades</a:t>
            </a:r>
          </a:p>
        </p:txBody>
      </p:sp>
      <p:sp>
        <p:nvSpPr>
          <p:cNvPr id="9" name="TextBox 9"/>
          <p:cNvSpPr txBox="1"/>
          <p:nvPr/>
        </p:nvSpPr>
        <p:spPr>
          <a:xfrm>
            <a:off x="5471699" y="1493083"/>
            <a:ext cx="7779558" cy="3149038"/>
          </a:xfrm>
          <a:prstGeom prst="rect">
            <a:avLst/>
          </a:prstGeom>
        </p:spPr>
        <p:txBody>
          <a:bodyPr lIns="0" tIns="0" rIns="0" bIns="0" rtlCol="0" anchor="t">
            <a:spAutoFit/>
          </a:bodyPr>
          <a:lstStyle/>
          <a:p>
            <a:pPr algn="just">
              <a:lnSpc>
                <a:spcPts val="3601"/>
              </a:lnSpc>
              <a:spcBef>
                <a:spcPct val="0"/>
              </a:spcBef>
            </a:pPr>
            <a:r>
              <a:rPr lang="en-US" sz="2572" dirty="0">
                <a:solidFill>
                  <a:srgbClr val="000000"/>
                </a:solidFill>
                <a:latin typeface="Open Sans Bold"/>
              </a:rPr>
              <a:t>Carl Jung, un renombrado psiquiatra y psicólogo suizo, propuso varios conceptos sobre la personalidad, incluyendo su teoría de los tipos psicológicos. Según Jung, hay dos funciones principales de la psique: la percepción (sensación e intuición) y el juicio (pensamiento y sentimiento).</a:t>
            </a:r>
          </a:p>
        </p:txBody>
      </p:sp>
      <p:sp>
        <p:nvSpPr>
          <p:cNvPr id="10" name="Freeform 10"/>
          <p:cNvSpPr/>
          <p:nvPr/>
        </p:nvSpPr>
        <p:spPr>
          <a:xfrm>
            <a:off x="7746503" y="4971097"/>
            <a:ext cx="3243240" cy="2849053"/>
          </a:xfrm>
          <a:custGeom>
            <a:avLst/>
            <a:gdLst/>
            <a:ahLst/>
            <a:cxnLst/>
            <a:rect l="l" t="t" r="r" b="b"/>
            <a:pathLst>
              <a:path w="3243240" h="2849053">
                <a:moveTo>
                  <a:pt x="0" y="0"/>
                </a:moveTo>
                <a:lnTo>
                  <a:pt x="3243240" y="0"/>
                </a:lnTo>
                <a:lnTo>
                  <a:pt x="3243240" y="2849054"/>
                </a:lnTo>
                <a:lnTo>
                  <a:pt x="0" y="2849054"/>
                </a:lnTo>
                <a:lnTo>
                  <a:pt x="0" y="0"/>
                </a:lnTo>
                <a:close/>
              </a:path>
            </a:pathLst>
          </a:custGeom>
          <a:blipFill>
            <a:blip r:embed="rId3"/>
            <a:stretch>
              <a:fillRect t="-6917" b="-6917"/>
            </a:stretch>
          </a:blipFill>
        </p:spPr>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par>
                                <p:cTn id="29" presetID="6"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childTnLst>
                          </p:cTn>
                        </p:par>
                        <p:par>
                          <p:cTn id="32" fill="hold">
                            <p:stCondLst>
                              <p:cond delay="2000"/>
                            </p:stCondLst>
                            <p:childTnLst>
                              <p:par>
                                <p:cTn id="33" presetID="24" presetClass="emph" presetSubtype="0" fill="hold" grpId="1" nodeType="afterEffect">
                                  <p:stCondLst>
                                    <p:cond delay="0"/>
                                  </p:stCondLst>
                                  <p:childTnLst>
                                    <p:animClr clrSpc="hsl" dir="cw">
                                      <p:cBhvr override="childStyle">
                                        <p:cTn id="34" dur="4000" fill="hold"/>
                                        <p:tgtEl>
                                          <p:spTgt spid="2"/>
                                        </p:tgtEl>
                                        <p:attrNameLst>
                                          <p:attrName>style.color</p:attrName>
                                        </p:attrNameLst>
                                      </p:cBhvr>
                                      <p:by>
                                        <p:hsl h="0" s="-12549" l="-25098"/>
                                      </p:by>
                                    </p:animClr>
                                    <p:animClr clrSpc="hsl" dir="cw">
                                      <p:cBhvr>
                                        <p:cTn id="35" dur="4000" fill="hold"/>
                                        <p:tgtEl>
                                          <p:spTgt spid="2"/>
                                        </p:tgtEl>
                                        <p:attrNameLst>
                                          <p:attrName>fillcolor</p:attrName>
                                        </p:attrNameLst>
                                      </p:cBhvr>
                                      <p:by>
                                        <p:hsl h="0" s="-12549" l="-25098"/>
                                      </p:by>
                                    </p:animClr>
                                    <p:animClr clrSpc="hsl" dir="cw">
                                      <p:cBhvr>
                                        <p:cTn id="36" dur="4000" fill="hold"/>
                                        <p:tgtEl>
                                          <p:spTgt spid="2"/>
                                        </p:tgtEl>
                                        <p:attrNameLst>
                                          <p:attrName>stroke.color</p:attrName>
                                        </p:attrNameLst>
                                      </p:cBhvr>
                                      <p:by>
                                        <p:hsl h="0" s="-12549" l="-25098"/>
                                      </p:by>
                                    </p:animClr>
                                    <p:set>
                                      <p:cBhvr>
                                        <p:cTn id="37" dur="4000" fill="hold"/>
                                        <p:tgtEl>
                                          <p:spTgt spid="2"/>
                                        </p:tgtEl>
                                        <p:attrNameLst>
                                          <p:attrName>fill.type</p:attrName>
                                        </p:attrNameLst>
                                      </p:cBhvr>
                                      <p:to>
                                        <p:strVal val="solid"/>
                                      </p:to>
                                    </p:set>
                                  </p:childTnLst>
                                </p:cTn>
                              </p:par>
                              <p:par>
                                <p:cTn id="38" presetID="24" presetClass="emph" presetSubtype="0" fill="hold" grpId="1" nodeType="withEffect">
                                  <p:stCondLst>
                                    <p:cond delay="0"/>
                                  </p:stCondLst>
                                  <p:childTnLst>
                                    <p:animClr clrSpc="hsl" dir="cw">
                                      <p:cBhvr override="childStyle">
                                        <p:cTn id="39" dur="4000" fill="hold"/>
                                        <p:tgtEl>
                                          <p:spTgt spid="3"/>
                                        </p:tgtEl>
                                        <p:attrNameLst>
                                          <p:attrName>style.color</p:attrName>
                                        </p:attrNameLst>
                                      </p:cBhvr>
                                      <p:by>
                                        <p:hsl h="0" s="-12549" l="-25098"/>
                                      </p:by>
                                    </p:animClr>
                                    <p:animClr clrSpc="hsl" dir="cw">
                                      <p:cBhvr>
                                        <p:cTn id="40" dur="4000" fill="hold"/>
                                        <p:tgtEl>
                                          <p:spTgt spid="3"/>
                                        </p:tgtEl>
                                        <p:attrNameLst>
                                          <p:attrName>fillcolor</p:attrName>
                                        </p:attrNameLst>
                                      </p:cBhvr>
                                      <p:by>
                                        <p:hsl h="0" s="-12549" l="-25098"/>
                                      </p:by>
                                    </p:animClr>
                                    <p:animClr clrSpc="hsl" dir="cw">
                                      <p:cBhvr>
                                        <p:cTn id="41" dur="4000" fill="hold"/>
                                        <p:tgtEl>
                                          <p:spTgt spid="3"/>
                                        </p:tgtEl>
                                        <p:attrNameLst>
                                          <p:attrName>stroke.color</p:attrName>
                                        </p:attrNameLst>
                                      </p:cBhvr>
                                      <p:by>
                                        <p:hsl h="0" s="-12549" l="-25098"/>
                                      </p:by>
                                    </p:animClr>
                                    <p:set>
                                      <p:cBhvr>
                                        <p:cTn id="42" dur="4000" fill="hold"/>
                                        <p:tgtEl>
                                          <p:spTgt spid="3"/>
                                        </p:tgtEl>
                                        <p:attrNameLst>
                                          <p:attrName>fill.type</p:attrName>
                                        </p:attrNameLst>
                                      </p:cBhvr>
                                      <p:to>
                                        <p:strVal val="solid"/>
                                      </p:to>
                                    </p:set>
                                  </p:childTnLst>
                                </p:cTn>
                              </p:par>
                              <p:par>
                                <p:cTn id="43" presetID="24" presetClass="emph" presetSubtype="0" fill="hold" grpId="1" nodeType="withEffect">
                                  <p:stCondLst>
                                    <p:cond delay="0"/>
                                  </p:stCondLst>
                                  <p:childTnLst>
                                    <p:animClr clrSpc="hsl" dir="cw">
                                      <p:cBhvr override="childStyle">
                                        <p:cTn id="44" dur="4000" fill="hold"/>
                                        <p:tgtEl>
                                          <p:spTgt spid="4"/>
                                        </p:tgtEl>
                                        <p:attrNameLst>
                                          <p:attrName>style.color</p:attrName>
                                        </p:attrNameLst>
                                      </p:cBhvr>
                                      <p:by>
                                        <p:hsl h="0" s="-12549" l="-25098"/>
                                      </p:by>
                                    </p:animClr>
                                    <p:animClr clrSpc="hsl" dir="cw">
                                      <p:cBhvr>
                                        <p:cTn id="45" dur="4000" fill="hold"/>
                                        <p:tgtEl>
                                          <p:spTgt spid="4"/>
                                        </p:tgtEl>
                                        <p:attrNameLst>
                                          <p:attrName>fillcolor</p:attrName>
                                        </p:attrNameLst>
                                      </p:cBhvr>
                                      <p:by>
                                        <p:hsl h="0" s="-12549" l="-25098"/>
                                      </p:by>
                                    </p:animClr>
                                    <p:animClr clrSpc="hsl" dir="cw">
                                      <p:cBhvr>
                                        <p:cTn id="46" dur="4000" fill="hold"/>
                                        <p:tgtEl>
                                          <p:spTgt spid="4"/>
                                        </p:tgtEl>
                                        <p:attrNameLst>
                                          <p:attrName>stroke.color</p:attrName>
                                        </p:attrNameLst>
                                      </p:cBhvr>
                                      <p:by>
                                        <p:hsl h="0" s="-12549" l="-25098"/>
                                      </p:by>
                                    </p:animClr>
                                    <p:set>
                                      <p:cBhvr>
                                        <p:cTn id="47" dur="4000" fill="hold"/>
                                        <p:tgtEl>
                                          <p:spTgt spid="4"/>
                                        </p:tgtEl>
                                        <p:attrNameLst>
                                          <p:attrName>fill.type</p:attrName>
                                        </p:attrNameLst>
                                      </p:cBhvr>
                                      <p:to>
                                        <p:strVal val="solid"/>
                                      </p:to>
                                    </p:set>
                                  </p:childTnLst>
                                </p:cTn>
                              </p:par>
                              <p:par>
                                <p:cTn id="48" presetID="24" presetClass="emph" presetSubtype="0" fill="hold" grpId="1" nodeType="withEffect">
                                  <p:stCondLst>
                                    <p:cond delay="0"/>
                                  </p:stCondLst>
                                  <p:childTnLst>
                                    <p:animClr clrSpc="hsl" dir="cw">
                                      <p:cBhvr override="childStyle">
                                        <p:cTn id="49" dur="4000" fill="hold"/>
                                        <p:tgtEl>
                                          <p:spTgt spid="5"/>
                                        </p:tgtEl>
                                        <p:attrNameLst>
                                          <p:attrName>style.color</p:attrName>
                                        </p:attrNameLst>
                                      </p:cBhvr>
                                      <p:by>
                                        <p:hsl h="0" s="-12549" l="-25098"/>
                                      </p:by>
                                    </p:animClr>
                                    <p:animClr clrSpc="hsl" dir="cw">
                                      <p:cBhvr>
                                        <p:cTn id="50" dur="4000" fill="hold"/>
                                        <p:tgtEl>
                                          <p:spTgt spid="5"/>
                                        </p:tgtEl>
                                        <p:attrNameLst>
                                          <p:attrName>fillcolor</p:attrName>
                                        </p:attrNameLst>
                                      </p:cBhvr>
                                      <p:by>
                                        <p:hsl h="0" s="-12549" l="-25098"/>
                                      </p:by>
                                    </p:animClr>
                                    <p:animClr clrSpc="hsl" dir="cw">
                                      <p:cBhvr>
                                        <p:cTn id="51" dur="4000" fill="hold"/>
                                        <p:tgtEl>
                                          <p:spTgt spid="5"/>
                                        </p:tgtEl>
                                        <p:attrNameLst>
                                          <p:attrName>stroke.color</p:attrName>
                                        </p:attrNameLst>
                                      </p:cBhvr>
                                      <p:by>
                                        <p:hsl h="0" s="-12549" l="-25098"/>
                                      </p:by>
                                    </p:animClr>
                                    <p:set>
                                      <p:cBhvr>
                                        <p:cTn id="52" dur="4000" fill="hold"/>
                                        <p:tgtEl>
                                          <p:spTgt spid="5"/>
                                        </p:tgtEl>
                                        <p:attrNameLst>
                                          <p:attrName>fill.type</p:attrName>
                                        </p:attrNameLst>
                                      </p:cBhvr>
                                      <p:to>
                                        <p:strVal val="solid"/>
                                      </p:to>
                                    </p:set>
                                  </p:childTnLst>
                                </p:cTn>
                              </p:par>
                              <p:par>
                                <p:cTn id="53" presetID="24" presetClass="emph" presetSubtype="0" fill="hold" grpId="1" nodeType="withEffect">
                                  <p:stCondLst>
                                    <p:cond delay="0"/>
                                  </p:stCondLst>
                                  <p:childTnLst>
                                    <p:animClr clrSpc="hsl" dir="cw">
                                      <p:cBhvr override="childStyle">
                                        <p:cTn id="54" dur="4000" fill="hold"/>
                                        <p:tgtEl>
                                          <p:spTgt spid="6"/>
                                        </p:tgtEl>
                                        <p:attrNameLst>
                                          <p:attrName>style.color</p:attrName>
                                        </p:attrNameLst>
                                      </p:cBhvr>
                                      <p:by>
                                        <p:hsl h="0" s="-12549" l="-25098"/>
                                      </p:by>
                                    </p:animClr>
                                    <p:animClr clrSpc="hsl" dir="cw">
                                      <p:cBhvr>
                                        <p:cTn id="55" dur="4000" fill="hold"/>
                                        <p:tgtEl>
                                          <p:spTgt spid="6"/>
                                        </p:tgtEl>
                                        <p:attrNameLst>
                                          <p:attrName>fillcolor</p:attrName>
                                        </p:attrNameLst>
                                      </p:cBhvr>
                                      <p:by>
                                        <p:hsl h="0" s="-12549" l="-25098"/>
                                      </p:by>
                                    </p:animClr>
                                    <p:animClr clrSpc="hsl" dir="cw">
                                      <p:cBhvr>
                                        <p:cTn id="56" dur="4000" fill="hold"/>
                                        <p:tgtEl>
                                          <p:spTgt spid="6"/>
                                        </p:tgtEl>
                                        <p:attrNameLst>
                                          <p:attrName>stroke.color</p:attrName>
                                        </p:attrNameLst>
                                      </p:cBhvr>
                                      <p:by>
                                        <p:hsl h="0" s="-12549" l="-25098"/>
                                      </p:by>
                                    </p:animClr>
                                    <p:set>
                                      <p:cBhvr>
                                        <p:cTn id="57" dur="4000" fill="hold"/>
                                        <p:tgtEl>
                                          <p:spTgt spid="6"/>
                                        </p:tgtEl>
                                        <p:attrNameLst>
                                          <p:attrName>fill.type</p:attrName>
                                        </p:attrNameLst>
                                      </p:cBhvr>
                                      <p:to>
                                        <p:strVal val="solid"/>
                                      </p:to>
                                    </p:set>
                                  </p:childTnLst>
                                </p:cTn>
                              </p:par>
                              <p:par>
                                <p:cTn id="58" presetID="24" presetClass="emph" presetSubtype="0" fill="hold" grpId="1" nodeType="withEffect">
                                  <p:stCondLst>
                                    <p:cond delay="0"/>
                                  </p:stCondLst>
                                  <p:childTnLst>
                                    <p:animClr clrSpc="hsl" dir="cw">
                                      <p:cBhvr override="childStyle">
                                        <p:cTn id="59" dur="4000" fill="hold"/>
                                        <p:tgtEl>
                                          <p:spTgt spid="7"/>
                                        </p:tgtEl>
                                        <p:attrNameLst>
                                          <p:attrName>style.color</p:attrName>
                                        </p:attrNameLst>
                                      </p:cBhvr>
                                      <p:by>
                                        <p:hsl h="0" s="-12549" l="-25098"/>
                                      </p:by>
                                    </p:animClr>
                                    <p:animClr clrSpc="hsl" dir="cw">
                                      <p:cBhvr>
                                        <p:cTn id="60" dur="4000" fill="hold"/>
                                        <p:tgtEl>
                                          <p:spTgt spid="7"/>
                                        </p:tgtEl>
                                        <p:attrNameLst>
                                          <p:attrName>fillcolor</p:attrName>
                                        </p:attrNameLst>
                                      </p:cBhvr>
                                      <p:by>
                                        <p:hsl h="0" s="-12549" l="-25098"/>
                                      </p:by>
                                    </p:animClr>
                                    <p:animClr clrSpc="hsl" dir="cw">
                                      <p:cBhvr>
                                        <p:cTn id="61" dur="4000" fill="hold"/>
                                        <p:tgtEl>
                                          <p:spTgt spid="7"/>
                                        </p:tgtEl>
                                        <p:attrNameLst>
                                          <p:attrName>stroke.color</p:attrName>
                                        </p:attrNameLst>
                                      </p:cBhvr>
                                      <p:by>
                                        <p:hsl h="0" s="-12549" l="-25098"/>
                                      </p:by>
                                    </p:animClr>
                                    <p:set>
                                      <p:cBhvr>
                                        <p:cTn id="62" dur="4000" fill="hold"/>
                                        <p:tgtEl>
                                          <p:spTgt spid="7"/>
                                        </p:tgtEl>
                                        <p:attrNameLst>
                                          <p:attrName>fill.type</p:attrName>
                                        </p:attrNameLst>
                                      </p:cBhvr>
                                      <p:to>
                                        <p:strVal val="solid"/>
                                      </p:to>
                                    </p:set>
                                  </p:childTnLst>
                                </p:cTn>
                              </p:par>
                              <p:par>
                                <p:cTn id="63" presetID="24" presetClass="emph" presetSubtype="0" fill="hold" grpId="1" nodeType="withEffect">
                                  <p:stCondLst>
                                    <p:cond delay="0"/>
                                  </p:stCondLst>
                                  <p:childTnLst>
                                    <p:animClr clrSpc="hsl" dir="cw">
                                      <p:cBhvr override="childStyle">
                                        <p:cTn id="64" dur="4000" fill="hold"/>
                                        <p:tgtEl>
                                          <p:spTgt spid="8"/>
                                        </p:tgtEl>
                                        <p:attrNameLst>
                                          <p:attrName>style.color</p:attrName>
                                        </p:attrNameLst>
                                      </p:cBhvr>
                                      <p:by>
                                        <p:hsl h="0" s="-12549" l="-25098"/>
                                      </p:by>
                                    </p:animClr>
                                    <p:animClr clrSpc="hsl" dir="cw">
                                      <p:cBhvr>
                                        <p:cTn id="65" dur="4000" fill="hold"/>
                                        <p:tgtEl>
                                          <p:spTgt spid="8"/>
                                        </p:tgtEl>
                                        <p:attrNameLst>
                                          <p:attrName>fillcolor</p:attrName>
                                        </p:attrNameLst>
                                      </p:cBhvr>
                                      <p:by>
                                        <p:hsl h="0" s="-12549" l="-25098"/>
                                      </p:by>
                                    </p:animClr>
                                    <p:animClr clrSpc="hsl" dir="cw">
                                      <p:cBhvr>
                                        <p:cTn id="66" dur="4000" fill="hold"/>
                                        <p:tgtEl>
                                          <p:spTgt spid="8"/>
                                        </p:tgtEl>
                                        <p:attrNameLst>
                                          <p:attrName>stroke.color</p:attrName>
                                        </p:attrNameLst>
                                      </p:cBhvr>
                                      <p:by>
                                        <p:hsl h="0" s="-12549" l="-25098"/>
                                      </p:by>
                                    </p:animClr>
                                    <p:set>
                                      <p:cBhvr>
                                        <p:cTn id="67" dur="4000" fill="hold"/>
                                        <p:tgtEl>
                                          <p:spTgt spid="8"/>
                                        </p:tgtEl>
                                        <p:attrNameLst>
                                          <p:attrName>fill.type</p:attrName>
                                        </p:attrNameLst>
                                      </p:cBhvr>
                                      <p:to>
                                        <p:strVal val="solid"/>
                                      </p:to>
                                    </p:set>
                                  </p:childTnLst>
                                </p:cTn>
                              </p:par>
                              <p:par>
                                <p:cTn id="68" presetID="24" presetClass="emph" presetSubtype="0" fill="hold" grpId="1" nodeType="withEffect">
                                  <p:stCondLst>
                                    <p:cond delay="0"/>
                                  </p:stCondLst>
                                  <p:childTnLst>
                                    <p:animClr clrSpc="hsl" dir="cw">
                                      <p:cBhvr override="childStyle">
                                        <p:cTn id="69" dur="4000" fill="hold"/>
                                        <p:tgtEl>
                                          <p:spTgt spid="9"/>
                                        </p:tgtEl>
                                        <p:attrNameLst>
                                          <p:attrName>style.color</p:attrName>
                                        </p:attrNameLst>
                                      </p:cBhvr>
                                      <p:by>
                                        <p:hsl h="0" s="-12549" l="-25098"/>
                                      </p:by>
                                    </p:animClr>
                                    <p:animClr clrSpc="hsl" dir="cw">
                                      <p:cBhvr>
                                        <p:cTn id="70" dur="4000" fill="hold"/>
                                        <p:tgtEl>
                                          <p:spTgt spid="9"/>
                                        </p:tgtEl>
                                        <p:attrNameLst>
                                          <p:attrName>fillcolor</p:attrName>
                                        </p:attrNameLst>
                                      </p:cBhvr>
                                      <p:by>
                                        <p:hsl h="0" s="-12549" l="-25098"/>
                                      </p:by>
                                    </p:animClr>
                                    <p:animClr clrSpc="hsl" dir="cw">
                                      <p:cBhvr>
                                        <p:cTn id="71" dur="4000" fill="hold"/>
                                        <p:tgtEl>
                                          <p:spTgt spid="9"/>
                                        </p:tgtEl>
                                        <p:attrNameLst>
                                          <p:attrName>stroke.color</p:attrName>
                                        </p:attrNameLst>
                                      </p:cBhvr>
                                      <p:by>
                                        <p:hsl h="0" s="-12549" l="-25098"/>
                                      </p:by>
                                    </p:animClr>
                                    <p:set>
                                      <p:cBhvr>
                                        <p:cTn id="72" dur="4000" fill="hold"/>
                                        <p:tgtEl>
                                          <p:spTgt spid="9"/>
                                        </p:tgtEl>
                                        <p:attrNameLst>
                                          <p:attrName>fill.type</p:attrName>
                                        </p:attrNameLst>
                                      </p:cBhvr>
                                      <p:to>
                                        <p:strVal val="solid"/>
                                      </p:to>
                                    </p:set>
                                  </p:childTnLst>
                                </p:cTn>
                              </p:par>
                              <p:par>
                                <p:cTn id="73" presetID="24" presetClass="emph" presetSubtype="0" fill="hold" nodeType="withEffect">
                                  <p:stCondLst>
                                    <p:cond delay="0"/>
                                  </p:stCondLst>
                                  <p:childTnLst>
                                    <p:animClr clrSpc="hsl" dir="cw">
                                      <p:cBhvr override="childStyle">
                                        <p:cTn id="74" dur="4000" fill="hold"/>
                                        <p:tgtEl>
                                          <p:spTgt spid="10"/>
                                        </p:tgtEl>
                                        <p:attrNameLst>
                                          <p:attrName>style.color</p:attrName>
                                        </p:attrNameLst>
                                      </p:cBhvr>
                                      <p:by>
                                        <p:hsl h="0" s="-12549" l="-25098"/>
                                      </p:by>
                                    </p:animClr>
                                    <p:animClr clrSpc="hsl" dir="cw">
                                      <p:cBhvr>
                                        <p:cTn id="75" dur="4000" fill="hold"/>
                                        <p:tgtEl>
                                          <p:spTgt spid="10"/>
                                        </p:tgtEl>
                                        <p:attrNameLst>
                                          <p:attrName>fillcolor</p:attrName>
                                        </p:attrNameLst>
                                      </p:cBhvr>
                                      <p:by>
                                        <p:hsl h="0" s="-12549" l="-25098"/>
                                      </p:by>
                                    </p:animClr>
                                    <p:animClr clrSpc="hsl" dir="cw">
                                      <p:cBhvr>
                                        <p:cTn id="76" dur="4000" fill="hold"/>
                                        <p:tgtEl>
                                          <p:spTgt spid="10"/>
                                        </p:tgtEl>
                                        <p:attrNameLst>
                                          <p:attrName>stroke.color</p:attrName>
                                        </p:attrNameLst>
                                      </p:cBhvr>
                                      <p:by>
                                        <p:hsl h="0" s="-12549" l="-25098"/>
                                      </p:by>
                                    </p:animClr>
                                    <p:set>
                                      <p:cBhvr>
                                        <p:cTn id="77" dur="4000" fill="hold"/>
                                        <p:tgtEl>
                                          <p:spTgt spid="10"/>
                                        </p:tgtEl>
                                        <p:attrNameLst>
                                          <p:attrName>fill.type</p:attrName>
                                        </p:attrNameLst>
                                      </p:cBhvr>
                                      <p:to>
                                        <p:strVal val="solid"/>
                                      </p:to>
                                    </p:set>
                                  </p:childTnLst>
                                </p:cTn>
                              </p:par>
                            </p:childTnLst>
                          </p:cTn>
                        </p:par>
                        <p:par>
                          <p:cTn id="78" fill="hold">
                            <p:stCondLst>
                              <p:cond delay="6000"/>
                            </p:stCondLst>
                            <p:childTnLst>
                              <p:par>
                                <p:cTn id="79" presetID="42" presetClass="exit" presetSubtype="0" fill="hold" grpId="2" nodeType="afterEffect">
                                  <p:stCondLst>
                                    <p:cond delay="0"/>
                                  </p:stCondLst>
                                  <p:childTnLst>
                                    <p:animEffect transition="out" filter="fade">
                                      <p:cBhvr>
                                        <p:cTn id="80" dur="2000"/>
                                        <p:tgtEl>
                                          <p:spTgt spid="2"/>
                                        </p:tgtEl>
                                      </p:cBhvr>
                                    </p:animEffect>
                                    <p:anim calcmode="lin" valueType="num">
                                      <p:cBhvr>
                                        <p:cTn id="81" dur="2000"/>
                                        <p:tgtEl>
                                          <p:spTgt spid="2"/>
                                        </p:tgtEl>
                                        <p:attrNameLst>
                                          <p:attrName>ppt_x</p:attrName>
                                        </p:attrNameLst>
                                      </p:cBhvr>
                                      <p:tavLst>
                                        <p:tav tm="0">
                                          <p:val>
                                            <p:strVal val="ppt_x"/>
                                          </p:val>
                                        </p:tav>
                                        <p:tav tm="100000">
                                          <p:val>
                                            <p:strVal val="ppt_x"/>
                                          </p:val>
                                        </p:tav>
                                      </p:tavLst>
                                    </p:anim>
                                    <p:anim calcmode="lin" valueType="num">
                                      <p:cBhvr>
                                        <p:cTn id="82" dur="2000"/>
                                        <p:tgtEl>
                                          <p:spTgt spid="2"/>
                                        </p:tgtEl>
                                        <p:attrNameLst>
                                          <p:attrName>ppt_y</p:attrName>
                                        </p:attrNameLst>
                                      </p:cBhvr>
                                      <p:tavLst>
                                        <p:tav tm="0">
                                          <p:val>
                                            <p:strVal val="ppt_y"/>
                                          </p:val>
                                        </p:tav>
                                        <p:tav tm="100000">
                                          <p:val>
                                            <p:strVal val="ppt_y+.1"/>
                                          </p:val>
                                        </p:tav>
                                      </p:tavLst>
                                    </p:anim>
                                    <p:set>
                                      <p:cBhvr>
                                        <p:cTn id="83" dur="1" fill="hold">
                                          <p:stCondLst>
                                            <p:cond delay="1999"/>
                                          </p:stCondLst>
                                        </p:cTn>
                                        <p:tgtEl>
                                          <p:spTgt spid="2"/>
                                        </p:tgtEl>
                                        <p:attrNameLst>
                                          <p:attrName>style.visibility</p:attrName>
                                        </p:attrNameLst>
                                      </p:cBhvr>
                                      <p:to>
                                        <p:strVal val="hidden"/>
                                      </p:to>
                                    </p:set>
                                  </p:childTnLst>
                                </p:cTn>
                              </p:par>
                              <p:par>
                                <p:cTn id="84" presetID="42" presetClass="exit" presetSubtype="0" fill="hold" grpId="2" nodeType="withEffect">
                                  <p:stCondLst>
                                    <p:cond delay="0"/>
                                  </p:stCondLst>
                                  <p:childTnLst>
                                    <p:animEffect transition="out" filter="fade">
                                      <p:cBhvr>
                                        <p:cTn id="85" dur="2000"/>
                                        <p:tgtEl>
                                          <p:spTgt spid="3"/>
                                        </p:tgtEl>
                                      </p:cBhvr>
                                    </p:animEffect>
                                    <p:anim calcmode="lin" valueType="num">
                                      <p:cBhvr>
                                        <p:cTn id="86" dur="2000"/>
                                        <p:tgtEl>
                                          <p:spTgt spid="3"/>
                                        </p:tgtEl>
                                        <p:attrNameLst>
                                          <p:attrName>ppt_x</p:attrName>
                                        </p:attrNameLst>
                                      </p:cBhvr>
                                      <p:tavLst>
                                        <p:tav tm="0">
                                          <p:val>
                                            <p:strVal val="ppt_x"/>
                                          </p:val>
                                        </p:tav>
                                        <p:tav tm="100000">
                                          <p:val>
                                            <p:strVal val="ppt_x"/>
                                          </p:val>
                                        </p:tav>
                                      </p:tavLst>
                                    </p:anim>
                                    <p:anim calcmode="lin" valueType="num">
                                      <p:cBhvr>
                                        <p:cTn id="87" dur="2000"/>
                                        <p:tgtEl>
                                          <p:spTgt spid="3"/>
                                        </p:tgtEl>
                                        <p:attrNameLst>
                                          <p:attrName>ppt_y</p:attrName>
                                        </p:attrNameLst>
                                      </p:cBhvr>
                                      <p:tavLst>
                                        <p:tav tm="0">
                                          <p:val>
                                            <p:strVal val="ppt_y"/>
                                          </p:val>
                                        </p:tav>
                                        <p:tav tm="100000">
                                          <p:val>
                                            <p:strVal val="ppt_y+.1"/>
                                          </p:val>
                                        </p:tav>
                                      </p:tavLst>
                                    </p:anim>
                                    <p:set>
                                      <p:cBhvr>
                                        <p:cTn id="88" dur="1" fill="hold">
                                          <p:stCondLst>
                                            <p:cond delay="1999"/>
                                          </p:stCondLst>
                                        </p:cTn>
                                        <p:tgtEl>
                                          <p:spTgt spid="3"/>
                                        </p:tgtEl>
                                        <p:attrNameLst>
                                          <p:attrName>style.visibility</p:attrName>
                                        </p:attrNameLst>
                                      </p:cBhvr>
                                      <p:to>
                                        <p:strVal val="hidden"/>
                                      </p:to>
                                    </p:set>
                                  </p:childTnLst>
                                </p:cTn>
                              </p:par>
                              <p:par>
                                <p:cTn id="89" presetID="42" presetClass="exit" presetSubtype="0" fill="hold" grpId="2" nodeType="withEffect">
                                  <p:stCondLst>
                                    <p:cond delay="0"/>
                                  </p:stCondLst>
                                  <p:childTnLst>
                                    <p:animEffect transition="out" filter="fade">
                                      <p:cBhvr>
                                        <p:cTn id="90" dur="2000"/>
                                        <p:tgtEl>
                                          <p:spTgt spid="4"/>
                                        </p:tgtEl>
                                      </p:cBhvr>
                                    </p:animEffect>
                                    <p:anim calcmode="lin" valueType="num">
                                      <p:cBhvr>
                                        <p:cTn id="91" dur="2000"/>
                                        <p:tgtEl>
                                          <p:spTgt spid="4"/>
                                        </p:tgtEl>
                                        <p:attrNameLst>
                                          <p:attrName>ppt_x</p:attrName>
                                        </p:attrNameLst>
                                      </p:cBhvr>
                                      <p:tavLst>
                                        <p:tav tm="0">
                                          <p:val>
                                            <p:strVal val="ppt_x"/>
                                          </p:val>
                                        </p:tav>
                                        <p:tav tm="100000">
                                          <p:val>
                                            <p:strVal val="ppt_x"/>
                                          </p:val>
                                        </p:tav>
                                      </p:tavLst>
                                    </p:anim>
                                    <p:anim calcmode="lin" valueType="num">
                                      <p:cBhvr>
                                        <p:cTn id="92" dur="2000"/>
                                        <p:tgtEl>
                                          <p:spTgt spid="4"/>
                                        </p:tgtEl>
                                        <p:attrNameLst>
                                          <p:attrName>ppt_y</p:attrName>
                                        </p:attrNameLst>
                                      </p:cBhvr>
                                      <p:tavLst>
                                        <p:tav tm="0">
                                          <p:val>
                                            <p:strVal val="ppt_y"/>
                                          </p:val>
                                        </p:tav>
                                        <p:tav tm="100000">
                                          <p:val>
                                            <p:strVal val="ppt_y+.1"/>
                                          </p:val>
                                        </p:tav>
                                      </p:tavLst>
                                    </p:anim>
                                    <p:set>
                                      <p:cBhvr>
                                        <p:cTn id="93" dur="1" fill="hold">
                                          <p:stCondLst>
                                            <p:cond delay="1999"/>
                                          </p:stCondLst>
                                        </p:cTn>
                                        <p:tgtEl>
                                          <p:spTgt spid="4"/>
                                        </p:tgtEl>
                                        <p:attrNameLst>
                                          <p:attrName>style.visibility</p:attrName>
                                        </p:attrNameLst>
                                      </p:cBhvr>
                                      <p:to>
                                        <p:strVal val="hidden"/>
                                      </p:to>
                                    </p:set>
                                  </p:childTnLst>
                                </p:cTn>
                              </p:par>
                              <p:par>
                                <p:cTn id="94" presetID="42" presetClass="exit" presetSubtype="0" fill="hold" grpId="2" nodeType="withEffect">
                                  <p:stCondLst>
                                    <p:cond delay="0"/>
                                  </p:stCondLst>
                                  <p:childTnLst>
                                    <p:animEffect transition="out" filter="fade">
                                      <p:cBhvr>
                                        <p:cTn id="95" dur="2000"/>
                                        <p:tgtEl>
                                          <p:spTgt spid="5"/>
                                        </p:tgtEl>
                                      </p:cBhvr>
                                    </p:animEffect>
                                    <p:anim calcmode="lin" valueType="num">
                                      <p:cBhvr>
                                        <p:cTn id="96" dur="2000"/>
                                        <p:tgtEl>
                                          <p:spTgt spid="5"/>
                                        </p:tgtEl>
                                        <p:attrNameLst>
                                          <p:attrName>ppt_x</p:attrName>
                                        </p:attrNameLst>
                                      </p:cBhvr>
                                      <p:tavLst>
                                        <p:tav tm="0">
                                          <p:val>
                                            <p:strVal val="ppt_x"/>
                                          </p:val>
                                        </p:tav>
                                        <p:tav tm="100000">
                                          <p:val>
                                            <p:strVal val="ppt_x"/>
                                          </p:val>
                                        </p:tav>
                                      </p:tavLst>
                                    </p:anim>
                                    <p:anim calcmode="lin" valueType="num">
                                      <p:cBhvr>
                                        <p:cTn id="97" dur="2000"/>
                                        <p:tgtEl>
                                          <p:spTgt spid="5"/>
                                        </p:tgtEl>
                                        <p:attrNameLst>
                                          <p:attrName>ppt_y</p:attrName>
                                        </p:attrNameLst>
                                      </p:cBhvr>
                                      <p:tavLst>
                                        <p:tav tm="0">
                                          <p:val>
                                            <p:strVal val="ppt_y"/>
                                          </p:val>
                                        </p:tav>
                                        <p:tav tm="100000">
                                          <p:val>
                                            <p:strVal val="ppt_y+.1"/>
                                          </p:val>
                                        </p:tav>
                                      </p:tavLst>
                                    </p:anim>
                                    <p:set>
                                      <p:cBhvr>
                                        <p:cTn id="98" dur="1" fill="hold">
                                          <p:stCondLst>
                                            <p:cond delay="1999"/>
                                          </p:stCondLst>
                                        </p:cTn>
                                        <p:tgtEl>
                                          <p:spTgt spid="5"/>
                                        </p:tgtEl>
                                        <p:attrNameLst>
                                          <p:attrName>style.visibility</p:attrName>
                                        </p:attrNameLst>
                                      </p:cBhvr>
                                      <p:to>
                                        <p:strVal val="hidden"/>
                                      </p:to>
                                    </p:set>
                                  </p:childTnLst>
                                </p:cTn>
                              </p:par>
                              <p:par>
                                <p:cTn id="99" presetID="42" presetClass="exit" presetSubtype="0" fill="hold" grpId="2" nodeType="withEffect">
                                  <p:stCondLst>
                                    <p:cond delay="0"/>
                                  </p:stCondLst>
                                  <p:childTnLst>
                                    <p:animEffect transition="out" filter="fade">
                                      <p:cBhvr>
                                        <p:cTn id="100" dur="2000"/>
                                        <p:tgtEl>
                                          <p:spTgt spid="6"/>
                                        </p:tgtEl>
                                      </p:cBhvr>
                                    </p:animEffect>
                                    <p:anim calcmode="lin" valueType="num">
                                      <p:cBhvr>
                                        <p:cTn id="101" dur="2000"/>
                                        <p:tgtEl>
                                          <p:spTgt spid="6"/>
                                        </p:tgtEl>
                                        <p:attrNameLst>
                                          <p:attrName>ppt_x</p:attrName>
                                        </p:attrNameLst>
                                      </p:cBhvr>
                                      <p:tavLst>
                                        <p:tav tm="0">
                                          <p:val>
                                            <p:strVal val="ppt_x"/>
                                          </p:val>
                                        </p:tav>
                                        <p:tav tm="100000">
                                          <p:val>
                                            <p:strVal val="ppt_x"/>
                                          </p:val>
                                        </p:tav>
                                      </p:tavLst>
                                    </p:anim>
                                    <p:anim calcmode="lin" valueType="num">
                                      <p:cBhvr>
                                        <p:cTn id="102" dur="2000"/>
                                        <p:tgtEl>
                                          <p:spTgt spid="6"/>
                                        </p:tgtEl>
                                        <p:attrNameLst>
                                          <p:attrName>ppt_y</p:attrName>
                                        </p:attrNameLst>
                                      </p:cBhvr>
                                      <p:tavLst>
                                        <p:tav tm="0">
                                          <p:val>
                                            <p:strVal val="ppt_y"/>
                                          </p:val>
                                        </p:tav>
                                        <p:tav tm="100000">
                                          <p:val>
                                            <p:strVal val="ppt_y+.1"/>
                                          </p:val>
                                        </p:tav>
                                      </p:tavLst>
                                    </p:anim>
                                    <p:set>
                                      <p:cBhvr>
                                        <p:cTn id="103" dur="1" fill="hold">
                                          <p:stCondLst>
                                            <p:cond delay="1999"/>
                                          </p:stCondLst>
                                        </p:cTn>
                                        <p:tgtEl>
                                          <p:spTgt spid="6"/>
                                        </p:tgtEl>
                                        <p:attrNameLst>
                                          <p:attrName>style.visibility</p:attrName>
                                        </p:attrNameLst>
                                      </p:cBhvr>
                                      <p:to>
                                        <p:strVal val="hidden"/>
                                      </p:to>
                                    </p:set>
                                  </p:childTnLst>
                                </p:cTn>
                              </p:par>
                              <p:par>
                                <p:cTn id="104" presetID="42" presetClass="exit" presetSubtype="0" fill="hold" grpId="2" nodeType="withEffect">
                                  <p:stCondLst>
                                    <p:cond delay="0"/>
                                  </p:stCondLst>
                                  <p:childTnLst>
                                    <p:animEffect transition="out" filter="fade">
                                      <p:cBhvr>
                                        <p:cTn id="105" dur="2000"/>
                                        <p:tgtEl>
                                          <p:spTgt spid="7"/>
                                        </p:tgtEl>
                                      </p:cBhvr>
                                    </p:animEffect>
                                    <p:anim calcmode="lin" valueType="num">
                                      <p:cBhvr>
                                        <p:cTn id="106" dur="2000"/>
                                        <p:tgtEl>
                                          <p:spTgt spid="7"/>
                                        </p:tgtEl>
                                        <p:attrNameLst>
                                          <p:attrName>ppt_x</p:attrName>
                                        </p:attrNameLst>
                                      </p:cBhvr>
                                      <p:tavLst>
                                        <p:tav tm="0">
                                          <p:val>
                                            <p:strVal val="ppt_x"/>
                                          </p:val>
                                        </p:tav>
                                        <p:tav tm="100000">
                                          <p:val>
                                            <p:strVal val="ppt_x"/>
                                          </p:val>
                                        </p:tav>
                                      </p:tavLst>
                                    </p:anim>
                                    <p:anim calcmode="lin" valueType="num">
                                      <p:cBhvr>
                                        <p:cTn id="107" dur="2000"/>
                                        <p:tgtEl>
                                          <p:spTgt spid="7"/>
                                        </p:tgtEl>
                                        <p:attrNameLst>
                                          <p:attrName>ppt_y</p:attrName>
                                        </p:attrNameLst>
                                      </p:cBhvr>
                                      <p:tavLst>
                                        <p:tav tm="0">
                                          <p:val>
                                            <p:strVal val="ppt_y"/>
                                          </p:val>
                                        </p:tav>
                                        <p:tav tm="100000">
                                          <p:val>
                                            <p:strVal val="ppt_y+.1"/>
                                          </p:val>
                                        </p:tav>
                                      </p:tavLst>
                                    </p:anim>
                                    <p:set>
                                      <p:cBhvr>
                                        <p:cTn id="108" dur="1" fill="hold">
                                          <p:stCondLst>
                                            <p:cond delay="1999"/>
                                          </p:stCondLst>
                                        </p:cTn>
                                        <p:tgtEl>
                                          <p:spTgt spid="7"/>
                                        </p:tgtEl>
                                        <p:attrNameLst>
                                          <p:attrName>style.visibility</p:attrName>
                                        </p:attrNameLst>
                                      </p:cBhvr>
                                      <p:to>
                                        <p:strVal val="hidden"/>
                                      </p:to>
                                    </p:set>
                                  </p:childTnLst>
                                </p:cTn>
                              </p:par>
                              <p:par>
                                <p:cTn id="109" presetID="42" presetClass="exit" presetSubtype="0" fill="hold" grpId="2" nodeType="withEffect">
                                  <p:stCondLst>
                                    <p:cond delay="0"/>
                                  </p:stCondLst>
                                  <p:childTnLst>
                                    <p:animEffect transition="out" filter="fade">
                                      <p:cBhvr>
                                        <p:cTn id="110" dur="2000"/>
                                        <p:tgtEl>
                                          <p:spTgt spid="8"/>
                                        </p:tgtEl>
                                      </p:cBhvr>
                                    </p:animEffect>
                                    <p:anim calcmode="lin" valueType="num">
                                      <p:cBhvr>
                                        <p:cTn id="111" dur="2000"/>
                                        <p:tgtEl>
                                          <p:spTgt spid="8"/>
                                        </p:tgtEl>
                                        <p:attrNameLst>
                                          <p:attrName>ppt_x</p:attrName>
                                        </p:attrNameLst>
                                      </p:cBhvr>
                                      <p:tavLst>
                                        <p:tav tm="0">
                                          <p:val>
                                            <p:strVal val="ppt_x"/>
                                          </p:val>
                                        </p:tav>
                                        <p:tav tm="100000">
                                          <p:val>
                                            <p:strVal val="ppt_x"/>
                                          </p:val>
                                        </p:tav>
                                      </p:tavLst>
                                    </p:anim>
                                    <p:anim calcmode="lin" valueType="num">
                                      <p:cBhvr>
                                        <p:cTn id="112" dur="2000"/>
                                        <p:tgtEl>
                                          <p:spTgt spid="8"/>
                                        </p:tgtEl>
                                        <p:attrNameLst>
                                          <p:attrName>ppt_y</p:attrName>
                                        </p:attrNameLst>
                                      </p:cBhvr>
                                      <p:tavLst>
                                        <p:tav tm="0">
                                          <p:val>
                                            <p:strVal val="ppt_y"/>
                                          </p:val>
                                        </p:tav>
                                        <p:tav tm="100000">
                                          <p:val>
                                            <p:strVal val="ppt_y+.1"/>
                                          </p:val>
                                        </p:tav>
                                      </p:tavLst>
                                    </p:anim>
                                    <p:set>
                                      <p:cBhvr>
                                        <p:cTn id="113" dur="1" fill="hold">
                                          <p:stCondLst>
                                            <p:cond delay="1999"/>
                                          </p:stCondLst>
                                        </p:cTn>
                                        <p:tgtEl>
                                          <p:spTgt spid="8"/>
                                        </p:tgtEl>
                                        <p:attrNameLst>
                                          <p:attrName>style.visibility</p:attrName>
                                        </p:attrNameLst>
                                      </p:cBhvr>
                                      <p:to>
                                        <p:strVal val="hidden"/>
                                      </p:to>
                                    </p:set>
                                  </p:childTnLst>
                                </p:cTn>
                              </p:par>
                              <p:par>
                                <p:cTn id="114" presetID="42" presetClass="exit" presetSubtype="0" fill="hold" grpId="2" nodeType="withEffect">
                                  <p:stCondLst>
                                    <p:cond delay="0"/>
                                  </p:stCondLst>
                                  <p:childTnLst>
                                    <p:animEffect transition="out" filter="fade">
                                      <p:cBhvr>
                                        <p:cTn id="115" dur="2000"/>
                                        <p:tgtEl>
                                          <p:spTgt spid="9"/>
                                        </p:tgtEl>
                                      </p:cBhvr>
                                    </p:animEffect>
                                    <p:anim calcmode="lin" valueType="num">
                                      <p:cBhvr>
                                        <p:cTn id="116" dur="2000"/>
                                        <p:tgtEl>
                                          <p:spTgt spid="9"/>
                                        </p:tgtEl>
                                        <p:attrNameLst>
                                          <p:attrName>ppt_x</p:attrName>
                                        </p:attrNameLst>
                                      </p:cBhvr>
                                      <p:tavLst>
                                        <p:tav tm="0">
                                          <p:val>
                                            <p:strVal val="ppt_x"/>
                                          </p:val>
                                        </p:tav>
                                        <p:tav tm="100000">
                                          <p:val>
                                            <p:strVal val="ppt_x"/>
                                          </p:val>
                                        </p:tav>
                                      </p:tavLst>
                                    </p:anim>
                                    <p:anim calcmode="lin" valueType="num">
                                      <p:cBhvr>
                                        <p:cTn id="117" dur="2000"/>
                                        <p:tgtEl>
                                          <p:spTgt spid="9"/>
                                        </p:tgtEl>
                                        <p:attrNameLst>
                                          <p:attrName>ppt_y</p:attrName>
                                        </p:attrNameLst>
                                      </p:cBhvr>
                                      <p:tavLst>
                                        <p:tav tm="0">
                                          <p:val>
                                            <p:strVal val="ppt_y"/>
                                          </p:val>
                                        </p:tav>
                                        <p:tav tm="100000">
                                          <p:val>
                                            <p:strVal val="ppt_y+.1"/>
                                          </p:val>
                                        </p:tav>
                                      </p:tavLst>
                                    </p:anim>
                                    <p:set>
                                      <p:cBhvr>
                                        <p:cTn id="118" dur="1" fill="hold">
                                          <p:stCondLst>
                                            <p:cond delay="1999"/>
                                          </p:stCondLst>
                                        </p:cTn>
                                        <p:tgtEl>
                                          <p:spTgt spid="9"/>
                                        </p:tgtEl>
                                        <p:attrNameLst>
                                          <p:attrName>style.visibility</p:attrName>
                                        </p:attrNameLst>
                                      </p:cBhvr>
                                      <p:to>
                                        <p:strVal val="hidden"/>
                                      </p:to>
                                    </p:set>
                                  </p:childTnLst>
                                </p:cTn>
                              </p:par>
                              <p:par>
                                <p:cTn id="119" presetID="42" presetClass="exit" presetSubtype="0" fill="hold" nodeType="withEffect">
                                  <p:stCondLst>
                                    <p:cond delay="0"/>
                                  </p:stCondLst>
                                  <p:childTnLst>
                                    <p:animEffect transition="out" filter="fade">
                                      <p:cBhvr>
                                        <p:cTn id="120" dur="2000"/>
                                        <p:tgtEl>
                                          <p:spTgt spid="10"/>
                                        </p:tgtEl>
                                      </p:cBhvr>
                                    </p:animEffect>
                                    <p:anim calcmode="lin" valueType="num">
                                      <p:cBhvr>
                                        <p:cTn id="121" dur="2000"/>
                                        <p:tgtEl>
                                          <p:spTgt spid="10"/>
                                        </p:tgtEl>
                                        <p:attrNameLst>
                                          <p:attrName>ppt_x</p:attrName>
                                        </p:attrNameLst>
                                      </p:cBhvr>
                                      <p:tavLst>
                                        <p:tav tm="0">
                                          <p:val>
                                            <p:strVal val="ppt_x"/>
                                          </p:val>
                                        </p:tav>
                                        <p:tav tm="100000">
                                          <p:val>
                                            <p:strVal val="ppt_x"/>
                                          </p:val>
                                        </p:tav>
                                      </p:tavLst>
                                    </p:anim>
                                    <p:anim calcmode="lin" valueType="num">
                                      <p:cBhvr>
                                        <p:cTn id="122" dur="2000"/>
                                        <p:tgtEl>
                                          <p:spTgt spid="10"/>
                                        </p:tgtEl>
                                        <p:attrNameLst>
                                          <p:attrName>ppt_y</p:attrName>
                                        </p:attrNameLst>
                                      </p:cBhvr>
                                      <p:tavLst>
                                        <p:tav tm="0">
                                          <p:val>
                                            <p:strVal val="ppt_y"/>
                                          </p:val>
                                        </p:tav>
                                        <p:tav tm="100000">
                                          <p:val>
                                            <p:strVal val="ppt_y+.1"/>
                                          </p:val>
                                        </p:tav>
                                      </p:tavLst>
                                    </p:anim>
                                    <p:set>
                                      <p:cBhvr>
                                        <p:cTn id="123"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P spid="5" grpId="0"/>
      <p:bldP spid="5" grpId="1"/>
      <p:bldP spid="5" grpId="2"/>
      <p:bldP spid="6" grpId="0"/>
      <p:bldP spid="6" grpId="1"/>
      <p:bldP spid="6" grpId="2"/>
      <p:bldP spid="7" grpId="0"/>
      <p:bldP spid="7" grpId="1"/>
      <p:bldP spid="7" grpId="2"/>
      <p:bldP spid="8" grpId="0"/>
      <p:bldP spid="8" grpId="1"/>
      <p:bldP spid="8" grpId="2"/>
      <p:bldP spid="9" grpId="0"/>
      <p:bldP spid="9" grpId="1"/>
      <p:bldP spid="9" grpId="2"/>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97B2">
                <a:alpha val="100000"/>
              </a:srgbClr>
            </a:gs>
            <a:gs pos="100000">
              <a:srgbClr val="7ED957">
                <a:alpha val="100000"/>
              </a:srgbClr>
            </a:gs>
          </a:gsLst>
          <a:lin ang="0"/>
        </a:gradFill>
        <a:effectLst/>
      </p:bgPr>
    </p:bg>
    <p:spTree>
      <p:nvGrpSpPr>
        <p:cNvPr id="1" name=""/>
        <p:cNvGrpSpPr/>
        <p:nvPr/>
      </p:nvGrpSpPr>
      <p:grpSpPr>
        <a:xfrm>
          <a:off x="0" y="0"/>
          <a:ext cx="0" cy="0"/>
          <a:chOff x="0" y="0"/>
          <a:chExt cx="0" cy="0"/>
        </a:xfrm>
      </p:grpSpPr>
      <p:sp>
        <p:nvSpPr>
          <p:cNvPr id="3" name="TextBox 3"/>
          <p:cNvSpPr txBox="1"/>
          <p:nvPr/>
        </p:nvSpPr>
        <p:spPr>
          <a:xfrm>
            <a:off x="13797540" y="5421506"/>
            <a:ext cx="3442710" cy="2463330"/>
          </a:xfrm>
          <a:prstGeom prst="rect">
            <a:avLst/>
          </a:prstGeom>
        </p:spPr>
        <p:txBody>
          <a:bodyPr lIns="0" tIns="0" rIns="0" bIns="0" rtlCol="0" anchor="t">
            <a:spAutoFit/>
          </a:bodyPr>
          <a:lstStyle/>
          <a:p>
            <a:pPr algn="just">
              <a:lnSpc>
                <a:spcPts val="2808"/>
              </a:lnSpc>
            </a:pPr>
            <a:r>
              <a:rPr lang="en-US" sz="2005" dirty="0">
                <a:solidFill>
                  <a:srgbClr val="000000"/>
                </a:solidFill>
                <a:latin typeface="Open Sans Bold"/>
              </a:rPr>
              <a:t>I</a:t>
            </a:r>
            <a:r>
              <a:rPr lang="en-US" sz="2005" u="sng" dirty="0">
                <a:solidFill>
                  <a:srgbClr val="000000"/>
                </a:solidFill>
                <a:latin typeface="Open Sans Bold"/>
              </a:rPr>
              <a:t>ntrovertido:</a:t>
            </a:r>
            <a:r>
              <a:rPr lang="en-US" sz="2005" dirty="0">
                <a:solidFill>
                  <a:srgbClr val="000000"/>
                </a:solidFill>
                <a:latin typeface="Open Sans Bold"/>
              </a:rPr>
              <a:t> Las personas introvertidas tienden a ser reservadas, reflexivas y tranquilas. Disfrutan del tiempo a solas y pueden sentirse recargadas en ambientes más tranquilos.</a:t>
            </a:r>
          </a:p>
        </p:txBody>
      </p:sp>
      <p:sp>
        <p:nvSpPr>
          <p:cNvPr id="4" name="TextBox 4"/>
          <p:cNvSpPr txBox="1"/>
          <p:nvPr/>
        </p:nvSpPr>
        <p:spPr>
          <a:xfrm>
            <a:off x="1028700" y="5715906"/>
            <a:ext cx="3807952" cy="2938023"/>
          </a:xfrm>
          <a:prstGeom prst="rect">
            <a:avLst/>
          </a:prstGeom>
        </p:spPr>
        <p:txBody>
          <a:bodyPr lIns="0" tIns="0" rIns="0" bIns="0" rtlCol="0" anchor="t">
            <a:spAutoFit/>
          </a:bodyPr>
          <a:lstStyle/>
          <a:p>
            <a:pPr algn="just">
              <a:lnSpc>
                <a:spcPts val="2951"/>
              </a:lnSpc>
            </a:pPr>
            <a:r>
              <a:rPr lang="en-US" sz="2108" u="sng" dirty="0">
                <a:solidFill>
                  <a:srgbClr val="000000"/>
                </a:solidFill>
                <a:latin typeface="Open Sans Bold"/>
              </a:rPr>
              <a:t>Conservador:</a:t>
            </a:r>
            <a:r>
              <a:rPr lang="en-US" sz="2108" dirty="0">
                <a:solidFill>
                  <a:srgbClr val="FF914D"/>
                </a:solidFill>
                <a:latin typeface="Open Sans Bold"/>
              </a:rPr>
              <a:t> </a:t>
            </a:r>
            <a:r>
              <a:rPr lang="en-US" sz="2108" dirty="0">
                <a:solidFill>
                  <a:srgbClr val="000000"/>
                </a:solidFill>
                <a:latin typeface="Open Sans Bold"/>
              </a:rPr>
              <a:t>Las personas conservadoras son tradicionales, confían en las normas establecidas y prefieren la estabilidad y la seguridad. Tienden a ser cautelosos ante el cambio.</a:t>
            </a:r>
          </a:p>
          <a:p>
            <a:pPr algn="just">
              <a:lnSpc>
                <a:spcPts val="2796"/>
              </a:lnSpc>
            </a:pPr>
            <a:endParaRPr lang="en-US" sz="2108" dirty="0">
              <a:solidFill>
                <a:srgbClr val="000000"/>
              </a:solidFill>
              <a:latin typeface="Open Sans Bold"/>
            </a:endParaRPr>
          </a:p>
        </p:txBody>
      </p:sp>
      <p:sp>
        <p:nvSpPr>
          <p:cNvPr id="5" name="TextBox 5"/>
          <p:cNvSpPr txBox="1"/>
          <p:nvPr/>
        </p:nvSpPr>
        <p:spPr>
          <a:xfrm>
            <a:off x="7203433" y="6954906"/>
            <a:ext cx="4220923" cy="2528988"/>
          </a:xfrm>
          <a:prstGeom prst="rect">
            <a:avLst/>
          </a:prstGeom>
        </p:spPr>
        <p:txBody>
          <a:bodyPr lIns="0" tIns="0" rIns="0" bIns="0" rtlCol="0" anchor="t">
            <a:spAutoFit/>
          </a:bodyPr>
          <a:lstStyle/>
          <a:p>
            <a:pPr algn="just">
              <a:lnSpc>
                <a:spcPts val="2855"/>
              </a:lnSpc>
            </a:pPr>
            <a:r>
              <a:rPr lang="en-US" sz="2039" u="sng" dirty="0">
                <a:solidFill>
                  <a:srgbClr val="263318"/>
                </a:solidFill>
                <a:latin typeface="Open Sans Bold"/>
              </a:rPr>
              <a:t>Aventurero:</a:t>
            </a:r>
            <a:r>
              <a:rPr lang="en-US" sz="2039" dirty="0">
                <a:solidFill>
                  <a:srgbClr val="263318"/>
                </a:solidFill>
                <a:latin typeface="Open Sans Bold"/>
              </a:rPr>
              <a:t> Los aventureros son espontáneos, audaces y disfrutan de experiencias nuevas y emocionantes. Les gusta explorar el mundo y probar cosas nuevas.</a:t>
            </a:r>
          </a:p>
          <a:p>
            <a:pPr algn="just">
              <a:lnSpc>
                <a:spcPts val="2855"/>
              </a:lnSpc>
            </a:pPr>
            <a:endParaRPr lang="en-US" sz="2039" dirty="0">
              <a:solidFill>
                <a:srgbClr val="263318"/>
              </a:solidFill>
              <a:latin typeface="Open Sans Bold"/>
            </a:endParaRPr>
          </a:p>
        </p:txBody>
      </p:sp>
      <p:sp>
        <p:nvSpPr>
          <p:cNvPr id="6" name="TextBox 6"/>
          <p:cNvSpPr txBox="1"/>
          <p:nvPr/>
        </p:nvSpPr>
        <p:spPr>
          <a:xfrm>
            <a:off x="2750055" y="9749045"/>
            <a:ext cx="2945383" cy="236393"/>
          </a:xfrm>
          <a:prstGeom prst="rect">
            <a:avLst/>
          </a:prstGeom>
        </p:spPr>
        <p:txBody>
          <a:bodyPr lIns="0" tIns="0" rIns="0" bIns="0" rtlCol="0" anchor="t">
            <a:spAutoFit/>
          </a:bodyPr>
          <a:lstStyle/>
          <a:p>
            <a:pPr algn="just">
              <a:lnSpc>
                <a:spcPts val="1921"/>
              </a:lnSpc>
            </a:pPr>
            <a:r>
              <a:rPr lang="en-US" sz="1372" dirty="0">
                <a:solidFill>
                  <a:srgbClr val="000000"/>
                </a:solidFill>
                <a:latin typeface="Open Sans"/>
              </a:rPr>
              <a:t>Elaborado por Josefa Pérez magaña</a:t>
            </a:r>
          </a:p>
        </p:txBody>
      </p:sp>
      <p:sp>
        <p:nvSpPr>
          <p:cNvPr id="8" name="TextBox 8"/>
          <p:cNvSpPr txBox="1"/>
          <p:nvPr/>
        </p:nvSpPr>
        <p:spPr>
          <a:xfrm>
            <a:off x="2033199" y="1418554"/>
            <a:ext cx="14221601" cy="966600"/>
          </a:xfrm>
          <a:prstGeom prst="rect">
            <a:avLst/>
          </a:prstGeom>
        </p:spPr>
        <p:txBody>
          <a:bodyPr lIns="0" tIns="0" rIns="0" bIns="0" rtlCol="0" anchor="t">
            <a:spAutoFit/>
          </a:bodyPr>
          <a:lstStyle/>
          <a:p>
            <a:pPr algn="just">
              <a:lnSpc>
                <a:spcPts val="3942"/>
              </a:lnSpc>
              <a:spcBef>
                <a:spcPct val="0"/>
              </a:spcBef>
            </a:pPr>
            <a:r>
              <a:rPr lang="en-US" sz="2816" dirty="0">
                <a:solidFill>
                  <a:srgbClr val="000000"/>
                </a:solidFill>
                <a:latin typeface="Open Sans Bold"/>
              </a:rPr>
              <a:t>Estos son solo algunos ejemplos y las personas suelen tener una combinación única de diferentes rasgos de personalidad.</a:t>
            </a:r>
          </a:p>
        </p:txBody>
      </p:sp>
      <p:pic>
        <p:nvPicPr>
          <p:cNvPr id="9" name="Imagen 8">
            <a:extLst>
              <a:ext uri="{FF2B5EF4-FFF2-40B4-BE49-F238E27FC236}">
                <a16:creationId xmlns:a16="http://schemas.microsoft.com/office/drawing/2014/main" id="{E8AEDB21-E862-CAA6-E4B7-42131F3DEB0F}"/>
              </a:ext>
            </a:extLst>
          </p:cNvPr>
          <p:cNvPicPr>
            <a:picLocks noChangeAspect="1"/>
          </p:cNvPicPr>
          <p:nvPr/>
        </p:nvPicPr>
        <p:blipFill>
          <a:blip r:embed="rId3"/>
          <a:stretch>
            <a:fillRect/>
          </a:stretch>
        </p:blipFill>
        <p:spPr>
          <a:xfrm>
            <a:off x="6173946" y="3480270"/>
            <a:ext cx="4398804" cy="246333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500"/>
                            </p:stCondLst>
                            <p:childTnLst>
                              <p:par>
                                <p:cTn id="24" presetID="30" presetClass="emph" presetSubtype="0" fill="hold" grpId="1" nodeType="afterEffect">
                                  <p:stCondLst>
                                    <p:cond delay="0"/>
                                  </p:stCondLst>
                                  <p:childTnLst>
                                    <p:animClr clrSpc="hsl" dir="cw">
                                      <p:cBhvr override="childStyle">
                                        <p:cTn id="25" dur="4000" fill="hold"/>
                                        <p:tgtEl>
                                          <p:spTgt spid="3"/>
                                        </p:tgtEl>
                                        <p:attrNameLst>
                                          <p:attrName>style.color</p:attrName>
                                        </p:attrNameLst>
                                      </p:cBhvr>
                                      <p:by>
                                        <p:hsl h="0" s="12549" l="25098"/>
                                      </p:by>
                                    </p:animClr>
                                    <p:animClr clrSpc="hsl" dir="cw">
                                      <p:cBhvr>
                                        <p:cTn id="26" dur="4000" fill="hold"/>
                                        <p:tgtEl>
                                          <p:spTgt spid="3"/>
                                        </p:tgtEl>
                                        <p:attrNameLst>
                                          <p:attrName>fillcolor</p:attrName>
                                        </p:attrNameLst>
                                      </p:cBhvr>
                                      <p:by>
                                        <p:hsl h="0" s="12549" l="25098"/>
                                      </p:by>
                                    </p:animClr>
                                    <p:animClr clrSpc="hsl" dir="cw">
                                      <p:cBhvr>
                                        <p:cTn id="27" dur="4000" fill="hold"/>
                                        <p:tgtEl>
                                          <p:spTgt spid="3"/>
                                        </p:tgtEl>
                                        <p:attrNameLst>
                                          <p:attrName>stroke.color</p:attrName>
                                        </p:attrNameLst>
                                      </p:cBhvr>
                                      <p:by>
                                        <p:hsl h="0" s="12549" l="25098"/>
                                      </p:by>
                                    </p:animClr>
                                    <p:set>
                                      <p:cBhvr>
                                        <p:cTn id="28" dur="4000" fill="hold"/>
                                        <p:tgtEl>
                                          <p:spTgt spid="3"/>
                                        </p:tgtEl>
                                        <p:attrNameLst>
                                          <p:attrName>fill.type</p:attrName>
                                        </p:attrNameLst>
                                      </p:cBhvr>
                                      <p:to>
                                        <p:strVal val="solid"/>
                                      </p:to>
                                    </p:set>
                                  </p:childTnLst>
                                </p:cTn>
                              </p:par>
                              <p:par>
                                <p:cTn id="29" presetID="30" presetClass="emph" presetSubtype="0" fill="hold" grpId="1" nodeType="withEffect">
                                  <p:stCondLst>
                                    <p:cond delay="0"/>
                                  </p:stCondLst>
                                  <p:childTnLst>
                                    <p:animClr clrSpc="hsl" dir="cw">
                                      <p:cBhvr override="childStyle">
                                        <p:cTn id="30" dur="4000" fill="hold"/>
                                        <p:tgtEl>
                                          <p:spTgt spid="4"/>
                                        </p:tgtEl>
                                        <p:attrNameLst>
                                          <p:attrName>style.color</p:attrName>
                                        </p:attrNameLst>
                                      </p:cBhvr>
                                      <p:by>
                                        <p:hsl h="0" s="12549" l="25098"/>
                                      </p:by>
                                    </p:animClr>
                                    <p:animClr clrSpc="hsl" dir="cw">
                                      <p:cBhvr>
                                        <p:cTn id="31" dur="4000" fill="hold"/>
                                        <p:tgtEl>
                                          <p:spTgt spid="4"/>
                                        </p:tgtEl>
                                        <p:attrNameLst>
                                          <p:attrName>fillcolor</p:attrName>
                                        </p:attrNameLst>
                                      </p:cBhvr>
                                      <p:by>
                                        <p:hsl h="0" s="12549" l="25098"/>
                                      </p:by>
                                    </p:animClr>
                                    <p:animClr clrSpc="hsl" dir="cw">
                                      <p:cBhvr>
                                        <p:cTn id="32" dur="4000" fill="hold"/>
                                        <p:tgtEl>
                                          <p:spTgt spid="4"/>
                                        </p:tgtEl>
                                        <p:attrNameLst>
                                          <p:attrName>stroke.color</p:attrName>
                                        </p:attrNameLst>
                                      </p:cBhvr>
                                      <p:by>
                                        <p:hsl h="0" s="12549" l="25098"/>
                                      </p:by>
                                    </p:animClr>
                                    <p:set>
                                      <p:cBhvr>
                                        <p:cTn id="33" dur="4000" fill="hold"/>
                                        <p:tgtEl>
                                          <p:spTgt spid="4"/>
                                        </p:tgtEl>
                                        <p:attrNameLst>
                                          <p:attrName>fill.type</p:attrName>
                                        </p:attrNameLst>
                                      </p:cBhvr>
                                      <p:to>
                                        <p:strVal val="solid"/>
                                      </p:to>
                                    </p:set>
                                  </p:childTnLst>
                                </p:cTn>
                              </p:par>
                              <p:par>
                                <p:cTn id="34" presetID="30" presetClass="emph" presetSubtype="0" fill="hold" grpId="1" nodeType="withEffect">
                                  <p:stCondLst>
                                    <p:cond delay="0"/>
                                  </p:stCondLst>
                                  <p:childTnLst>
                                    <p:animClr clrSpc="hsl" dir="cw">
                                      <p:cBhvr override="childStyle">
                                        <p:cTn id="35" dur="4000" fill="hold"/>
                                        <p:tgtEl>
                                          <p:spTgt spid="5"/>
                                        </p:tgtEl>
                                        <p:attrNameLst>
                                          <p:attrName>style.color</p:attrName>
                                        </p:attrNameLst>
                                      </p:cBhvr>
                                      <p:by>
                                        <p:hsl h="0" s="12549" l="25098"/>
                                      </p:by>
                                    </p:animClr>
                                    <p:animClr clrSpc="hsl" dir="cw">
                                      <p:cBhvr>
                                        <p:cTn id="36" dur="4000" fill="hold"/>
                                        <p:tgtEl>
                                          <p:spTgt spid="5"/>
                                        </p:tgtEl>
                                        <p:attrNameLst>
                                          <p:attrName>fillcolor</p:attrName>
                                        </p:attrNameLst>
                                      </p:cBhvr>
                                      <p:by>
                                        <p:hsl h="0" s="12549" l="25098"/>
                                      </p:by>
                                    </p:animClr>
                                    <p:animClr clrSpc="hsl" dir="cw">
                                      <p:cBhvr>
                                        <p:cTn id="37" dur="4000" fill="hold"/>
                                        <p:tgtEl>
                                          <p:spTgt spid="5"/>
                                        </p:tgtEl>
                                        <p:attrNameLst>
                                          <p:attrName>stroke.color</p:attrName>
                                        </p:attrNameLst>
                                      </p:cBhvr>
                                      <p:by>
                                        <p:hsl h="0" s="12549" l="25098"/>
                                      </p:by>
                                    </p:animClr>
                                    <p:set>
                                      <p:cBhvr>
                                        <p:cTn id="38" dur="4000" fill="hold"/>
                                        <p:tgtEl>
                                          <p:spTgt spid="5"/>
                                        </p:tgtEl>
                                        <p:attrNameLst>
                                          <p:attrName>fill.type</p:attrName>
                                        </p:attrNameLst>
                                      </p:cBhvr>
                                      <p:to>
                                        <p:strVal val="solid"/>
                                      </p:to>
                                    </p:set>
                                  </p:childTnLst>
                                </p:cTn>
                              </p:par>
                              <p:par>
                                <p:cTn id="39" presetID="30" presetClass="emph" presetSubtype="0" fill="hold" grpId="1" nodeType="withEffect">
                                  <p:stCondLst>
                                    <p:cond delay="0"/>
                                  </p:stCondLst>
                                  <p:childTnLst>
                                    <p:animClr clrSpc="hsl" dir="cw">
                                      <p:cBhvr override="childStyle">
                                        <p:cTn id="40" dur="4000" fill="hold"/>
                                        <p:tgtEl>
                                          <p:spTgt spid="6"/>
                                        </p:tgtEl>
                                        <p:attrNameLst>
                                          <p:attrName>style.color</p:attrName>
                                        </p:attrNameLst>
                                      </p:cBhvr>
                                      <p:by>
                                        <p:hsl h="0" s="12549" l="25098"/>
                                      </p:by>
                                    </p:animClr>
                                    <p:animClr clrSpc="hsl" dir="cw">
                                      <p:cBhvr>
                                        <p:cTn id="41" dur="4000" fill="hold"/>
                                        <p:tgtEl>
                                          <p:spTgt spid="6"/>
                                        </p:tgtEl>
                                        <p:attrNameLst>
                                          <p:attrName>fillcolor</p:attrName>
                                        </p:attrNameLst>
                                      </p:cBhvr>
                                      <p:by>
                                        <p:hsl h="0" s="12549" l="25098"/>
                                      </p:by>
                                    </p:animClr>
                                    <p:animClr clrSpc="hsl" dir="cw">
                                      <p:cBhvr>
                                        <p:cTn id="42" dur="4000" fill="hold"/>
                                        <p:tgtEl>
                                          <p:spTgt spid="6"/>
                                        </p:tgtEl>
                                        <p:attrNameLst>
                                          <p:attrName>stroke.color</p:attrName>
                                        </p:attrNameLst>
                                      </p:cBhvr>
                                      <p:by>
                                        <p:hsl h="0" s="12549" l="25098"/>
                                      </p:by>
                                    </p:animClr>
                                    <p:set>
                                      <p:cBhvr>
                                        <p:cTn id="43" dur="4000" fill="hold"/>
                                        <p:tgtEl>
                                          <p:spTgt spid="6"/>
                                        </p:tgtEl>
                                        <p:attrNameLst>
                                          <p:attrName>fill.type</p:attrName>
                                        </p:attrNameLst>
                                      </p:cBhvr>
                                      <p:to>
                                        <p:strVal val="solid"/>
                                      </p:to>
                                    </p:set>
                                  </p:childTnLst>
                                </p:cTn>
                              </p:par>
                              <p:par>
                                <p:cTn id="44" presetID="30" presetClass="emph" presetSubtype="0" fill="hold" grpId="1" nodeType="withEffect">
                                  <p:stCondLst>
                                    <p:cond delay="0"/>
                                  </p:stCondLst>
                                  <p:childTnLst>
                                    <p:animClr clrSpc="hsl" dir="cw">
                                      <p:cBhvr override="childStyle">
                                        <p:cTn id="45" dur="4000" fill="hold"/>
                                        <p:tgtEl>
                                          <p:spTgt spid="8"/>
                                        </p:tgtEl>
                                        <p:attrNameLst>
                                          <p:attrName>style.color</p:attrName>
                                        </p:attrNameLst>
                                      </p:cBhvr>
                                      <p:by>
                                        <p:hsl h="0" s="12549" l="25098"/>
                                      </p:by>
                                    </p:animClr>
                                    <p:animClr clrSpc="hsl" dir="cw">
                                      <p:cBhvr>
                                        <p:cTn id="46" dur="4000" fill="hold"/>
                                        <p:tgtEl>
                                          <p:spTgt spid="8"/>
                                        </p:tgtEl>
                                        <p:attrNameLst>
                                          <p:attrName>fillcolor</p:attrName>
                                        </p:attrNameLst>
                                      </p:cBhvr>
                                      <p:by>
                                        <p:hsl h="0" s="12549" l="25098"/>
                                      </p:by>
                                    </p:animClr>
                                    <p:animClr clrSpc="hsl" dir="cw">
                                      <p:cBhvr>
                                        <p:cTn id="47" dur="4000" fill="hold"/>
                                        <p:tgtEl>
                                          <p:spTgt spid="8"/>
                                        </p:tgtEl>
                                        <p:attrNameLst>
                                          <p:attrName>stroke.color</p:attrName>
                                        </p:attrNameLst>
                                      </p:cBhvr>
                                      <p:by>
                                        <p:hsl h="0" s="12549" l="25098"/>
                                      </p:by>
                                    </p:animClr>
                                    <p:set>
                                      <p:cBhvr>
                                        <p:cTn id="48" dur="4000" fill="hold"/>
                                        <p:tgtEl>
                                          <p:spTgt spid="8"/>
                                        </p:tgtEl>
                                        <p:attrNameLst>
                                          <p:attrName>fill.type</p:attrName>
                                        </p:attrNameLst>
                                      </p:cBhvr>
                                      <p:to>
                                        <p:strVal val="solid"/>
                                      </p:to>
                                    </p:set>
                                  </p:childTnLst>
                                </p:cTn>
                              </p:par>
                              <p:par>
                                <p:cTn id="49" presetID="30" presetClass="emph" presetSubtype="0" fill="hold" nodeType="withEffect">
                                  <p:stCondLst>
                                    <p:cond delay="0"/>
                                  </p:stCondLst>
                                  <p:childTnLst>
                                    <p:animClr clrSpc="hsl" dir="cw">
                                      <p:cBhvr override="childStyle">
                                        <p:cTn id="50" dur="4000" fill="hold"/>
                                        <p:tgtEl>
                                          <p:spTgt spid="9"/>
                                        </p:tgtEl>
                                        <p:attrNameLst>
                                          <p:attrName>style.color</p:attrName>
                                        </p:attrNameLst>
                                      </p:cBhvr>
                                      <p:by>
                                        <p:hsl h="0" s="12549" l="25098"/>
                                      </p:by>
                                    </p:animClr>
                                    <p:animClr clrSpc="hsl" dir="cw">
                                      <p:cBhvr>
                                        <p:cTn id="51" dur="4000" fill="hold"/>
                                        <p:tgtEl>
                                          <p:spTgt spid="9"/>
                                        </p:tgtEl>
                                        <p:attrNameLst>
                                          <p:attrName>fillcolor</p:attrName>
                                        </p:attrNameLst>
                                      </p:cBhvr>
                                      <p:by>
                                        <p:hsl h="0" s="12549" l="25098"/>
                                      </p:by>
                                    </p:animClr>
                                    <p:animClr clrSpc="hsl" dir="cw">
                                      <p:cBhvr>
                                        <p:cTn id="52" dur="4000" fill="hold"/>
                                        <p:tgtEl>
                                          <p:spTgt spid="9"/>
                                        </p:tgtEl>
                                        <p:attrNameLst>
                                          <p:attrName>stroke.color</p:attrName>
                                        </p:attrNameLst>
                                      </p:cBhvr>
                                      <p:by>
                                        <p:hsl h="0" s="12549" l="25098"/>
                                      </p:by>
                                    </p:animClr>
                                    <p:set>
                                      <p:cBhvr>
                                        <p:cTn id="53" dur="4000" fill="hold"/>
                                        <p:tgtEl>
                                          <p:spTgt spid="9"/>
                                        </p:tgtEl>
                                        <p:attrNameLst>
                                          <p:attrName>fill.type</p:attrName>
                                        </p:attrNameLst>
                                      </p:cBhvr>
                                      <p:to>
                                        <p:strVal val="solid"/>
                                      </p:to>
                                    </p:set>
                                  </p:childTnLst>
                                </p:cTn>
                              </p:par>
                            </p:childTnLst>
                          </p:cTn>
                        </p:par>
                        <p:par>
                          <p:cTn id="54" fill="hold">
                            <p:stCondLst>
                              <p:cond delay="4500"/>
                            </p:stCondLst>
                            <p:childTnLst>
                              <p:par>
                                <p:cTn id="55" presetID="2" presetClass="exit" presetSubtype="4" fill="hold" grpId="2" nodeType="afterEffect">
                                  <p:stCondLst>
                                    <p:cond delay="0"/>
                                  </p:stCondLst>
                                  <p:childTnLst>
                                    <p:anim calcmode="lin" valueType="num">
                                      <p:cBhvr additive="base">
                                        <p:cTn id="56" dur="500"/>
                                        <p:tgtEl>
                                          <p:spTgt spid="3"/>
                                        </p:tgtEl>
                                        <p:attrNameLst>
                                          <p:attrName>ppt_x</p:attrName>
                                        </p:attrNameLst>
                                      </p:cBhvr>
                                      <p:tavLst>
                                        <p:tav tm="0">
                                          <p:val>
                                            <p:strVal val="ppt_x"/>
                                          </p:val>
                                        </p:tav>
                                        <p:tav tm="100000">
                                          <p:val>
                                            <p:strVal val="ppt_x"/>
                                          </p:val>
                                        </p:tav>
                                      </p:tavLst>
                                    </p:anim>
                                    <p:anim calcmode="lin" valueType="num">
                                      <p:cBhvr additive="base">
                                        <p:cTn id="57" dur="500"/>
                                        <p:tgtEl>
                                          <p:spTgt spid="3"/>
                                        </p:tgtEl>
                                        <p:attrNameLst>
                                          <p:attrName>ppt_y</p:attrName>
                                        </p:attrNameLst>
                                      </p:cBhvr>
                                      <p:tavLst>
                                        <p:tav tm="0">
                                          <p:val>
                                            <p:strVal val="ppt_y"/>
                                          </p:val>
                                        </p:tav>
                                        <p:tav tm="100000">
                                          <p:val>
                                            <p:strVal val="1+ppt_h/2"/>
                                          </p:val>
                                        </p:tav>
                                      </p:tavLst>
                                    </p:anim>
                                    <p:set>
                                      <p:cBhvr>
                                        <p:cTn id="58" dur="1" fill="hold">
                                          <p:stCondLst>
                                            <p:cond delay="499"/>
                                          </p:stCondLst>
                                        </p:cTn>
                                        <p:tgtEl>
                                          <p:spTgt spid="3"/>
                                        </p:tgtEl>
                                        <p:attrNameLst>
                                          <p:attrName>style.visibility</p:attrName>
                                        </p:attrNameLst>
                                      </p:cBhvr>
                                      <p:to>
                                        <p:strVal val="hidden"/>
                                      </p:to>
                                    </p:set>
                                  </p:childTnLst>
                                </p:cTn>
                              </p:par>
                              <p:par>
                                <p:cTn id="59" presetID="2" presetClass="exit" presetSubtype="4" fill="hold" grpId="2" nodeType="withEffect">
                                  <p:stCondLst>
                                    <p:cond delay="0"/>
                                  </p:stCondLst>
                                  <p:childTnLst>
                                    <p:anim calcmode="lin" valueType="num">
                                      <p:cBhvr additive="base">
                                        <p:cTn id="60" dur="500"/>
                                        <p:tgtEl>
                                          <p:spTgt spid="4"/>
                                        </p:tgtEl>
                                        <p:attrNameLst>
                                          <p:attrName>ppt_x</p:attrName>
                                        </p:attrNameLst>
                                      </p:cBhvr>
                                      <p:tavLst>
                                        <p:tav tm="0">
                                          <p:val>
                                            <p:strVal val="ppt_x"/>
                                          </p:val>
                                        </p:tav>
                                        <p:tav tm="100000">
                                          <p:val>
                                            <p:strVal val="ppt_x"/>
                                          </p:val>
                                        </p:tav>
                                      </p:tavLst>
                                    </p:anim>
                                    <p:anim calcmode="lin" valueType="num">
                                      <p:cBhvr additive="base">
                                        <p:cTn id="61" dur="500"/>
                                        <p:tgtEl>
                                          <p:spTgt spid="4"/>
                                        </p:tgtEl>
                                        <p:attrNameLst>
                                          <p:attrName>ppt_y</p:attrName>
                                        </p:attrNameLst>
                                      </p:cBhvr>
                                      <p:tavLst>
                                        <p:tav tm="0">
                                          <p:val>
                                            <p:strVal val="ppt_y"/>
                                          </p:val>
                                        </p:tav>
                                        <p:tav tm="100000">
                                          <p:val>
                                            <p:strVal val="1+ppt_h/2"/>
                                          </p:val>
                                        </p:tav>
                                      </p:tavLst>
                                    </p:anim>
                                    <p:set>
                                      <p:cBhvr>
                                        <p:cTn id="62" dur="1" fill="hold">
                                          <p:stCondLst>
                                            <p:cond delay="499"/>
                                          </p:stCondLst>
                                        </p:cTn>
                                        <p:tgtEl>
                                          <p:spTgt spid="4"/>
                                        </p:tgtEl>
                                        <p:attrNameLst>
                                          <p:attrName>style.visibility</p:attrName>
                                        </p:attrNameLst>
                                      </p:cBhvr>
                                      <p:to>
                                        <p:strVal val="hidden"/>
                                      </p:to>
                                    </p:set>
                                  </p:childTnLst>
                                </p:cTn>
                              </p:par>
                              <p:par>
                                <p:cTn id="63" presetID="2" presetClass="exit" presetSubtype="4" fill="hold" grpId="2" nodeType="withEffect">
                                  <p:stCondLst>
                                    <p:cond delay="0"/>
                                  </p:stCondLst>
                                  <p:childTnLst>
                                    <p:anim calcmode="lin" valueType="num">
                                      <p:cBhvr additive="base">
                                        <p:cTn id="64" dur="500"/>
                                        <p:tgtEl>
                                          <p:spTgt spid="5"/>
                                        </p:tgtEl>
                                        <p:attrNameLst>
                                          <p:attrName>ppt_x</p:attrName>
                                        </p:attrNameLst>
                                      </p:cBhvr>
                                      <p:tavLst>
                                        <p:tav tm="0">
                                          <p:val>
                                            <p:strVal val="ppt_x"/>
                                          </p:val>
                                        </p:tav>
                                        <p:tav tm="100000">
                                          <p:val>
                                            <p:strVal val="ppt_x"/>
                                          </p:val>
                                        </p:tav>
                                      </p:tavLst>
                                    </p:anim>
                                    <p:anim calcmode="lin" valueType="num">
                                      <p:cBhvr additive="base">
                                        <p:cTn id="65" dur="500"/>
                                        <p:tgtEl>
                                          <p:spTgt spid="5"/>
                                        </p:tgtEl>
                                        <p:attrNameLst>
                                          <p:attrName>ppt_y</p:attrName>
                                        </p:attrNameLst>
                                      </p:cBhvr>
                                      <p:tavLst>
                                        <p:tav tm="0">
                                          <p:val>
                                            <p:strVal val="ppt_y"/>
                                          </p:val>
                                        </p:tav>
                                        <p:tav tm="100000">
                                          <p:val>
                                            <p:strVal val="1+ppt_h/2"/>
                                          </p:val>
                                        </p:tav>
                                      </p:tavLst>
                                    </p:anim>
                                    <p:set>
                                      <p:cBhvr>
                                        <p:cTn id="66" dur="1" fill="hold">
                                          <p:stCondLst>
                                            <p:cond delay="499"/>
                                          </p:stCondLst>
                                        </p:cTn>
                                        <p:tgtEl>
                                          <p:spTgt spid="5"/>
                                        </p:tgtEl>
                                        <p:attrNameLst>
                                          <p:attrName>style.visibility</p:attrName>
                                        </p:attrNameLst>
                                      </p:cBhvr>
                                      <p:to>
                                        <p:strVal val="hidden"/>
                                      </p:to>
                                    </p:set>
                                  </p:childTnLst>
                                </p:cTn>
                              </p:par>
                              <p:par>
                                <p:cTn id="67" presetID="2" presetClass="exit" presetSubtype="4" fill="hold" grpId="2" nodeType="withEffect">
                                  <p:stCondLst>
                                    <p:cond delay="0"/>
                                  </p:stCondLst>
                                  <p:childTnLst>
                                    <p:anim calcmode="lin" valueType="num">
                                      <p:cBhvr additive="base">
                                        <p:cTn id="68" dur="500"/>
                                        <p:tgtEl>
                                          <p:spTgt spid="6"/>
                                        </p:tgtEl>
                                        <p:attrNameLst>
                                          <p:attrName>ppt_x</p:attrName>
                                        </p:attrNameLst>
                                      </p:cBhvr>
                                      <p:tavLst>
                                        <p:tav tm="0">
                                          <p:val>
                                            <p:strVal val="ppt_x"/>
                                          </p:val>
                                        </p:tav>
                                        <p:tav tm="100000">
                                          <p:val>
                                            <p:strVal val="ppt_x"/>
                                          </p:val>
                                        </p:tav>
                                      </p:tavLst>
                                    </p:anim>
                                    <p:anim calcmode="lin" valueType="num">
                                      <p:cBhvr additive="base">
                                        <p:cTn id="69" dur="500"/>
                                        <p:tgtEl>
                                          <p:spTgt spid="6"/>
                                        </p:tgtEl>
                                        <p:attrNameLst>
                                          <p:attrName>ppt_y</p:attrName>
                                        </p:attrNameLst>
                                      </p:cBhvr>
                                      <p:tavLst>
                                        <p:tav tm="0">
                                          <p:val>
                                            <p:strVal val="ppt_y"/>
                                          </p:val>
                                        </p:tav>
                                        <p:tav tm="100000">
                                          <p:val>
                                            <p:strVal val="1+ppt_h/2"/>
                                          </p:val>
                                        </p:tav>
                                      </p:tavLst>
                                    </p:anim>
                                    <p:set>
                                      <p:cBhvr>
                                        <p:cTn id="70" dur="1" fill="hold">
                                          <p:stCondLst>
                                            <p:cond delay="499"/>
                                          </p:stCondLst>
                                        </p:cTn>
                                        <p:tgtEl>
                                          <p:spTgt spid="6"/>
                                        </p:tgtEl>
                                        <p:attrNameLst>
                                          <p:attrName>style.visibility</p:attrName>
                                        </p:attrNameLst>
                                      </p:cBhvr>
                                      <p:to>
                                        <p:strVal val="hidden"/>
                                      </p:to>
                                    </p:set>
                                  </p:childTnLst>
                                </p:cTn>
                              </p:par>
                              <p:par>
                                <p:cTn id="71" presetID="2" presetClass="exit" presetSubtype="4" fill="hold" grpId="2" nodeType="withEffect">
                                  <p:stCondLst>
                                    <p:cond delay="0"/>
                                  </p:stCondLst>
                                  <p:childTnLst>
                                    <p:anim calcmode="lin" valueType="num">
                                      <p:cBhvr additive="base">
                                        <p:cTn id="72" dur="500"/>
                                        <p:tgtEl>
                                          <p:spTgt spid="8"/>
                                        </p:tgtEl>
                                        <p:attrNameLst>
                                          <p:attrName>ppt_x</p:attrName>
                                        </p:attrNameLst>
                                      </p:cBhvr>
                                      <p:tavLst>
                                        <p:tav tm="0">
                                          <p:val>
                                            <p:strVal val="ppt_x"/>
                                          </p:val>
                                        </p:tav>
                                        <p:tav tm="100000">
                                          <p:val>
                                            <p:strVal val="ppt_x"/>
                                          </p:val>
                                        </p:tav>
                                      </p:tavLst>
                                    </p:anim>
                                    <p:anim calcmode="lin" valueType="num">
                                      <p:cBhvr additive="base">
                                        <p:cTn id="73" dur="500"/>
                                        <p:tgtEl>
                                          <p:spTgt spid="8"/>
                                        </p:tgtEl>
                                        <p:attrNameLst>
                                          <p:attrName>ppt_y</p:attrName>
                                        </p:attrNameLst>
                                      </p:cBhvr>
                                      <p:tavLst>
                                        <p:tav tm="0">
                                          <p:val>
                                            <p:strVal val="ppt_y"/>
                                          </p:val>
                                        </p:tav>
                                        <p:tav tm="100000">
                                          <p:val>
                                            <p:strVal val="1+ppt_h/2"/>
                                          </p:val>
                                        </p:tav>
                                      </p:tavLst>
                                    </p:anim>
                                    <p:set>
                                      <p:cBhvr>
                                        <p:cTn id="74" dur="1" fill="hold">
                                          <p:stCondLst>
                                            <p:cond delay="499"/>
                                          </p:stCondLst>
                                        </p:cTn>
                                        <p:tgtEl>
                                          <p:spTgt spid="8"/>
                                        </p:tgtEl>
                                        <p:attrNameLst>
                                          <p:attrName>style.visibility</p:attrName>
                                        </p:attrNameLst>
                                      </p:cBhvr>
                                      <p:to>
                                        <p:strVal val="hidden"/>
                                      </p:to>
                                    </p:set>
                                  </p:childTnLst>
                                </p:cTn>
                              </p:par>
                              <p:par>
                                <p:cTn id="75" presetID="2" presetClass="exit" presetSubtype="4" fill="hold" nodeType="withEffect">
                                  <p:stCondLst>
                                    <p:cond delay="0"/>
                                  </p:stCondLst>
                                  <p:childTnLst>
                                    <p:anim calcmode="lin" valueType="num">
                                      <p:cBhvr additive="base">
                                        <p:cTn id="76" dur="500"/>
                                        <p:tgtEl>
                                          <p:spTgt spid="9"/>
                                        </p:tgtEl>
                                        <p:attrNameLst>
                                          <p:attrName>ppt_x</p:attrName>
                                        </p:attrNameLst>
                                      </p:cBhvr>
                                      <p:tavLst>
                                        <p:tav tm="0">
                                          <p:val>
                                            <p:strVal val="ppt_x"/>
                                          </p:val>
                                        </p:tav>
                                        <p:tav tm="100000">
                                          <p:val>
                                            <p:strVal val="ppt_x"/>
                                          </p:val>
                                        </p:tav>
                                      </p:tavLst>
                                    </p:anim>
                                    <p:anim calcmode="lin" valueType="num">
                                      <p:cBhvr additive="base">
                                        <p:cTn id="77" dur="500"/>
                                        <p:tgtEl>
                                          <p:spTgt spid="9"/>
                                        </p:tgtEl>
                                        <p:attrNameLst>
                                          <p:attrName>ppt_y</p:attrName>
                                        </p:attrNameLst>
                                      </p:cBhvr>
                                      <p:tavLst>
                                        <p:tav tm="0">
                                          <p:val>
                                            <p:strVal val="ppt_y"/>
                                          </p:val>
                                        </p:tav>
                                        <p:tav tm="100000">
                                          <p:val>
                                            <p:strVal val="1+ppt_h/2"/>
                                          </p:val>
                                        </p:tav>
                                      </p:tavLst>
                                    </p:anim>
                                    <p:set>
                                      <p:cBhvr>
                                        <p:cTn id="7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5" grpId="1"/>
      <p:bldP spid="5" grpId="2"/>
      <p:bldP spid="6" grpId="0"/>
      <p:bldP spid="6" grpId="1"/>
      <p:bldP spid="6" grpId="2"/>
      <p:bldP spid="8" grpId="0"/>
      <p:bldP spid="8" grpId="1"/>
      <p:bldP spid="8" grpId="2"/>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sp>
        <p:nvSpPr>
          <p:cNvPr id="2" name="Freeform 2"/>
          <p:cNvSpPr/>
          <p:nvPr/>
        </p:nvSpPr>
        <p:spPr>
          <a:xfrm>
            <a:off x="4879741" y="4354463"/>
            <a:ext cx="9316892" cy="5417490"/>
          </a:xfrm>
          <a:custGeom>
            <a:avLst/>
            <a:gdLst/>
            <a:ahLst/>
            <a:cxnLst/>
            <a:rect l="l" t="t" r="r" b="b"/>
            <a:pathLst>
              <a:path w="9316892" h="5417490">
                <a:moveTo>
                  <a:pt x="0" y="0"/>
                </a:moveTo>
                <a:lnTo>
                  <a:pt x="9316892" y="0"/>
                </a:lnTo>
                <a:lnTo>
                  <a:pt x="9316892" y="5417491"/>
                </a:lnTo>
                <a:lnTo>
                  <a:pt x="0" y="5417491"/>
                </a:lnTo>
                <a:lnTo>
                  <a:pt x="0" y="0"/>
                </a:lnTo>
                <a:close/>
              </a:path>
            </a:pathLst>
          </a:custGeom>
          <a:blipFill>
            <a:blip r:embed="rId3"/>
            <a:stretch>
              <a:fillRect/>
            </a:stretch>
          </a:blipFill>
        </p:spPr>
      </p:sp>
      <p:sp>
        <p:nvSpPr>
          <p:cNvPr id="3" name="TextBox 3"/>
          <p:cNvSpPr txBox="1"/>
          <p:nvPr/>
        </p:nvSpPr>
        <p:spPr>
          <a:xfrm>
            <a:off x="843514" y="990600"/>
            <a:ext cx="16415786" cy="3892599"/>
          </a:xfrm>
          <a:prstGeom prst="rect">
            <a:avLst/>
          </a:prstGeom>
        </p:spPr>
        <p:txBody>
          <a:bodyPr lIns="0" tIns="0" rIns="0" bIns="0" rtlCol="0" anchor="t">
            <a:spAutoFit/>
          </a:bodyPr>
          <a:lstStyle/>
          <a:p>
            <a:pPr algn="ctr">
              <a:lnSpc>
                <a:spcPts val="3166"/>
              </a:lnSpc>
            </a:pPr>
            <a:r>
              <a:rPr lang="en-US" sz="2262" dirty="0">
                <a:solidFill>
                  <a:srgbClr val="000000"/>
                </a:solidFill>
                <a:latin typeface="Open Sans Bold"/>
              </a:rPr>
              <a:t>Los alimentos chatarra dañan tu salud</a:t>
            </a:r>
          </a:p>
          <a:p>
            <a:pPr algn="just">
              <a:lnSpc>
                <a:spcPts val="2606"/>
              </a:lnSpc>
            </a:pPr>
            <a:r>
              <a:rPr lang="en-US" sz="1862" dirty="0">
                <a:solidFill>
                  <a:srgbClr val="000000"/>
                </a:solidFill>
                <a:latin typeface="Open Sans Bold"/>
              </a:rPr>
              <a:t>Los alimentos chatarra, también conocidos como comida basura o comida rápida, son alimentos altos en calorías, grasas poco saludables, azúcares refinados y sodio, pero bajos en nutrientes esenciales como vitaminas, minerales y fibra. Estos alimentos suelen ser altamente procesados y están diseñados para ser sabrosos y convenientes, pero su consumo excesivo puede contribuir a problemas de salud como la obesidad, la diabetes tipo 2, las enfermedades cardíacas y otras condiciones crónicas.</a:t>
            </a:r>
          </a:p>
          <a:p>
            <a:pPr algn="just">
              <a:lnSpc>
                <a:spcPts val="2606"/>
              </a:lnSpc>
            </a:pPr>
            <a:endParaRPr lang="en-US" sz="1862" dirty="0">
              <a:solidFill>
                <a:srgbClr val="000000"/>
              </a:solidFill>
              <a:latin typeface="Open Sans Bold"/>
            </a:endParaRPr>
          </a:p>
          <a:p>
            <a:pPr algn="just">
              <a:lnSpc>
                <a:spcPts val="2606"/>
              </a:lnSpc>
            </a:pPr>
            <a:r>
              <a:rPr lang="en-US" sz="1862" dirty="0">
                <a:solidFill>
                  <a:srgbClr val="000000"/>
                </a:solidFill>
                <a:latin typeface="Open Sans Bold"/>
              </a:rPr>
              <a:t>Ejemplos comunes de alimentos chatarra incluyen hamburguesas, papas fritas, pizza, alimentos fritos, dulces, galletas, refrescos y bocadillos procesados como papas fritas y nachos. Aunque estos alimentos pueden ser tentadores y satisfacer los antojos, es importante consumirlos con moderación y priorizar una dieta rica en frutas, verduras, granos enteros, proteínas magras y grasas saludables para mantener una buena salud.</a:t>
            </a:r>
          </a:p>
          <a:p>
            <a:pPr algn="just">
              <a:lnSpc>
                <a:spcPts val="2326"/>
              </a:lnSpc>
            </a:pPr>
            <a:endParaRPr lang="en-US" sz="1862" dirty="0">
              <a:solidFill>
                <a:srgbClr val="000000"/>
              </a:solidFill>
              <a:latin typeface="Open Sans Bold"/>
            </a:endParaRPr>
          </a:p>
          <a:p>
            <a:pPr algn="just">
              <a:lnSpc>
                <a:spcPts val="2326"/>
              </a:lnSpc>
            </a:pPr>
            <a:endParaRPr lang="en-US" sz="1862" dirty="0">
              <a:solidFill>
                <a:srgbClr val="000000"/>
              </a:solidFill>
              <a:latin typeface="Open Sans Bold"/>
            </a:endParaRPr>
          </a:p>
        </p:txBody>
      </p:sp>
      <p:sp>
        <p:nvSpPr>
          <p:cNvPr id="4" name="TextBox 4"/>
          <p:cNvSpPr txBox="1"/>
          <p:nvPr/>
        </p:nvSpPr>
        <p:spPr>
          <a:xfrm>
            <a:off x="1028700" y="9743379"/>
            <a:ext cx="2945383" cy="236393"/>
          </a:xfrm>
          <a:prstGeom prst="rect">
            <a:avLst/>
          </a:prstGeom>
        </p:spPr>
        <p:txBody>
          <a:bodyPr lIns="0" tIns="0" rIns="0" bIns="0" rtlCol="0" anchor="t">
            <a:spAutoFit/>
          </a:bodyPr>
          <a:lstStyle/>
          <a:p>
            <a:pPr algn="just">
              <a:lnSpc>
                <a:spcPts val="1921"/>
              </a:lnSpc>
            </a:pPr>
            <a:r>
              <a:rPr lang="en-US" sz="1372" dirty="0">
                <a:solidFill>
                  <a:srgbClr val="000000"/>
                </a:solidFill>
                <a:latin typeface="Open Sans"/>
              </a:rPr>
              <a:t>Elaborado por Josefa Pérez magaña</a:t>
            </a:r>
          </a:p>
        </p:txBody>
      </p:sp>
      <p:sp>
        <p:nvSpPr>
          <p:cNvPr id="5" name="TextBox 5"/>
          <p:cNvSpPr txBox="1"/>
          <p:nvPr/>
        </p:nvSpPr>
        <p:spPr>
          <a:xfrm>
            <a:off x="6239365" y="205773"/>
            <a:ext cx="5585984" cy="592530"/>
          </a:xfrm>
          <a:prstGeom prst="rect">
            <a:avLst/>
          </a:prstGeom>
        </p:spPr>
        <p:txBody>
          <a:bodyPr lIns="0" tIns="0" rIns="0" bIns="0" rtlCol="0" anchor="t">
            <a:spAutoFit/>
          </a:bodyPr>
          <a:lstStyle/>
          <a:p>
            <a:pPr algn="just">
              <a:lnSpc>
                <a:spcPts val="4614"/>
              </a:lnSpc>
              <a:spcBef>
                <a:spcPct val="0"/>
              </a:spcBef>
            </a:pPr>
            <a:r>
              <a:rPr lang="en-US" sz="3296" dirty="0">
                <a:solidFill>
                  <a:srgbClr val="000000"/>
                </a:solidFill>
                <a:latin typeface="Arimo Bold"/>
              </a:rPr>
              <a:t>Tema: Alimentos chatarra</a:t>
            </a:r>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30" presetClass="emph" presetSubtype="0" fill="hold" nodeType="afterEffect">
                                  <p:stCondLst>
                                    <p:cond delay="600"/>
                                  </p:stCondLst>
                                  <p:childTnLst>
                                    <p:animClr clrSpc="hsl" dir="cw">
                                      <p:cBhvr override="childStyle">
                                        <p:cTn id="15" dur="4000" fill="hold"/>
                                        <p:tgtEl>
                                          <p:spTgt spid="2"/>
                                        </p:tgtEl>
                                        <p:attrNameLst>
                                          <p:attrName>style.color</p:attrName>
                                        </p:attrNameLst>
                                      </p:cBhvr>
                                      <p:by>
                                        <p:hsl h="0" s="12549" l="25098"/>
                                      </p:by>
                                    </p:animClr>
                                    <p:animClr clrSpc="hsl" dir="cw">
                                      <p:cBhvr>
                                        <p:cTn id="16" dur="4000" fill="hold"/>
                                        <p:tgtEl>
                                          <p:spTgt spid="2"/>
                                        </p:tgtEl>
                                        <p:attrNameLst>
                                          <p:attrName>fillcolor</p:attrName>
                                        </p:attrNameLst>
                                      </p:cBhvr>
                                      <p:by>
                                        <p:hsl h="0" s="12549" l="25098"/>
                                      </p:by>
                                    </p:animClr>
                                    <p:animClr clrSpc="hsl" dir="cw">
                                      <p:cBhvr>
                                        <p:cTn id="17" dur="4000" fill="hold"/>
                                        <p:tgtEl>
                                          <p:spTgt spid="2"/>
                                        </p:tgtEl>
                                        <p:attrNameLst>
                                          <p:attrName>stroke.color</p:attrName>
                                        </p:attrNameLst>
                                      </p:cBhvr>
                                      <p:by>
                                        <p:hsl h="0" s="12549" l="25098"/>
                                      </p:by>
                                    </p:animClr>
                                    <p:set>
                                      <p:cBhvr>
                                        <p:cTn id="18" dur="4000" fill="hold"/>
                                        <p:tgtEl>
                                          <p:spTgt spid="2"/>
                                        </p:tgtEl>
                                        <p:attrNameLst>
                                          <p:attrName>fill.type</p:attrName>
                                        </p:attrNameLst>
                                      </p:cBhvr>
                                      <p:to>
                                        <p:strVal val="solid"/>
                                      </p:to>
                                    </p:set>
                                  </p:childTnLst>
                                </p:cTn>
                              </p:par>
                              <p:par>
                                <p:cTn id="19" presetID="30" presetClass="emph" presetSubtype="0" fill="hold" grpId="1" nodeType="withEffect">
                                  <p:stCondLst>
                                    <p:cond delay="600"/>
                                  </p:stCondLst>
                                  <p:childTnLst>
                                    <p:animClr clrSpc="hsl" dir="cw">
                                      <p:cBhvr override="childStyle">
                                        <p:cTn id="20" dur="4000" fill="hold"/>
                                        <p:tgtEl>
                                          <p:spTgt spid="3"/>
                                        </p:tgtEl>
                                        <p:attrNameLst>
                                          <p:attrName>style.color</p:attrName>
                                        </p:attrNameLst>
                                      </p:cBhvr>
                                      <p:by>
                                        <p:hsl h="0" s="12549" l="25098"/>
                                      </p:by>
                                    </p:animClr>
                                    <p:animClr clrSpc="hsl" dir="cw">
                                      <p:cBhvr>
                                        <p:cTn id="21" dur="4000" fill="hold"/>
                                        <p:tgtEl>
                                          <p:spTgt spid="3"/>
                                        </p:tgtEl>
                                        <p:attrNameLst>
                                          <p:attrName>fillcolor</p:attrName>
                                        </p:attrNameLst>
                                      </p:cBhvr>
                                      <p:by>
                                        <p:hsl h="0" s="12549" l="25098"/>
                                      </p:by>
                                    </p:animClr>
                                    <p:animClr clrSpc="hsl" dir="cw">
                                      <p:cBhvr>
                                        <p:cTn id="22" dur="4000" fill="hold"/>
                                        <p:tgtEl>
                                          <p:spTgt spid="3"/>
                                        </p:tgtEl>
                                        <p:attrNameLst>
                                          <p:attrName>stroke.color</p:attrName>
                                        </p:attrNameLst>
                                      </p:cBhvr>
                                      <p:by>
                                        <p:hsl h="0" s="12549" l="25098"/>
                                      </p:by>
                                    </p:animClr>
                                    <p:set>
                                      <p:cBhvr>
                                        <p:cTn id="23" dur="4000" fill="hold"/>
                                        <p:tgtEl>
                                          <p:spTgt spid="3"/>
                                        </p:tgtEl>
                                        <p:attrNameLst>
                                          <p:attrName>fill.type</p:attrName>
                                        </p:attrNameLst>
                                      </p:cBhvr>
                                      <p:to>
                                        <p:strVal val="solid"/>
                                      </p:to>
                                    </p:set>
                                  </p:childTnLst>
                                </p:cTn>
                              </p:par>
                              <p:par>
                                <p:cTn id="24" presetID="30" presetClass="emph" presetSubtype="0" fill="hold" grpId="1" nodeType="withEffect">
                                  <p:stCondLst>
                                    <p:cond delay="600"/>
                                  </p:stCondLst>
                                  <p:childTnLst>
                                    <p:animClr clrSpc="hsl" dir="cw">
                                      <p:cBhvr override="childStyle">
                                        <p:cTn id="25" dur="4000" fill="hold"/>
                                        <p:tgtEl>
                                          <p:spTgt spid="4"/>
                                        </p:tgtEl>
                                        <p:attrNameLst>
                                          <p:attrName>style.color</p:attrName>
                                        </p:attrNameLst>
                                      </p:cBhvr>
                                      <p:by>
                                        <p:hsl h="0" s="12549" l="25098"/>
                                      </p:by>
                                    </p:animClr>
                                    <p:animClr clrSpc="hsl" dir="cw">
                                      <p:cBhvr>
                                        <p:cTn id="26" dur="4000" fill="hold"/>
                                        <p:tgtEl>
                                          <p:spTgt spid="4"/>
                                        </p:tgtEl>
                                        <p:attrNameLst>
                                          <p:attrName>fillcolor</p:attrName>
                                        </p:attrNameLst>
                                      </p:cBhvr>
                                      <p:by>
                                        <p:hsl h="0" s="12549" l="25098"/>
                                      </p:by>
                                    </p:animClr>
                                    <p:animClr clrSpc="hsl" dir="cw">
                                      <p:cBhvr>
                                        <p:cTn id="27" dur="4000" fill="hold"/>
                                        <p:tgtEl>
                                          <p:spTgt spid="4"/>
                                        </p:tgtEl>
                                        <p:attrNameLst>
                                          <p:attrName>stroke.color</p:attrName>
                                        </p:attrNameLst>
                                      </p:cBhvr>
                                      <p:by>
                                        <p:hsl h="0" s="12549" l="25098"/>
                                      </p:by>
                                    </p:animClr>
                                    <p:set>
                                      <p:cBhvr>
                                        <p:cTn id="28" dur="4000" fill="hold"/>
                                        <p:tgtEl>
                                          <p:spTgt spid="4"/>
                                        </p:tgtEl>
                                        <p:attrNameLst>
                                          <p:attrName>fill.type</p:attrName>
                                        </p:attrNameLst>
                                      </p:cBhvr>
                                      <p:to>
                                        <p:strVal val="solid"/>
                                      </p:to>
                                    </p:set>
                                  </p:childTnLst>
                                </p:cTn>
                              </p:par>
                              <p:par>
                                <p:cTn id="29" presetID="30" presetClass="emph" presetSubtype="0" fill="hold" grpId="1" nodeType="withEffect">
                                  <p:stCondLst>
                                    <p:cond delay="600"/>
                                  </p:stCondLst>
                                  <p:childTnLst>
                                    <p:animClr clrSpc="hsl" dir="cw">
                                      <p:cBhvr override="childStyle">
                                        <p:cTn id="30" dur="4000" fill="hold"/>
                                        <p:tgtEl>
                                          <p:spTgt spid="5"/>
                                        </p:tgtEl>
                                        <p:attrNameLst>
                                          <p:attrName>style.color</p:attrName>
                                        </p:attrNameLst>
                                      </p:cBhvr>
                                      <p:by>
                                        <p:hsl h="0" s="12549" l="25098"/>
                                      </p:by>
                                    </p:animClr>
                                    <p:animClr clrSpc="hsl" dir="cw">
                                      <p:cBhvr>
                                        <p:cTn id="31" dur="4000" fill="hold"/>
                                        <p:tgtEl>
                                          <p:spTgt spid="5"/>
                                        </p:tgtEl>
                                        <p:attrNameLst>
                                          <p:attrName>fillcolor</p:attrName>
                                        </p:attrNameLst>
                                      </p:cBhvr>
                                      <p:by>
                                        <p:hsl h="0" s="12549" l="25098"/>
                                      </p:by>
                                    </p:animClr>
                                    <p:animClr clrSpc="hsl" dir="cw">
                                      <p:cBhvr>
                                        <p:cTn id="32" dur="4000" fill="hold"/>
                                        <p:tgtEl>
                                          <p:spTgt spid="5"/>
                                        </p:tgtEl>
                                        <p:attrNameLst>
                                          <p:attrName>stroke.color</p:attrName>
                                        </p:attrNameLst>
                                      </p:cBhvr>
                                      <p:by>
                                        <p:hsl h="0" s="12549" l="25098"/>
                                      </p:by>
                                    </p:animClr>
                                    <p:set>
                                      <p:cBhvr>
                                        <p:cTn id="33" dur="4000" fill="hold"/>
                                        <p:tgtEl>
                                          <p:spTgt spid="5"/>
                                        </p:tgtEl>
                                        <p:attrNameLst>
                                          <p:attrName>fill.type</p:attrName>
                                        </p:attrNameLst>
                                      </p:cBhvr>
                                      <p:to>
                                        <p:strVal val="solid"/>
                                      </p:to>
                                    </p:set>
                                  </p:childTnLst>
                                </p:cTn>
                              </p:par>
                            </p:childTnLst>
                          </p:cTn>
                        </p:par>
                        <p:par>
                          <p:cTn id="34" fill="hold">
                            <p:stCondLst>
                              <p:cond delay="4600"/>
                            </p:stCondLst>
                            <p:childTnLst>
                              <p:par>
                                <p:cTn id="35" presetID="6" presetClass="exit" presetSubtype="32" fill="hold" nodeType="afterEffect">
                                  <p:stCondLst>
                                    <p:cond delay="0"/>
                                  </p:stCondLst>
                                  <p:childTnLst>
                                    <p:animEffect transition="out" filter="circle(out)">
                                      <p:cBhvr>
                                        <p:cTn id="36" dur="2000"/>
                                        <p:tgtEl>
                                          <p:spTgt spid="2"/>
                                        </p:tgtEl>
                                      </p:cBhvr>
                                    </p:animEffect>
                                    <p:set>
                                      <p:cBhvr>
                                        <p:cTn id="37" dur="1" fill="hold">
                                          <p:stCondLst>
                                            <p:cond delay="1999"/>
                                          </p:stCondLst>
                                        </p:cTn>
                                        <p:tgtEl>
                                          <p:spTgt spid="2"/>
                                        </p:tgtEl>
                                        <p:attrNameLst>
                                          <p:attrName>style.visibility</p:attrName>
                                        </p:attrNameLst>
                                      </p:cBhvr>
                                      <p:to>
                                        <p:strVal val="hidden"/>
                                      </p:to>
                                    </p:set>
                                  </p:childTnLst>
                                </p:cTn>
                              </p:par>
                              <p:par>
                                <p:cTn id="38" presetID="6" presetClass="exit" presetSubtype="32" fill="hold" grpId="2" nodeType="withEffect">
                                  <p:stCondLst>
                                    <p:cond delay="0"/>
                                  </p:stCondLst>
                                  <p:childTnLst>
                                    <p:animEffect transition="out" filter="circle(out)">
                                      <p:cBhvr>
                                        <p:cTn id="39" dur="2000"/>
                                        <p:tgtEl>
                                          <p:spTgt spid="3"/>
                                        </p:tgtEl>
                                      </p:cBhvr>
                                    </p:animEffect>
                                    <p:set>
                                      <p:cBhvr>
                                        <p:cTn id="40" dur="1" fill="hold">
                                          <p:stCondLst>
                                            <p:cond delay="1999"/>
                                          </p:stCondLst>
                                        </p:cTn>
                                        <p:tgtEl>
                                          <p:spTgt spid="3"/>
                                        </p:tgtEl>
                                        <p:attrNameLst>
                                          <p:attrName>style.visibility</p:attrName>
                                        </p:attrNameLst>
                                      </p:cBhvr>
                                      <p:to>
                                        <p:strVal val="hidden"/>
                                      </p:to>
                                    </p:set>
                                  </p:childTnLst>
                                </p:cTn>
                              </p:par>
                              <p:par>
                                <p:cTn id="41" presetID="6" presetClass="exit" presetSubtype="32" fill="hold" grpId="2" nodeType="withEffect">
                                  <p:stCondLst>
                                    <p:cond delay="0"/>
                                  </p:stCondLst>
                                  <p:childTnLst>
                                    <p:animEffect transition="out" filter="circle(out)">
                                      <p:cBhvr>
                                        <p:cTn id="42" dur="2000"/>
                                        <p:tgtEl>
                                          <p:spTgt spid="4"/>
                                        </p:tgtEl>
                                      </p:cBhvr>
                                    </p:animEffect>
                                    <p:set>
                                      <p:cBhvr>
                                        <p:cTn id="43" dur="1" fill="hold">
                                          <p:stCondLst>
                                            <p:cond delay="1999"/>
                                          </p:stCondLst>
                                        </p:cTn>
                                        <p:tgtEl>
                                          <p:spTgt spid="4"/>
                                        </p:tgtEl>
                                        <p:attrNameLst>
                                          <p:attrName>style.visibility</p:attrName>
                                        </p:attrNameLst>
                                      </p:cBhvr>
                                      <p:to>
                                        <p:strVal val="hidden"/>
                                      </p:to>
                                    </p:set>
                                  </p:childTnLst>
                                </p:cTn>
                              </p:par>
                              <p:par>
                                <p:cTn id="44" presetID="6" presetClass="exit" presetSubtype="32" fill="hold" grpId="2" nodeType="withEffect">
                                  <p:stCondLst>
                                    <p:cond delay="0"/>
                                  </p:stCondLst>
                                  <p:childTnLst>
                                    <p:animEffect transition="out" filter="circle(out)">
                                      <p:cBhvr>
                                        <p:cTn id="45" dur="2000"/>
                                        <p:tgtEl>
                                          <p:spTgt spid="5"/>
                                        </p:tgtEl>
                                      </p:cBhvr>
                                    </p:animEffect>
                                    <p:set>
                                      <p:cBhvr>
                                        <p:cTn id="46"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5" grpId="1"/>
      <p:bldP spid="5" grpId="2"/>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sp>
        <p:nvSpPr>
          <p:cNvPr id="2" name="Freeform 2"/>
          <p:cNvSpPr/>
          <p:nvPr/>
        </p:nvSpPr>
        <p:spPr>
          <a:xfrm>
            <a:off x="14386260" y="3174333"/>
            <a:ext cx="2902798" cy="2094546"/>
          </a:xfrm>
          <a:custGeom>
            <a:avLst/>
            <a:gdLst/>
            <a:ahLst/>
            <a:cxnLst/>
            <a:rect l="l" t="t" r="r" b="b"/>
            <a:pathLst>
              <a:path w="2902798" h="2094546">
                <a:moveTo>
                  <a:pt x="0" y="0"/>
                </a:moveTo>
                <a:lnTo>
                  <a:pt x="2902798" y="0"/>
                </a:lnTo>
                <a:lnTo>
                  <a:pt x="2902798" y="2094547"/>
                </a:lnTo>
                <a:lnTo>
                  <a:pt x="0" y="2094547"/>
                </a:lnTo>
                <a:lnTo>
                  <a:pt x="0" y="0"/>
                </a:lnTo>
                <a:close/>
              </a:path>
            </a:pathLst>
          </a:custGeom>
          <a:blipFill>
            <a:blip r:embed="rId3"/>
            <a:stretch>
              <a:fillRect l="-4100" r="-4100"/>
            </a:stretch>
          </a:blipFill>
        </p:spPr>
      </p:sp>
      <p:sp>
        <p:nvSpPr>
          <p:cNvPr id="3" name="Freeform 3"/>
          <p:cNvSpPr/>
          <p:nvPr/>
        </p:nvSpPr>
        <p:spPr>
          <a:xfrm>
            <a:off x="1184653" y="3626131"/>
            <a:ext cx="2617750" cy="1745712"/>
          </a:xfrm>
          <a:custGeom>
            <a:avLst/>
            <a:gdLst/>
            <a:ahLst/>
            <a:cxnLst/>
            <a:rect l="l" t="t" r="r" b="b"/>
            <a:pathLst>
              <a:path w="2617750" h="1745712">
                <a:moveTo>
                  <a:pt x="0" y="0"/>
                </a:moveTo>
                <a:lnTo>
                  <a:pt x="2617751" y="0"/>
                </a:lnTo>
                <a:lnTo>
                  <a:pt x="2617751" y="1745713"/>
                </a:lnTo>
                <a:lnTo>
                  <a:pt x="0" y="1745713"/>
                </a:lnTo>
                <a:lnTo>
                  <a:pt x="0" y="0"/>
                </a:lnTo>
                <a:close/>
              </a:path>
            </a:pathLst>
          </a:custGeom>
          <a:blipFill>
            <a:blip r:embed="rId4"/>
            <a:stretch>
              <a:fillRect/>
            </a:stretch>
          </a:blipFill>
        </p:spPr>
      </p:sp>
      <p:sp>
        <p:nvSpPr>
          <p:cNvPr id="4" name="Freeform 4"/>
          <p:cNvSpPr/>
          <p:nvPr/>
        </p:nvSpPr>
        <p:spPr>
          <a:xfrm>
            <a:off x="14020800" y="7399240"/>
            <a:ext cx="2743775" cy="1829755"/>
          </a:xfrm>
          <a:custGeom>
            <a:avLst/>
            <a:gdLst/>
            <a:ahLst/>
            <a:cxnLst/>
            <a:rect l="l" t="t" r="r" b="b"/>
            <a:pathLst>
              <a:path w="2743775" h="1829755">
                <a:moveTo>
                  <a:pt x="0" y="0"/>
                </a:moveTo>
                <a:lnTo>
                  <a:pt x="2743775" y="0"/>
                </a:lnTo>
                <a:lnTo>
                  <a:pt x="2743775" y="1829755"/>
                </a:lnTo>
                <a:lnTo>
                  <a:pt x="0" y="1829755"/>
                </a:lnTo>
                <a:lnTo>
                  <a:pt x="0" y="0"/>
                </a:lnTo>
                <a:close/>
              </a:path>
            </a:pathLst>
          </a:custGeom>
          <a:blipFill>
            <a:blip r:embed="rId5"/>
            <a:stretch>
              <a:fillRect/>
            </a:stretch>
          </a:blipFill>
        </p:spPr>
      </p:sp>
      <p:sp>
        <p:nvSpPr>
          <p:cNvPr id="5" name="Freeform 5"/>
          <p:cNvSpPr/>
          <p:nvPr/>
        </p:nvSpPr>
        <p:spPr>
          <a:xfrm>
            <a:off x="6579673" y="3626131"/>
            <a:ext cx="5029317" cy="5029317"/>
          </a:xfrm>
          <a:custGeom>
            <a:avLst/>
            <a:gdLst/>
            <a:ahLst/>
            <a:cxnLst/>
            <a:rect l="l" t="t" r="r" b="b"/>
            <a:pathLst>
              <a:path w="5029317" h="5029317">
                <a:moveTo>
                  <a:pt x="0" y="0"/>
                </a:moveTo>
                <a:lnTo>
                  <a:pt x="5029317" y="0"/>
                </a:lnTo>
                <a:lnTo>
                  <a:pt x="5029317" y="5029317"/>
                </a:lnTo>
                <a:lnTo>
                  <a:pt x="0" y="5029317"/>
                </a:lnTo>
                <a:lnTo>
                  <a:pt x="0" y="0"/>
                </a:lnTo>
                <a:close/>
              </a:path>
            </a:pathLst>
          </a:custGeom>
          <a:blipFill>
            <a:blip r:embed="rId6"/>
            <a:stretch>
              <a:fillRect/>
            </a:stretch>
          </a:blipFill>
        </p:spPr>
      </p:sp>
      <p:sp>
        <p:nvSpPr>
          <p:cNvPr id="6" name="TextBox 6"/>
          <p:cNvSpPr txBox="1"/>
          <p:nvPr/>
        </p:nvSpPr>
        <p:spPr>
          <a:xfrm>
            <a:off x="1136851" y="990600"/>
            <a:ext cx="16144186" cy="2578142"/>
          </a:xfrm>
          <a:prstGeom prst="rect">
            <a:avLst/>
          </a:prstGeom>
        </p:spPr>
        <p:txBody>
          <a:bodyPr lIns="0" tIns="0" rIns="0" bIns="0" rtlCol="0" anchor="t">
            <a:spAutoFit/>
          </a:bodyPr>
          <a:lstStyle/>
          <a:p>
            <a:pPr algn="ctr">
              <a:lnSpc>
                <a:spcPts val="2939"/>
              </a:lnSpc>
            </a:pPr>
            <a:r>
              <a:rPr lang="en-US" sz="2099" dirty="0">
                <a:solidFill>
                  <a:srgbClr val="000000"/>
                </a:solidFill>
                <a:latin typeface="Open Sans Bold"/>
              </a:rPr>
              <a:t> </a:t>
            </a:r>
            <a:r>
              <a:rPr lang="en-US" sz="2400" b="1" dirty="0">
                <a:solidFill>
                  <a:srgbClr val="000000"/>
                </a:solidFill>
                <a:latin typeface="Open Sans Bold"/>
              </a:rPr>
              <a:t>Cuida tu salud, consume alimentos nutrutitivos</a:t>
            </a:r>
          </a:p>
          <a:p>
            <a:pPr algn="ctr">
              <a:lnSpc>
                <a:spcPts val="2939"/>
              </a:lnSpc>
            </a:pPr>
            <a:endParaRPr lang="en-US" sz="2400" b="1" dirty="0">
              <a:solidFill>
                <a:srgbClr val="000000"/>
              </a:solidFill>
              <a:latin typeface="Open Sans Bold"/>
            </a:endParaRPr>
          </a:p>
          <a:p>
            <a:pPr algn="just">
              <a:lnSpc>
                <a:spcPts val="2869"/>
              </a:lnSpc>
            </a:pPr>
            <a:r>
              <a:rPr lang="en-US" sz="2049" dirty="0">
                <a:solidFill>
                  <a:srgbClr val="000000"/>
                </a:solidFill>
                <a:latin typeface="Open Sans Bold"/>
              </a:rPr>
              <a:t>Los alimentos saludables son aquellos que proporcionan una amplia variedad de nutrientes esenciales, incluyendo vitaminas, minerales, proteínas, carbohidratos complejos y grasas saludables, en proporciones equilibradas. Estos alimentos son generalmente bajos en calorías vacías (calorías provenientes de azúcares y grasas sin valor nutricional) y altos en fibra, lo que los hace satisfactorios y beneficiosos para la salud.</a:t>
            </a:r>
          </a:p>
          <a:p>
            <a:pPr algn="just">
              <a:lnSpc>
                <a:spcPts val="2869"/>
              </a:lnSpc>
            </a:pPr>
            <a:endParaRPr lang="en-US" sz="2049" dirty="0">
              <a:solidFill>
                <a:srgbClr val="000000"/>
              </a:solidFill>
              <a:latin typeface="Open Sans Bold"/>
            </a:endParaRPr>
          </a:p>
        </p:txBody>
      </p:sp>
      <p:sp>
        <p:nvSpPr>
          <p:cNvPr id="7" name="TextBox 7"/>
          <p:cNvSpPr txBox="1"/>
          <p:nvPr/>
        </p:nvSpPr>
        <p:spPr>
          <a:xfrm>
            <a:off x="1028700" y="6411092"/>
            <a:ext cx="2803461" cy="2244356"/>
          </a:xfrm>
          <a:prstGeom prst="rect">
            <a:avLst/>
          </a:prstGeom>
        </p:spPr>
        <p:txBody>
          <a:bodyPr lIns="0" tIns="0" rIns="0" bIns="0" rtlCol="0" anchor="t">
            <a:spAutoFit/>
          </a:bodyPr>
          <a:lstStyle/>
          <a:p>
            <a:pPr algn="just">
              <a:lnSpc>
                <a:spcPts val="1842"/>
              </a:lnSpc>
            </a:pPr>
            <a:r>
              <a:rPr lang="en-US" sz="1316" dirty="0">
                <a:solidFill>
                  <a:srgbClr val="000000"/>
                </a:solidFill>
                <a:latin typeface="Open Sans Bold"/>
              </a:rPr>
              <a:t>Consumir una variedad de alimentos saludables puede ayudar a mantener un peso corporal saludable, prevenir enfermedades crónicas como la diabetes y las enfermedades cardíacas, fortalecer el sistema inmunológico y promover el bienestar general. </a:t>
            </a:r>
          </a:p>
          <a:p>
            <a:pPr algn="just">
              <a:lnSpc>
                <a:spcPts val="650"/>
              </a:lnSpc>
            </a:pPr>
            <a:endParaRPr lang="en-US" sz="1316" dirty="0">
              <a:solidFill>
                <a:srgbClr val="000000"/>
              </a:solidFill>
              <a:latin typeface="Open Sans Bold"/>
            </a:endParaRPr>
          </a:p>
          <a:p>
            <a:pPr algn="just">
              <a:lnSpc>
                <a:spcPts val="650"/>
              </a:lnSpc>
            </a:pPr>
            <a:endParaRPr lang="en-US" sz="1316" dirty="0">
              <a:solidFill>
                <a:srgbClr val="000000"/>
              </a:solidFill>
              <a:latin typeface="Open Sans Bold"/>
            </a:endParaRPr>
          </a:p>
        </p:txBody>
      </p:sp>
      <p:sp>
        <p:nvSpPr>
          <p:cNvPr id="8" name="TextBox 8"/>
          <p:cNvSpPr txBox="1"/>
          <p:nvPr/>
        </p:nvSpPr>
        <p:spPr>
          <a:xfrm>
            <a:off x="14791347" y="5565132"/>
            <a:ext cx="3091229" cy="1313217"/>
          </a:xfrm>
          <a:prstGeom prst="rect">
            <a:avLst/>
          </a:prstGeom>
        </p:spPr>
        <p:txBody>
          <a:bodyPr lIns="0" tIns="0" rIns="0" bIns="0" rtlCol="0" anchor="t">
            <a:spAutoFit/>
          </a:bodyPr>
          <a:lstStyle/>
          <a:p>
            <a:pPr algn="just">
              <a:lnSpc>
                <a:spcPts val="1806"/>
              </a:lnSpc>
            </a:pPr>
            <a:r>
              <a:rPr lang="en-US" sz="1290" dirty="0">
                <a:solidFill>
                  <a:srgbClr val="000000"/>
                </a:solidFill>
                <a:latin typeface="Open Sans Bold"/>
              </a:rPr>
              <a:t> Es importante centrarse en alimentos frescos y naturales, y limitar la ingesta de alimentos procesados y ultraprocesados.</a:t>
            </a:r>
          </a:p>
          <a:p>
            <a:pPr algn="just">
              <a:lnSpc>
                <a:spcPts val="826"/>
              </a:lnSpc>
            </a:pPr>
            <a:endParaRPr lang="en-US" sz="1290" dirty="0">
              <a:solidFill>
                <a:srgbClr val="000000"/>
              </a:solidFill>
              <a:latin typeface="Open Sans Bold"/>
            </a:endParaRPr>
          </a:p>
          <a:p>
            <a:pPr algn="just">
              <a:lnSpc>
                <a:spcPts val="826"/>
              </a:lnSpc>
            </a:pPr>
            <a:endParaRPr lang="en-US" sz="1290" dirty="0">
              <a:solidFill>
                <a:srgbClr val="000000"/>
              </a:solidFill>
              <a:latin typeface="Open Sans Bold"/>
            </a:endParaRPr>
          </a:p>
          <a:p>
            <a:pPr algn="just">
              <a:lnSpc>
                <a:spcPts val="826"/>
              </a:lnSpc>
            </a:pPr>
            <a:endParaRPr lang="en-US" sz="1290" dirty="0">
              <a:solidFill>
                <a:srgbClr val="000000"/>
              </a:solidFill>
              <a:latin typeface="Open Sans Bold"/>
            </a:endParaRPr>
          </a:p>
          <a:p>
            <a:pPr algn="just">
              <a:lnSpc>
                <a:spcPts val="826"/>
              </a:lnSpc>
            </a:pPr>
            <a:endParaRPr lang="en-US" sz="1290" dirty="0">
              <a:solidFill>
                <a:srgbClr val="000000"/>
              </a:solidFill>
              <a:latin typeface="Open Sans Bold"/>
            </a:endParaRPr>
          </a:p>
        </p:txBody>
      </p:sp>
      <p:sp>
        <p:nvSpPr>
          <p:cNvPr id="9" name="TextBox 9"/>
          <p:cNvSpPr txBox="1"/>
          <p:nvPr/>
        </p:nvSpPr>
        <p:spPr>
          <a:xfrm>
            <a:off x="1214411" y="9229725"/>
            <a:ext cx="2803461" cy="207185"/>
          </a:xfrm>
          <a:prstGeom prst="rect">
            <a:avLst/>
          </a:prstGeom>
        </p:spPr>
        <p:txBody>
          <a:bodyPr lIns="0" tIns="0" rIns="0" bIns="0" rtlCol="0" anchor="t">
            <a:spAutoFit/>
          </a:bodyPr>
          <a:lstStyle/>
          <a:p>
            <a:pPr algn="just">
              <a:lnSpc>
                <a:spcPts val="1702"/>
              </a:lnSpc>
            </a:pPr>
            <a:r>
              <a:rPr lang="en-US" sz="1216" dirty="0">
                <a:solidFill>
                  <a:srgbClr val="000000"/>
                </a:solidFill>
                <a:latin typeface="Open Sans"/>
              </a:rPr>
              <a:t>Elaborado por: Josefa Pérez Magaña</a:t>
            </a:r>
          </a:p>
        </p:txBody>
      </p:sp>
      <p:sp>
        <p:nvSpPr>
          <p:cNvPr id="10" name="TextBox 10"/>
          <p:cNvSpPr txBox="1"/>
          <p:nvPr/>
        </p:nvSpPr>
        <p:spPr>
          <a:xfrm>
            <a:off x="285754" y="10014255"/>
            <a:ext cx="17846380" cy="231830"/>
          </a:xfrm>
          <a:prstGeom prst="rect">
            <a:avLst/>
          </a:prstGeom>
        </p:spPr>
        <p:txBody>
          <a:bodyPr lIns="0" tIns="0" rIns="0" bIns="0" rtlCol="0" anchor="t">
            <a:spAutoFit/>
          </a:bodyPr>
          <a:lstStyle/>
          <a:p>
            <a:pPr algn="ctr">
              <a:lnSpc>
                <a:spcPts val="1921"/>
              </a:lnSpc>
              <a:spcBef>
                <a:spcPct val="0"/>
              </a:spcBef>
            </a:pPr>
            <a:r>
              <a:rPr lang="en-US" sz="1372" dirty="0">
                <a:solidFill>
                  <a:srgbClr val="000000"/>
                </a:solidFill>
                <a:latin typeface="Open Sans"/>
              </a:rPr>
              <a:t>Tema: Bacterias</a:t>
            </a:r>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9" presetClass="emph" presetSubtype="0" nodeType="afterEffect">
                                  <p:stCondLst>
                                    <p:cond delay="0"/>
                                  </p:stCondLst>
                                  <p:childTnLst>
                                    <p:set>
                                      <p:cBhvr>
                                        <p:cTn id="43" dur="7000"/>
                                        <p:tgtEl>
                                          <p:spTgt spid="2"/>
                                        </p:tgtEl>
                                        <p:attrNameLst>
                                          <p:attrName>style.opacity</p:attrName>
                                        </p:attrNameLst>
                                      </p:cBhvr>
                                      <p:to>
                                        <p:strVal val="0.5"/>
                                      </p:to>
                                    </p:set>
                                    <p:animEffect filter="image" prLst="opacity: 0.5">
                                      <p:cBhvr rctx="IE">
                                        <p:cTn id="44" dur="7000"/>
                                        <p:tgtEl>
                                          <p:spTgt spid="2"/>
                                        </p:tgtEl>
                                      </p:cBhvr>
                                    </p:animEffect>
                                  </p:childTnLst>
                                </p:cTn>
                              </p:par>
                              <p:par>
                                <p:cTn id="45" presetID="9" presetClass="emph" presetSubtype="0" nodeType="withEffect">
                                  <p:stCondLst>
                                    <p:cond delay="0"/>
                                  </p:stCondLst>
                                  <p:childTnLst>
                                    <p:set>
                                      <p:cBhvr>
                                        <p:cTn id="46" dur="7000"/>
                                        <p:tgtEl>
                                          <p:spTgt spid="3"/>
                                        </p:tgtEl>
                                        <p:attrNameLst>
                                          <p:attrName>style.opacity</p:attrName>
                                        </p:attrNameLst>
                                      </p:cBhvr>
                                      <p:to>
                                        <p:strVal val="0.5"/>
                                      </p:to>
                                    </p:set>
                                    <p:animEffect filter="image" prLst="opacity: 0.5">
                                      <p:cBhvr rctx="IE">
                                        <p:cTn id="47" dur="7000"/>
                                        <p:tgtEl>
                                          <p:spTgt spid="3"/>
                                        </p:tgtEl>
                                      </p:cBhvr>
                                    </p:animEffect>
                                  </p:childTnLst>
                                </p:cTn>
                              </p:par>
                              <p:par>
                                <p:cTn id="48" presetID="9" presetClass="emph" presetSubtype="0" nodeType="withEffect">
                                  <p:stCondLst>
                                    <p:cond delay="0"/>
                                  </p:stCondLst>
                                  <p:childTnLst>
                                    <p:set>
                                      <p:cBhvr>
                                        <p:cTn id="49" dur="7000"/>
                                        <p:tgtEl>
                                          <p:spTgt spid="4"/>
                                        </p:tgtEl>
                                        <p:attrNameLst>
                                          <p:attrName>style.opacity</p:attrName>
                                        </p:attrNameLst>
                                      </p:cBhvr>
                                      <p:to>
                                        <p:strVal val="0.5"/>
                                      </p:to>
                                    </p:set>
                                    <p:animEffect filter="image" prLst="opacity: 0.5">
                                      <p:cBhvr rctx="IE">
                                        <p:cTn id="50" dur="7000"/>
                                        <p:tgtEl>
                                          <p:spTgt spid="4"/>
                                        </p:tgtEl>
                                      </p:cBhvr>
                                    </p:animEffect>
                                  </p:childTnLst>
                                </p:cTn>
                              </p:par>
                              <p:par>
                                <p:cTn id="51" presetID="9" presetClass="emph" presetSubtype="0" nodeType="withEffect">
                                  <p:stCondLst>
                                    <p:cond delay="0"/>
                                  </p:stCondLst>
                                  <p:childTnLst>
                                    <p:set>
                                      <p:cBhvr>
                                        <p:cTn id="52" dur="7000"/>
                                        <p:tgtEl>
                                          <p:spTgt spid="5"/>
                                        </p:tgtEl>
                                        <p:attrNameLst>
                                          <p:attrName>style.opacity</p:attrName>
                                        </p:attrNameLst>
                                      </p:cBhvr>
                                      <p:to>
                                        <p:strVal val="0.5"/>
                                      </p:to>
                                    </p:set>
                                    <p:animEffect filter="image" prLst="opacity: 0.5">
                                      <p:cBhvr rctx="IE">
                                        <p:cTn id="53" dur="7000"/>
                                        <p:tgtEl>
                                          <p:spTgt spid="5"/>
                                        </p:tgtEl>
                                      </p:cBhvr>
                                    </p:animEffect>
                                  </p:childTnLst>
                                </p:cTn>
                              </p:par>
                              <p:par>
                                <p:cTn id="54" presetID="9" presetClass="emph" presetSubtype="0" grpId="1" nodeType="withEffect">
                                  <p:stCondLst>
                                    <p:cond delay="0"/>
                                  </p:stCondLst>
                                  <p:childTnLst>
                                    <p:set>
                                      <p:cBhvr>
                                        <p:cTn id="55" dur="7000"/>
                                        <p:tgtEl>
                                          <p:spTgt spid="6"/>
                                        </p:tgtEl>
                                        <p:attrNameLst>
                                          <p:attrName>style.opacity</p:attrName>
                                        </p:attrNameLst>
                                      </p:cBhvr>
                                      <p:to>
                                        <p:strVal val="0.5"/>
                                      </p:to>
                                    </p:set>
                                    <p:animEffect filter="image" prLst="opacity: 0.5">
                                      <p:cBhvr rctx="IE">
                                        <p:cTn id="56" dur="7000"/>
                                        <p:tgtEl>
                                          <p:spTgt spid="6"/>
                                        </p:tgtEl>
                                      </p:cBhvr>
                                    </p:animEffect>
                                  </p:childTnLst>
                                </p:cTn>
                              </p:par>
                              <p:par>
                                <p:cTn id="57" presetID="9" presetClass="emph" presetSubtype="0" grpId="1" nodeType="withEffect">
                                  <p:stCondLst>
                                    <p:cond delay="0"/>
                                  </p:stCondLst>
                                  <p:childTnLst>
                                    <p:set>
                                      <p:cBhvr>
                                        <p:cTn id="58" dur="7000"/>
                                        <p:tgtEl>
                                          <p:spTgt spid="7"/>
                                        </p:tgtEl>
                                        <p:attrNameLst>
                                          <p:attrName>style.opacity</p:attrName>
                                        </p:attrNameLst>
                                      </p:cBhvr>
                                      <p:to>
                                        <p:strVal val="0.5"/>
                                      </p:to>
                                    </p:set>
                                    <p:animEffect filter="image" prLst="opacity: 0.5">
                                      <p:cBhvr rctx="IE">
                                        <p:cTn id="59" dur="7000"/>
                                        <p:tgtEl>
                                          <p:spTgt spid="7"/>
                                        </p:tgtEl>
                                      </p:cBhvr>
                                    </p:animEffect>
                                  </p:childTnLst>
                                </p:cTn>
                              </p:par>
                              <p:par>
                                <p:cTn id="60" presetID="9" presetClass="emph" presetSubtype="0" grpId="1" nodeType="withEffect">
                                  <p:stCondLst>
                                    <p:cond delay="0"/>
                                  </p:stCondLst>
                                  <p:childTnLst>
                                    <p:set>
                                      <p:cBhvr>
                                        <p:cTn id="61" dur="7000"/>
                                        <p:tgtEl>
                                          <p:spTgt spid="8"/>
                                        </p:tgtEl>
                                        <p:attrNameLst>
                                          <p:attrName>style.opacity</p:attrName>
                                        </p:attrNameLst>
                                      </p:cBhvr>
                                      <p:to>
                                        <p:strVal val="0.5"/>
                                      </p:to>
                                    </p:set>
                                    <p:animEffect filter="image" prLst="opacity: 0.5">
                                      <p:cBhvr rctx="IE">
                                        <p:cTn id="62" dur="7000"/>
                                        <p:tgtEl>
                                          <p:spTgt spid="8"/>
                                        </p:tgtEl>
                                      </p:cBhvr>
                                    </p:animEffect>
                                  </p:childTnLst>
                                </p:cTn>
                              </p:par>
                              <p:par>
                                <p:cTn id="63" presetID="9" presetClass="emph" presetSubtype="0" grpId="1" nodeType="withEffect">
                                  <p:stCondLst>
                                    <p:cond delay="0"/>
                                  </p:stCondLst>
                                  <p:childTnLst>
                                    <p:set>
                                      <p:cBhvr>
                                        <p:cTn id="64" dur="7000"/>
                                        <p:tgtEl>
                                          <p:spTgt spid="9"/>
                                        </p:tgtEl>
                                        <p:attrNameLst>
                                          <p:attrName>style.opacity</p:attrName>
                                        </p:attrNameLst>
                                      </p:cBhvr>
                                      <p:to>
                                        <p:strVal val="0.5"/>
                                      </p:to>
                                    </p:set>
                                    <p:animEffect filter="image" prLst="opacity: 0.5">
                                      <p:cBhvr rctx="IE">
                                        <p:cTn id="65" dur="7000"/>
                                        <p:tgtEl>
                                          <p:spTgt spid="9"/>
                                        </p:tgtEl>
                                      </p:cBhvr>
                                    </p:animEffect>
                                  </p:childTnLst>
                                </p:cTn>
                              </p:par>
                              <p:par>
                                <p:cTn id="66" presetID="9" presetClass="emph" presetSubtype="0" grpId="1" nodeType="withEffect">
                                  <p:stCondLst>
                                    <p:cond delay="0"/>
                                  </p:stCondLst>
                                  <p:childTnLst>
                                    <p:set>
                                      <p:cBhvr>
                                        <p:cTn id="67" dur="7000"/>
                                        <p:tgtEl>
                                          <p:spTgt spid="10"/>
                                        </p:tgtEl>
                                        <p:attrNameLst>
                                          <p:attrName>style.opacity</p:attrName>
                                        </p:attrNameLst>
                                      </p:cBhvr>
                                      <p:to>
                                        <p:strVal val="0.5"/>
                                      </p:to>
                                    </p:set>
                                    <p:animEffect filter="image" prLst="opacity: 0.5">
                                      <p:cBhvr rctx="IE">
                                        <p:cTn id="68" dur="7000"/>
                                        <p:tgtEl>
                                          <p:spTgt spid="10"/>
                                        </p:tgtEl>
                                      </p:cBhvr>
                                    </p:animEffect>
                                  </p:childTnLst>
                                </p:cTn>
                              </p:par>
                            </p:childTnLst>
                          </p:cTn>
                        </p:par>
                        <p:par>
                          <p:cTn id="69" fill="hold">
                            <p:stCondLst>
                              <p:cond delay="7500"/>
                            </p:stCondLst>
                            <p:childTnLst>
                              <p:par>
                                <p:cTn id="70" presetID="22" presetClass="exit" presetSubtype="4" fill="hold" nodeType="afterEffect">
                                  <p:stCondLst>
                                    <p:cond delay="0"/>
                                  </p:stCondLst>
                                  <p:childTnLst>
                                    <p:animEffect transition="out" filter="wipe(down)">
                                      <p:cBhvr>
                                        <p:cTn id="71" dur="3000"/>
                                        <p:tgtEl>
                                          <p:spTgt spid="2"/>
                                        </p:tgtEl>
                                      </p:cBhvr>
                                    </p:animEffect>
                                    <p:set>
                                      <p:cBhvr>
                                        <p:cTn id="72" dur="1" fill="hold">
                                          <p:stCondLst>
                                            <p:cond delay="2999"/>
                                          </p:stCondLst>
                                        </p:cTn>
                                        <p:tgtEl>
                                          <p:spTgt spid="2"/>
                                        </p:tgtEl>
                                        <p:attrNameLst>
                                          <p:attrName>style.visibility</p:attrName>
                                        </p:attrNameLst>
                                      </p:cBhvr>
                                      <p:to>
                                        <p:strVal val="hidden"/>
                                      </p:to>
                                    </p:set>
                                  </p:childTnLst>
                                </p:cTn>
                              </p:par>
                              <p:par>
                                <p:cTn id="73" presetID="22" presetClass="exit" presetSubtype="4" fill="hold" nodeType="withEffect">
                                  <p:stCondLst>
                                    <p:cond delay="0"/>
                                  </p:stCondLst>
                                  <p:childTnLst>
                                    <p:animEffect transition="out" filter="wipe(down)">
                                      <p:cBhvr>
                                        <p:cTn id="74" dur="3000"/>
                                        <p:tgtEl>
                                          <p:spTgt spid="3"/>
                                        </p:tgtEl>
                                      </p:cBhvr>
                                    </p:animEffect>
                                    <p:set>
                                      <p:cBhvr>
                                        <p:cTn id="75" dur="1" fill="hold">
                                          <p:stCondLst>
                                            <p:cond delay="2999"/>
                                          </p:stCondLst>
                                        </p:cTn>
                                        <p:tgtEl>
                                          <p:spTgt spid="3"/>
                                        </p:tgtEl>
                                        <p:attrNameLst>
                                          <p:attrName>style.visibility</p:attrName>
                                        </p:attrNameLst>
                                      </p:cBhvr>
                                      <p:to>
                                        <p:strVal val="hidden"/>
                                      </p:to>
                                    </p:set>
                                  </p:childTnLst>
                                </p:cTn>
                              </p:par>
                              <p:par>
                                <p:cTn id="76" presetID="22" presetClass="exit" presetSubtype="4" fill="hold" nodeType="withEffect">
                                  <p:stCondLst>
                                    <p:cond delay="0"/>
                                  </p:stCondLst>
                                  <p:childTnLst>
                                    <p:animEffect transition="out" filter="wipe(down)">
                                      <p:cBhvr>
                                        <p:cTn id="77" dur="3000"/>
                                        <p:tgtEl>
                                          <p:spTgt spid="4"/>
                                        </p:tgtEl>
                                      </p:cBhvr>
                                    </p:animEffect>
                                    <p:set>
                                      <p:cBhvr>
                                        <p:cTn id="78" dur="1" fill="hold">
                                          <p:stCondLst>
                                            <p:cond delay="2999"/>
                                          </p:stCondLst>
                                        </p:cTn>
                                        <p:tgtEl>
                                          <p:spTgt spid="4"/>
                                        </p:tgtEl>
                                        <p:attrNameLst>
                                          <p:attrName>style.visibility</p:attrName>
                                        </p:attrNameLst>
                                      </p:cBhvr>
                                      <p:to>
                                        <p:strVal val="hidden"/>
                                      </p:to>
                                    </p:set>
                                  </p:childTnLst>
                                </p:cTn>
                              </p:par>
                              <p:par>
                                <p:cTn id="79" presetID="22" presetClass="exit" presetSubtype="4" fill="hold" nodeType="withEffect">
                                  <p:stCondLst>
                                    <p:cond delay="0"/>
                                  </p:stCondLst>
                                  <p:childTnLst>
                                    <p:animEffect transition="out" filter="wipe(down)">
                                      <p:cBhvr>
                                        <p:cTn id="80" dur="3000"/>
                                        <p:tgtEl>
                                          <p:spTgt spid="5"/>
                                        </p:tgtEl>
                                      </p:cBhvr>
                                    </p:animEffect>
                                    <p:set>
                                      <p:cBhvr>
                                        <p:cTn id="81" dur="1" fill="hold">
                                          <p:stCondLst>
                                            <p:cond delay="2999"/>
                                          </p:stCondLst>
                                        </p:cTn>
                                        <p:tgtEl>
                                          <p:spTgt spid="5"/>
                                        </p:tgtEl>
                                        <p:attrNameLst>
                                          <p:attrName>style.visibility</p:attrName>
                                        </p:attrNameLst>
                                      </p:cBhvr>
                                      <p:to>
                                        <p:strVal val="hidden"/>
                                      </p:to>
                                    </p:set>
                                  </p:childTnLst>
                                </p:cTn>
                              </p:par>
                              <p:par>
                                <p:cTn id="82" presetID="22" presetClass="exit" presetSubtype="4" fill="hold" grpId="2" nodeType="withEffect">
                                  <p:stCondLst>
                                    <p:cond delay="0"/>
                                  </p:stCondLst>
                                  <p:childTnLst>
                                    <p:animEffect transition="out" filter="wipe(down)">
                                      <p:cBhvr>
                                        <p:cTn id="83" dur="3000"/>
                                        <p:tgtEl>
                                          <p:spTgt spid="6"/>
                                        </p:tgtEl>
                                      </p:cBhvr>
                                    </p:animEffect>
                                    <p:set>
                                      <p:cBhvr>
                                        <p:cTn id="84" dur="1" fill="hold">
                                          <p:stCondLst>
                                            <p:cond delay="2999"/>
                                          </p:stCondLst>
                                        </p:cTn>
                                        <p:tgtEl>
                                          <p:spTgt spid="6"/>
                                        </p:tgtEl>
                                        <p:attrNameLst>
                                          <p:attrName>style.visibility</p:attrName>
                                        </p:attrNameLst>
                                      </p:cBhvr>
                                      <p:to>
                                        <p:strVal val="hidden"/>
                                      </p:to>
                                    </p:set>
                                  </p:childTnLst>
                                </p:cTn>
                              </p:par>
                              <p:par>
                                <p:cTn id="85" presetID="22" presetClass="exit" presetSubtype="4" fill="hold" grpId="2" nodeType="withEffect">
                                  <p:stCondLst>
                                    <p:cond delay="0"/>
                                  </p:stCondLst>
                                  <p:childTnLst>
                                    <p:animEffect transition="out" filter="wipe(down)">
                                      <p:cBhvr>
                                        <p:cTn id="86" dur="3000"/>
                                        <p:tgtEl>
                                          <p:spTgt spid="7"/>
                                        </p:tgtEl>
                                      </p:cBhvr>
                                    </p:animEffect>
                                    <p:set>
                                      <p:cBhvr>
                                        <p:cTn id="87" dur="1" fill="hold">
                                          <p:stCondLst>
                                            <p:cond delay="2999"/>
                                          </p:stCondLst>
                                        </p:cTn>
                                        <p:tgtEl>
                                          <p:spTgt spid="7"/>
                                        </p:tgtEl>
                                        <p:attrNameLst>
                                          <p:attrName>style.visibility</p:attrName>
                                        </p:attrNameLst>
                                      </p:cBhvr>
                                      <p:to>
                                        <p:strVal val="hidden"/>
                                      </p:to>
                                    </p:set>
                                  </p:childTnLst>
                                </p:cTn>
                              </p:par>
                              <p:par>
                                <p:cTn id="88" presetID="22" presetClass="exit" presetSubtype="4" fill="hold" grpId="2" nodeType="withEffect">
                                  <p:stCondLst>
                                    <p:cond delay="0"/>
                                  </p:stCondLst>
                                  <p:childTnLst>
                                    <p:animEffect transition="out" filter="wipe(down)">
                                      <p:cBhvr>
                                        <p:cTn id="89" dur="3000"/>
                                        <p:tgtEl>
                                          <p:spTgt spid="8"/>
                                        </p:tgtEl>
                                      </p:cBhvr>
                                    </p:animEffect>
                                    <p:set>
                                      <p:cBhvr>
                                        <p:cTn id="90" dur="1" fill="hold">
                                          <p:stCondLst>
                                            <p:cond delay="2999"/>
                                          </p:stCondLst>
                                        </p:cTn>
                                        <p:tgtEl>
                                          <p:spTgt spid="8"/>
                                        </p:tgtEl>
                                        <p:attrNameLst>
                                          <p:attrName>style.visibility</p:attrName>
                                        </p:attrNameLst>
                                      </p:cBhvr>
                                      <p:to>
                                        <p:strVal val="hidden"/>
                                      </p:to>
                                    </p:set>
                                  </p:childTnLst>
                                </p:cTn>
                              </p:par>
                              <p:par>
                                <p:cTn id="91" presetID="22" presetClass="exit" presetSubtype="4" fill="hold" grpId="2" nodeType="withEffect">
                                  <p:stCondLst>
                                    <p:cond delay="0"/>
                                  </p:stCondLst>
                                  <p:childTnLst>
                                    <p:animEffect transition="out" filter="wipe(down)">
                                      <p:cBhvr>
                                        <p:cTn id="92" dur="3000"/>
                                        <p:tgtEl>
                                          <p:spTgt spid="9"/>
                                        </p:tgtEl>
                                      </p:cBhvr>
                                    </p:animEffect>
                                    <p:set>
                                      <p:cBhvr>
                                        <p:cTn id="93" dur="1" fill="hold">
                                          <p:stCondLst>
                                            <p:cond delay="2999"/>
                                          </p:stCondLst>
                                        </p:cTn>
                                        <p:tgtEl>
                                          <p:spTgt spid="9"/>
                                        </p:tgtEl>
                                        <p:attrNameLst>
                                          <p:attrName>style.visibility</p:attrName>
                                        </p:attrNameLst>
                                      </p:cBhvr>
                                      <p:to>
                                        <p:strVal val="hidden"/>
                                      </p:to>
                                    </p:set>
                                  </p:childTnLst>
                                </p:cTn>
                              </p:par>
                              <p:par>
                                <p:cTn id="94" presetID="22" presetClass="exit" presetSubtype="4" fill="hold" grpId="2" nodeType="withEffect">
                                  <p:stCondLst>
                                    <p:cond delay="0"/>
                                  </p:stCondLst>
                                  <p:childTnLst>
                                    <p:animEffect transition="out" filter="wipe(down)">
                                      <p:cBhvr>
                                        <p:cTn id="95" dur="3000"/>
                                        <p:tgtEl>
                                          <p:spTgt spid="10"/>
                                        </p:tgtEl>
                                      </p:cBhvr>
                                    </p:animEffect>
                                    <p:set>
                                      <p:cBhvr>
                                        <p:cTn id="96" dur="1" fill="hold">
                                          <p:stCondLst>
                                            <p:cond delay="2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5CFE8"/>
        </a:solidFill>
        <a:effectLst/>
      </p:bgPr>
    </p:bg>
    <p:spTree>
      <p:nvGrpSpPr>
        <p:cNvPr id="1" name=""/>
        <p:cNvGrpSpPr/>
        <p:nvPr/>
      </p:nvGrpSpPr>
      <p:grpSpPr>
        <a:xfrm>
          <a:off x="0" y="0"/>
          <a:ext cx="0" cy="0"/>
          <a:chOff x="0" y="0"/>
          <a:chExt cx="0" cy="0"/>
        </a:xfrm>
      </p:grpSpPr>
      <p:sp>
        <p:nvSpPr>
          <p:cNvPr id="3" name="TextBox 3"/>
          <p:cNvSpPr txBox="1"/>
          <p:nvPr/>
        </p:nvSpPr>
        <p:spPr>
          <a:xfrm>
            <a:off x="1028700" y="1151196"/>
            <a:ext cx="15656360" cy="5413338"/>
          </a:xfrm>
          <a:prstGeom prst="rect">
            <a:avLst/>
          </a:prstGeom>
        </p:spPr>
        <p:txBody>
          <a:bodyPr lIns="0" tIns="0" rIns="0" bIns="0" rtlCol="0" anchor="t">
            <a:spAutoFit/>
          </a:bodyPr>
          <a:lstStyle/>
          <a:p>
            <a:pPr algn="just">
              <a:lnSpc>
                <a:spcPts val="2920"/>
              </a:lnSpc>
              <a:spcBef>
                <a:spcPct val="0"/>
              </a:spcBef>
            </a:pPr>
            <a:r>
              <a:rPr lang="en-US" sz="2085" dirty="0">
                <a:solidFill>
                  <a:srgbClr val="000000"/>
                </a:solidFill>
                <a:latin typeface="Open Sans Bold"/>
              </a:rPr>
              <a:t>Las bacterias son organismos microscópicos unicelulares que pertenecen al reino Monera. Son uno de los grupos más antiguos y abundantes de organismos en la Tierra, y se pueden encontrar en una amplia variedad de hábitats, incluyendo suelos, agua, aire, e incluso dentro y sobre otros organismos vivos, incluyendo los humanos.</a:t>
            </a:r>
          </a:p>
          <a:p>
            <a:pPr algn="just">
              <a:lnSpc>
                <a:spcPts val="2920"/>
              </a:lnSpc>
              <a:spcBef>
                <a:spcPct val="0"/>
              </a:spcBef>
            </a:pPr>
            <a:endParaRPr lang="en-US" sz="2085" dirty="0">
              <a:solidFill>
                <a:srgbClr val="000000"/>
              </a:solidFill>
              <a:latin typeface="Open Sans Bold"/>
            </a:endParaRPr>
          </a:p>
          <a:p>
            <a:pPr algn="just">
              <a:lnSpc>
                <a:spcPts val="2920"/>
              </a:lnSpc>
              <a:spcBef>
                <a:spcPct val="0"/>
              </a:spcBef>
            </a:pPr>
            <a:r>
              <a:rPr lang="en-US" sz="2085" dirty="0">
                <a:solidFill>
                  <a:srgbClr val="000000"/>
                </a:solidFill>
                <a:latin typeface="Open Sans Bold"/>
              </a:rPr>
              <a:t>Algunas bacterias son beneficiosas y desempeñan roles importantes en el medio ambiente y en la salud humana, como ayudar en la digestión, la producción de alimentos (como el yogur y el queso), y la descomposición de materia orgánica. Sin embargo, otras bacterias pueden ser patógenas y causar enfermedades como la salmonela, la tuberculosis y la neumonía.</a:t>
            </a:r>
          </a:p>
          <a:p>
            <a:pPr algn="just">
              <a:lnSpc>
                <a:spcPts val="2920"/>
              </a:lnSpc>
              <a:spcBef>
                <a:spcPct val="0"/>
              </a:spcBef>
            </a:pPr>
            <a:endParaRPr lang="en-US" sz="2085" dirty="0">
              <a:solidFill>
                <a:srgbClr val="000000"/>
              </a:solidFill>
              <a:latin typeface="Open Sans Bold"/>
            </a:endParaRPr>
          </a:p>
          <a:p>
            <a:pPr algn="just">
              <a:lnSpc>
                <a:spcPts val="2920"/>
              </a:lnSpc>
              <a:spcBef>
                <a:spcPct val="0"/>
              </a:spcBef>
            </a:pPr>
            <a:r>
              <a:rPr lang="en-US" sz="2085" dirty="0">
                <a:solidFill>
                  <a:srgbClr val="000000"/>
                </a:solidFill>
                <a:latin typeface="Open Sans Bold"/>
              </a:rPr>
              <a:t>Las bacterias tienen una amplia variedad de formas y tamaños, y pueden existir en diferentes estructuras, como esferas (cocos), barras (bacilos) y hélices (espirilos). Se reproducen principalmente por división celular, lo que les permite crecer y multiplicarse rápidamente bajo las condiciones adecuadas de temperatura, humedad y nutrientes.</a:t>
            </a:r>
          </a:p>
          <a:p>
            <a:pPr algn="just">
              <a:lnSpc>
                <a:spcPts val="2920"/>
              </a:lnSpc>
              <a:spcBef>
                <a:spcPct val="0"/>
              </a:spcBef>
            </a:pPr>
            <a:endParaRPr lang="en-US" sz="2085" dirty="0">
              <a:solidFill>
                <a:srgbClr val="000000"/>
              </a:solidFill>
              <a:latin typeface="Open Sans Bold"/>
            </a:endParaRPr>
          </a:p>
          <a:p>
            <a:pPr algn="just">
              <a:lnSpc>
                <a:spcPts val="2920"/>
              </a:lnSpc>
              <a:spcBef>
                <a:spcPct val="0"/>
              </a:spcBef>
            </a:pPr>
            <a:endParaRPr lang="en-US" sz="2085" dirty="0">
              <a:solidFill>
                <a:srgbClr val="000000"/>
              </a:solidFill>
              <a:latin typeface="Open Sans Bold"/>
            </a:endParaRPr>
          </a:p>
          <a:p>
            <a:pPr algn="just">
              <a:lnSpc>
                <a:spcPts val="2920"/>
              </a:lnSpc>
              <a:spcBef>
                <a:spcPct val="0"/>
              </a:spcBef>
            </a:pPr>
            <a:endParaRPr lang="en-US" sz="2085" dirty="0">
              <a:solidFill>
                <a:srgbClr val="000000"/>
              </a:solidFill>
              <a:latin typeface="Open Sans Bold"/>
            </a:endParaRPr>
          </a:p>
        </p:txBody>
      </p:sp>
      <p:sp>
        <p:nvSpPr>
          <p:cNvPr id="4" name="TextBox 4"/>
          <p:cNvSpPr txBox="1"/>
          <p:nvPr/>
        </p:nvSpPr>
        <p:spPr>
          <a:xfrm>
            <a:off x="6074999" y="7393624"/>
            <a:ext cx="2781881" cy="2304735"/>
          </a:xfrm>
          <a:prstGeom prst="rect">
            <a:avLst/>
          </a:prstGeom>
        </p:spPr>
        <p:txBody>
          <a:bodyPr lIns="0" tIns="0" rIns="0" bIns="0" rtlCol="0" anchor="t">
            <a:spAutoFit/>
          </a:bodyPr>
          <a:lstStyle/>
          <a:p>
            <a:pPr algn="just">
              <a:lnSpc>
                <a:spcPts val="2094"/>
              </a:lnSpc>
              <a:spcBef>
                <a:spcPct val="0"/>
              </a:spcBef>
            </a:pPr>
            <a:r>
              <a:rPr lang="en-US" sz="1496" dirty="0">
                <a:solidFill>
                  <a:srgbClr val="000000"/>
                </a:solidFill>
                <a:latin typeface="Open Sans Bold"/>
              </a:rPr>
              <a:t>Bacterias Cocáceas: Estas bacterias tienen forma esférica y suelen agruparse en colonias. Pueden ser cocos individuales o formar cadenas, grupos o racimos. Ejemplos incluyen Staphylococcus y Streptococcus.</a:t>
            </a:r>
          </a:p>
        </p:txBody>
      </p:sp>
      <p:sp>
        <p:nvSpPr>
          <p:cNvPr id="5" name="TextBox 5"/>
          <p:cNvSpPr txBox="1"/>
          <p:nvPr/>
        </p:nvSpPr>
        <p:spPr>
          <a:xfrm>
            <a:off x="6434865" y="331869"/>
            <a:ext cx="4518058" cy="620424"/>
          </a:xfrm>
          <a:prstGeom prst="rect">
            <a:avLst/>
          </a:prstGeom>
        </p:spPr>
        <p:txBody>
          <a:bodyPr lIns="0" tIns="0" rIns="0" bIns="0" rtlCol="0" anchor="t">
            <a:spAutoFit/>
          </a:bodyPr>
          <a:lstStyle/>
          <a:p>
            <a:pPr algn="just">
              <a:lnSpc>
                <a:spcPts val="5174"/>
              </a:lnSpc>
              <a:spcBef>
                <a:spcPct val="0"/>
              </a:spcBef>
            </a:pPr>
            <a:r>
              <a:rPr lang="en-US" sz="3696" dirty="0">
                <a:solidFill>
                  <a:srgbClr val="163459"/>
                </a:solidFill>
                <a:latin typeface="Fahkwang Bold"/>
              </a:rPr>
              <a:t>Tema: Bacterias</a:t>
            </a:r>
          </a:p>
        </p:txBody>
      </p:sp>
      <p:sp>
        <p:nvSpPr>
          <p:cNvPr id="6" name="TextBox 6"/>
          <p:cNvSpPr txBox="1"/>
          <p:nvPr/>
        </p:nvSpPr>
        <p:spPr>
          <a:xfrm>
            <a:off x="1115468" y="9669783"/>
            <a:ext cx="2803461" cy="207185"/>
          </a:xfrm>
          <a:prstGeom prst="rect">
            <a:avLst/>
          </a:prstGeom>
        </p:spPr>
        <p:txBody>
          <a:bodyPr lIns="0" tIns="0" rIns="0" bIns="0" rtlCol="0" anchor="t">
            <a:spAutoFit/>
          </a:bodyPr>
          <a:lstStyle/>
          <a:p>
            <a:pPr algn="just">
              <a:lnSpc>
                <a:spcPts val="1702"/>
              </a:lnSpc>
            </a:pPr>
            <a:r>
              <a:rPr lang="en-US" sz="1216" dirty="0">
                <a:solidFill>
                  <a:srgbClr val="000000"/>
                </a:solidFill>
                <a:latin typeface="Open Sans"/>
              </a:rPr>
              <a:t>Elaborado por: Josefa Pérez Magaña</a:t>
            </a:r>
          </a:p>
        </p:txBody>
      </p:sp>
      <p:sp>
        <p:nvSpPr>
          <p:cNvPr id="7" name="Freeform 7"/>
          <p:cNvSpPr/>
          <p:nvPr/>
        </p:nvSpPr>
        <p:spPr>
          <a:xfrm>
            <a:off x="10185350" y="6960677"/>
            <a:ext cx="3650242" cy="2737682"/>
          </a:xfrm>
          <a:custGeom>
            <a:avLst/>
            <a:gdLst/>
            <a:ahLst/>
            <a:cxnLst/>
            <a:rect l="l" t="t" r="r" b="b"/>
            <a:pathLst>
              <a:path w="3650242" h="2737682">
                <a:moveTo>
                  <a:pt x="0" y="0"/>
                </a:moveTo>
                <a:lnTo>
                  <a:pt x="3650242" y="0"/>
                </a:lnTo>
                <a:lnTo>
                  <a:pt x="3650242" y="2737681"/>
                </a:lnTo>
                <a:lnTo>
                  <a:pt x="0" y="2737681"/>
                </a:lnTo>
                <a:lnTo>
                  <a:pt x="0" y="0"/>
                </a:lnTo>
                <a:close/>
              </a:path>
            </a:pathLst>
          </a:custGeom>
          <a:blipFill>
            <a:blip r:embed="rId3"/>
            <a:stretch>
              <a:fillRect/>
            </a:stretch>
          </a:blipFill>
        </p:spPr>
      </p:sp>
      <p:pic>
        <p:nvPicPr>
          <p:cNvPr id="9" name="Imagen 8">
            <a:extLst>
              <a:ext uri="{FF2B5EF4-FFF2-40B4-BE49-F238E27FC236}">
                <a16:creationId xmlns:a16="http://schemas.microsoft.com/office/drawing/2014/main" id="{497BEC7A-02B9-7079-5E71-2D403A5CEB51}"/>
              </a:ext>
            </a:extLst>
          </p:cNvPr>
          <p:cNvPicPr>
            <a:picLocks noChangeAspect="1"/>
          </p:cNvPicPr>
          <p:nvPr/>
        </p:nvPicPr>
        <p:blipFill>
          <a:blip r:embed="rId4"/>
          <a:stretch>
            <a:fillRect/>
          </a:stretch>
        </p:blipFill>
        <p:spPr>
          <a:xfrm>
            <a:off x="1020980" y="6362700"/>
            <a:ext cx="4563112" cy="25149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par>
                                <p:cTn id="17" presetID="6"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27" presetClass="emph" presetSubtype="0" fill="remove" grpId="1" nodeType="withEffect">
                                  <p:stCondLst>
                                    <p:cond delay="0"/>
                                  </p:stCondLst>
                                  <p:childTnLst>
                                    <p:animClr clrSpc="rgb" dir="cw">
                                      <p:cBhvr override="childStyle">
                                        <p:cTn id="21" dur="2000" autoRev="1" fill="remove"/>
                                        <p:tgtEl>
                                          <p:spTgt spid="3"/>
                                        </p:tgtEl>
                                        <p:attrNameLst>
                                          <p:attrName>style.color</p:attrName>
                                        </p:attrNameLst>
                                      </p:cBhvr>
                                      <p:to>
                                        <a:schemeClr val="bg1"/>
                                      </p:to>
                                    </p:animClr>
                                    <p:animClr clrSpc="rgb" dir="cw">
                                      <p:cBhvr>
                                        <p:cTn id="22" dur="2000" autoRev="1" fill="remove"/>
                                        <p:tgtEl>
                                          <p:spTgt spid="3"/>
                                        </p:tgtEl>
                                        <p:attrNameLst>
                                          <p:attrName>fillcolor</p:attrName>
                                        </p:attrNameLst>
                                      </p:cBhvr>
                                      <p:to>
                                        <a:schemeClr val="bg1"/>
                                      </p:to>
                                    </p:animClr>
                                    <p:set>
                                      <p:cBhvr>
                                        <p:cTn id="23" dur="2000" autoRev="1" fill="remove"/>
                                        <p:tgtEl>
                                          <p:spTgt spid="3"/>
                                        </p:tgtEl>
                                        <p:attrNameLst>
                                          <p:attrName>fill.type</p:attrName>
                                        </p:attrNameLst>
                                      </p:cBhvr>
                                      <p:to>
                                        <p:strVal val="solid"/>
                                      </p:to>
                                    </p:set>
                                    <p:set>
                                      <p:cBhvr>
                                        <p:cTn id="24" dur="2000" autoRev="1" fill="remove"/>
                                        <p:tgtEl>
                                          <p:spTgt spid="3"/>
                                        </p:tgtEl>
                                        <p:attrNameLst>
                                          <p:attrName>fill.on</p:attrName>
                                        </p:attrNameLst>
                                      </p:cBhvr>
                                      <p:to>
                                        <p:strVal val="true"/>
                                      </p:to>
                                    </p:set>
                                  </p:childTnLst>
                                </p:cTn>
                              </p:par>
                              <p:par>
                                <p:cTn id="25" presetID="27" presetClass="emph" presetSubtype="0" fill="remove" grpId="1" nodeType="withEffect">
                                  <p:stCondLst>
                                    <p:cond delay="0"/>
                                  </p:stCondLst>
                                  <p:childTnLst>
                                    <p:animClr clrSpc="rgb" dir="cw">
                                      <p:cBhvr override="childStyle">
                                        <p:cTn id="26" dur="2000" autoRev="1" fill="remove"/>
                                        <p:tgtEl>
                                          <p:spTgt spid="4"/>
                                        </p:tgtEl>
                                        <p:attrNameLst>
                                          <p:attrName>style.color</p:attrName>
                                        </p:attrNameLst>
                                      </p:cBhvr>
                                      <p:to>
                                        <a:schemeClr val="bg1"/>
                                      </p:to>
                                    </p:animClr>
                                    <p:animClr clrSpc="rgb" dir="cw">
                                      <p:cBhvr>
                                        <p:cTn id="27" dur="2000" autoRev="1" fill="remove"/>
                                        <p:tgtEl>
                                          <p:spTgt spid="4"/>
                                        </p:tgtEl>
                                        <p:attrNameLst>
                                          <p:attrName>fillcolor</p:attrName>
                                        </p:attrNameLst>
                                      </p:cBhvr>
                                      <p:to>
                                        <a:schemeClr val="bg1"/>
                                      </p:to>
                                    </p:animClr>
                                    <p:set>
                                      <p:cBhvr>
                                        <p:cTn id="28" dur="2000" autoRev="1" fill="remove"/>
                                        <p:tgtEl>
                                          <p:spTgt spid="4"/>
                                        </p:tgtEl>
                                        <p:attrNameLst>
                                          <p:attrName>fill.type</p:attrName>
                                        </p:attrNameLst>
                                      </p:cBhvr>
                                      <p:to>
                                        <p:strVal val="solid"/>
                                      </p:to>
                                    </p:set>
                                    <p:set>
                                      <p:cBhvr>
                                        <p:cTn id="29" dur="2000" autoRev="1" fill="remove"/>
                                        <p:tgtEl>
                                          <p:spTgt spid="4"/>
                                        </p:tgtEl>
                                        <p:attrNameLst>
                                          <p:attrName>fill.on</p:attrName>
                                        </p:attrNameLst>
                                      </p:cBhvr>
                                      <p:to>
                                        <p:strVal val="true"/>
                                      </p:to>
                                    </p:set>
                                  </p:childTnLst>
                                </p:cTn>
                              </p:par>
                              <p:par>
                                <p:cTn id="30" presetID="27" presetClass="emph" presetSubtype="0" fill="remove" grpId="1" nodeType="withEffect">
                                  <p:stCondLst>
                                    <p:cond delay="0"/>
                                  </p:stCondLst>
                                  <p:childTnLst>
                                    <p:animClr clrSpc="rgb" dir="cw">
                                      <p:cBhvr override="childStyle">
                                        <p:cTn id="31" dur="2000" autoRev="1" fill="remove"/>
                                        <p:tgtEl>
                                          <p:spTgt spid="5"/>
                                        </p:tgtEl>
                                        <p:attrNameLst>
                                          <p:attrName>style.color</p:attrName>
                                        </p:attrNameLst>
                                      </p:cBhvr>
                                      <p:to>
                                        <a:schemeClr val="bg1"/>
                                      </p:to>
                                    </p:animClr>
                                    <p:animClr clrSpc="rgb" dir="cw">
                                      <p:cBhvr>
                                        <p:cTn id="32" dur="2000" autoRev="1" fill="remove"/>
                                        <p:tgtEl>
                                          <p:spTgt spid="5"/>
                                        </p:tgtEl>
                                        <p:attrNameLst>
                                          <p:attrName>fillcolor</p:attrName>
                                        </p:attrNameLst>
                                      </p:cBhvr>
                                      <p:to>
                                        <a:schemeClr val="bg1"/>
                                      </p:to>
                                    </p:animClr>
                                    <p:set>
                                      <p:cBhvr>
                                        <p:cTn id="33" dur="2000" autoRev="1" fill="remove"/>
                                        <p:tgtEl>
                                          <p:spTgt spid="5"/>
                                        </p:tgtEl>
                                        <p:attrNameLst>
                                          <p:attrName>fill.type</p:attrName>
                                        </p:attrNameLst>
                                      </p:cBhvr>
                                      <p:to>
                                        <p:strVal val="solid"/>
                                      </p:to>
                                    </p:set>
                                    <p:set>
                                      <p:cBhvr>
                                        <p:cTn id="34" dur="2000" autoRev="1" fill="remove"/>
                                        <p:tgtEl>
                                          <p:spTgt spid="5"/>
                                        </p:tgtEl>
                                        <p:attrNameLst>
                                          <p:attrName>fill.on</p:attrName>
                                        </p:attrNameLst>
                                      </p:cBhvr>
                                      <p:to>
                                        <p:strVal val="true"/>
                                      </p:to>
                                    </p:set>
                                  </p:childTnLst>
                                </p:cTn>
                              </p:par>
                              <p:par>
                                <p:cTn id="35" presetID="27" presetClass="emph" presetSubtype="0" fill="remove" grpId="1" nodeType="withEffect">
                                  <p:stCondLst>
                                    <p:cond delay="0"/>
                                  </p:stCondLst>
                                  <p:childTnLst>
                                    <p:animClr clrSpc="rgb" dir="cw">
                                      <p:cBhvr override="childStyle">
                                        <p:cTn id="36" dur="2000" autoRev="1" fill="remove"/>
                                        <p:tgtEl>
                                          <p:spTgt spid="6"/>
                                        </p:tgtEl>
                                        <p:attrNameLst>
                                          <p:attrName>style.color</p:attrName>
                                        </p:attrNameLst>
                                      </p:cBhvr>
                                      <p:to>
                                        <a:schemeClr val="bg1"/>
                                      </p:to>
                                    </p:animClr>
                                    <p:animClr clrSpc="rgb" dir="cw">
                                      <p:cBhvr>
                                        <p:cTn id="37" dur="2000" autoRev="1" fill="remove"/>
                                        <p:tgtEl>
                                          <p:spTgt spid="6"/>
                                        </p:tgtEl>
                                        <p:attrNameLst>
                                          <p:attrName>fillcolor</p:attrName>
                                        </p:attrNameLst>
                                      </p:cBhvr>
                                      <p:to>
                                        <a:schemeClr val="bg1"/>
                                      </p:to>
                                    </p:animClr>
                                    <p:set>
                                      <p:cBhvr>
                                        <p:cTn id="38" dur="2000" autoRev="1" fill="remove"/>
                                        <p:tgtEl>
                                          <p:spTgt spid="6"/>
                                        </p:tgtEl>
                                        <p:attrNameLst>
                                          <p:attrName>fill.type</p:attrName>
                                        </p:attrNameLst>
                                      </p:cBhvr>
                                      <p:to>
                                        <p:strVal val="solid"/>
                                      </p:to>
                                    </p:set>
                                    <p:set>
                                      <p:cBhvr>
                                        <p:cTn id="39" dur="2000" autoRev="1" fill="remove"/>
                                        <p:tgtEl>
                                          <p:spTgt spid="6"/>
                                        </p:tgtEl>
                                        <p:attrNameLst>
                                          <p:attrName>fill.on</p:attrName>
                                        </p:attrNameLst>
                                      </p:cBhvr>
                                      <p:to>
                                        <p:strVal val="true"/>
                                      </p:to>
                                    </p:set>
                                  </p:childTnLst>
                                </p:cTn>
                              </p:par>
                              <p:par>
                                <p:cTn id="40" presetID="27" presetClass="emph" presetSubtype="0" fill="remove" nodeType="withEffect">
                                  <p:stCondLst>
                                    <p:cond delay="0"/>
                                  </p:stCondLst>
                                  <p:childTnLst>
                                    <p:animClr clrSpc="rgb" dir="cw">
                                      <p:cBhvr override="childStyle">
                                        <p:cTn id="41" dur="2000" autoRev="1" fill="remove"/>
                                        <p:tgtEl>
                                          <p:spTgt spid="7"/>
                                        </p:tgtEl>
                                        <p:attrNameLst>
                                          <p:attrName>style.color</p:attrName>
                                        </p:attrNameLst>
                                      </p:cBhvr>
                                      <p:to>
                                        <a:schemeClr val="bg1"/>
                                      </p:to>
                                    </p:animClr>
                                    <p:animClr clrSpc="rgb" dir="cw">
                                      <p:cBhvr>
                                        <p:cTn id="42" dur="2000" autoRev="1" fill="remove"/>
                                        <p:tgtEl>
                                          <p:spTgt spid="7"/>
                                        </p:tgtEl>
                                        <p:attrNameLst>
                                          <p:attrName>fillcolor</p:attrName>
                                        </p:attrNameLst>
                                      </p:cBhvr>
                                      <p:to>
                                        <a:schemeClr val="bg1"/>
                                      </p:to>
                                    </p:animClr>
                                    <p:set>
                                      <p:cBhvr>
                                        <p:cTn id="43" dur="2000" autoRev="1" fill="remove"/>
                                        <p:tgtEl>
                                          <p:spTgt spid="7"/>
                                        </p:tgtEl>
                                        <p:attrNameLst>
                                          <p:attrName>fill.type</p:attrName>
                                        </p:attrNameLst>
                                      </p:cBhvr>
                                      <p:to>
                                        <p:strVal val="solid"/>
                                      </p:to>
                                    </p:set>
                                    <p:set>
                                      <p:cBhvr>
                                        <p:cTn id="44" dur="2000" autoRev="1" fill="remove"/>
                                        <p:tgtEl>
                                          <p:spTgt spid="7"/>
                                        </p:tgtEl>
                                        <p:attrNameLst>
                                          <p:attrName>fill.on</p:attrName>
                                        </p:attrNameLst>
                                      </p:cBhvr>
                                      <p:to>
                                        <p:strVal val="true"/>
                                      </p:to>
                                    </p:set>
                                  </p:childTnLst>
                                </p:cTn>
                              </p:par>
                              <p:par>
                                <p:cTn id="45" presetID="10" presetClass="exit" presetSubtype="0" fill="hold" grpId="2"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2"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2"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2"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5" grpId="1"/>
      <p:bldP spid="5" grpId="2"/>
      <p:bldP spid="6" grpId="0"/>
      <p:bldP spid="6" grpId="1"/>
      <p:bldP spid="6" grpId="2"/>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2D89322D-DE31-6A82-A2CC-61AD203F9228}"/>
              </a:ext>
            </a:extLst>
          </p:cNvPr>
          <p:cNvPicPr>
            <a:picLocks noChangeAspect="1"/>
          </p:cNvPicPr>
          <p:nvPr/>
        </p:nvPicPr>
        <p:blipFill>
          <a:blip r:embed="rId3"/>
          <a:stretch>
            <a:fillRect/>
          </a:stretch>
        </p:blipFill>
        <p:spPr>
          <a:xfrm>
            <a:off x="2458" y="-17008"/>
            <a:ext cx="18275108" cy="10304008"/>
          </a:xfrm>
          <a:prstGeom prst="rect">
            <a:avLst/>
          </a:prstGeom>
        </p:spPr>
      </p:pic>
      <p:sp>
        <p:nvSpPr>
          <p:cNvPr id="3" name="Freeform 3"/>
          <p:cNvSpPr/>
          <p:nvPr/>
        </p:nvSpPr>
        <p:spPr>
          <a:xfrm>
            <a:off x="7829772" y="3783946"/>
            <a:ext cx="3123150" cy="2413935"/>
          </a:xfrm>
          <a:custGeom>
            <a:avLst/>
            <a:gdLst/>
            <a:ahLst/>
            <a:cxnLst/>
            <a:rect l="l" t="t" r="r" b="b"/>
            <a:pathLst>
              <a:path w="3123150" h="2413935">
                <a:moveTo>
                  <a:pt x="0" y="0"/>
                </a:moveTo>
                <a:lnTo>
                  <a:pt x="3123150" y="0"/>
                </a:lnTo>
                <a:lnTo>
                  <a:pt x="3123150" y="2413935"/>
                </a:lnTo>
                <a:lnTo>
                  <a:pt x="0" y="2413935"/>
                </a:lnTo>
                <a:lnTo>
                  <a:pt x="0" y="0"/>
                </a:lnTo>
                <a:close/>
              </a:path>
            </a:pathLst>
          </a:custGeom>
          <a:blipFill>
            <a:blip r:embed="rId4"/>
            <a:stretch>
              <a:fillRect/>
            </a:stretch>
          </a:blipFill>
        </p:spPr>
      </p:sp>
      <p:sp>
        <p:nvSpPr>
          <p:cNvPr id="4" name="Freeform 4"/>
          <p:cNvSpPr/>
          <p:nvPr/>
        </p:nvSpPr>
        <p:spPr>
          <a:xfrm>
            <a:off x="2053747" y="3582553"/>
            <a:ext cx="2816721" cy="2816721"/>
          </a:xfrm>
          <a:custGeom>
            <a:avLst/>
            <a:gdLst/>
            <a:ahLst/>
            <a:cxnLst/>
            <a:rect l="l" t="t" r="r" b="b"/>
            <a:pathLst>
              <a:path w="2816721" h="2816721">
                <a:moveTo>
                  <a:pt x="0" y="0"/>
                </a:moveTo>
                <a:lnTo>
                  <a:pt x="2816721" y="0"/>
                </a:lnTo>
                <a:lnTo>
                  <a:pt x="2816721" y="2816721"/>
                </a:lnTo>
                <a:lnTo>
                  <a:pt x="0" y="2816721"/>
                </a:lnTo>
                <a:lnTo>
                  <a:pt x="0" y="0"/>
                </a:lnTo>
                <a:close/>
              </a:path>
            </a:pathLst>
          </a:custGeom>
          <a:blipFill>
            <a:blip r:embed="rId5"/>
            <a:stretch>
              <a:fillRect l="-65989" r="-34010"/>
            </a:stretch>
          </a:blipFill>
        </p:spPr>
      </p:sp>
      <p:sp>
        <p:nvSpPr>
          <p:cNvPr id="5" name="Freeform 5"/>
          <p:cNvSpPr/>
          <p:nvPr/>
        </p:nvSpPr>
        <p:spPr>
          <a:xfrm>
            <a:off x="13519135" y="3783946"/>
            <a:ext cx="3453045" cy="2297845"/>
          </a:xfrm>
          <a:custGeom>
            <a:avLst/>
            <a:gdLst/>
            <a:ahLst/>
            <a:cxnLst/>
            <a:rect l="l" t="t" r="r" b="b"/>
            <a:pathLst>
              <a:path w="3453045" h="2297845">
                <a:moveTo>
                  <a:pt x="0" y="0"/>
                </a:moveTo>
                <a:lnTo>
                  <a:pt x="3453045" y="0"/>
                </a:lnTo>
                <a:lnTo>
                  <a:pt x="3453045" y="2297845"/>
                </a:lnTo>
                <a:lnTo>
                  <a:pt x="0" y="2297845"/>
                </a:lnTo>
                <a:lnTo>
                  <a:pt x="0" y="0"/>
                </a:lnTo>
                <a:close/>
              </a:path>
            </a:pathLst>
          </a:custGeom>
          <a:blipFill>
            <a:blip r:embed="rId6"/>
            <a:stretch>
              <a:fillRect/>
            </a:stretch>
          </a:blipFill>
        </p:spPr>
      </p:sp>
      <p:sp>
        <p:nvSpPr>
          <p:cNvPr id="6" name="TextBox 6"/>
          <p:cNvSpPr txBox="1"/>
          <p:nvPr/>
        </p:nvSpPr>
        <p:spPr>
          <a:xfrm>
            <a:off x="14196021" y="7520743"/>
            <a:ext cx="3385372" cy="1478874"/>
          </a:xfrm>
          <a:prstGeom prst="rect">
            <a:avLst/>
          </a:prstGeom>
        </p:spPr>
        <p:txBody>
          <a:bodyPr lIns="0" tIns="0" rIns="0" bIns="0" rtlCol="0" anchor="t">
            <a:spAutoFit/>
          </a:bodyPr>
          <a:lstStyle/>
          <a:p>
            <a:pPr algn="just">
              <a:lnSpc>
                <a:spcPts val="1954"/>
              </a:lnSpc>
            </a:pPr>
            <a:r>
              <a:rPr lang="en-US" sz="1396" dirty="0">
                <a:solidFill>
                  <a:srgbClr val="000000"/>
                </a:solidFill>
                <a:latin typeface="Open Sans Bold"/>
              </a:rPr>
              <a:t>Bacterias Bacilares: Son bacterias con forma de bastón o vara. Pueden aparecer solas o en cadenas. Ejemplos incluyen Escherichia coli (E. coli) y Bacillus subtilis.</a:t>
            </a:r>
          </a:p>
          <a:p>
            <a:pPr algn="just">
              <a:lnSpc>
                <a:spcPts val="1954"/>
              </a:lnSpc>
              <a:spcBef>
                <a:spcPct val="0"/>
              </a:spcBef>
            </a:pPr>
            <a:endParaRPr lang="en-US" sz="1396" dirty="0">
              <a:solidFill>
                <a:srgbClr val="000000"/>
              </a:solidFill>
              <a:latin typeface="Open Sans Bold"/>
            </a:endParaRPr>
          </a:p>
        </p:txBody>
      </p:sp>
      <p:sp>
        <p:nvSpPr>
          <p:cNvPr id="7" name="TextBox 7"/>
          <p:cNvSpPr txBox="1"/>
          <p:nvPr/>
        </p:nvSpPr>
        <p:spPr>
          <a:xfrm>
            <a:off x="7646545" y="7472190"/>
            <a:ext cx="3730365" cy="2035109"/>
          </a:xfrm>
          <a:prstGeom prst="rect">
            <a:avLst/>
          </a:prstGeom>
        </p:spPr>
        <p:txBody>
          <a:bodyPr lIns="0" tIns="0" rIns="0" bIns="0" rtlCol="0" anchor="t">
            <a:spAutoFit/>
          </a:bodyPr>
          <a:lstStyle/>
          <a:p>
            <a:pPr algn="just">
              <a:lnSpc>
                <a:spcPts val="2004"/>
              </a:lnSpc>
            </a:pPr>
            <a:r>
              <a:rPr lang="en-US" sz="1432" dirty="0">
                <a:solidFill>
                  <a:srgbClr val="000000"/>
                </a:solidFill>
                <a:latin typeface="Open Sans Bold"/>
              </a:rPr>
              <a:t>Bacterias Gram-</a:t>
            </a:r>
            <a:r>
              <a:rPr lang="en-US" sz="1432" dirty="0" err="1">
                <a:solidFill>
                  <a:srgbClr val="000000"/>
                </a:solidFill>
                <a:latin typeface="Open Sans Bold"/>
              </a:rPr>
              <a:t>positivas</a:t>
            </a:r>
            <a:r>
              <a:rPr lang="en-US" sz="1432" dirty="0">
                <a:solidFill>
                  <a:srgbClr val="000000"/>
                </a:solidFill>
                <a:latin typeface="Open Sans Bold"/>
              </a:rPr>
              <a:t>: Tienen una capa de peptidoglicano gruesa en su pared celular que las hace retener el colorante de tinción de cristal violeta en la prueba de tinción de Gram. Ejemplos incluyen Staphylococcus aureus y Streptococcus pneumoniae.</a:t>
            </a:r>
          </a:p>
          <a:p>
            <a:pPr algn="just">
              <a:lnSpc>
                <a:spcPts val="2004"/>
              </a:lnSpc>
              <a:spcBef>
                <a:spcPct val="0"/>
              </a:spcBef>
            </a:pPr>
            <a:endParaRPr lang="en-US" sz="1432" dirty="0">
              <a:solidFill>
                <a:srgbClr val="000000"/>
              </a:solidFill>
              <a:latin typeface="Open Sans Bold"/>
            </a:endParaRPr>
          </a:p>
        </p:txBody>
      </p:sp>
      <p:sp>
        <p:nvSpPr>
          <p:cNvPr id="8" name="TextBox 8"/>
          <p:cNvSpPr txBox="1"/>
          <p:nvPr/>
        </p:nvSpPr>
        <p:spPr>
          <a:xfrm>
            <a:off x="1115468" y="9669783"/>
            <a:ext cx="2803461" cy="207185"/>
          </a:xfrm>
          <a:prstGeom prst="rect">
            <a:avLst/>
          </a:prstGeom>
        </p:spPr>
        <p:txBody>
          <a:bodyPr lIns="0" tIns="0" rIns="0" bIns="0" rtlCol="0" anchor="t">
            <a:spAutoFit/>
          </a:bodyPr>
          <a:lstStyle/>
          <a:p>
            <a:pPr algn="just">
              <a:lnSpc>
                <a:spcPts val="1702"/>
              </a:lnSpc>
            </a:pPr>
            <a:r>
              <a:rPr lang="en-US" sz="1216" dirty="0">
                <a:solidFill>
                  <a:srgbClr val="000000"/>
                </a:solidFill>
                <a:latin typeface="Open Sans"/>
              </a:rPr>
              <a:t>Elaborado por: Josefa Pérez Magaña</a:t>
            </a:r>
          </a:p>
        </p:txBody>
      </p:sp>
      <p:sp>
        <p:nvSpPr>
          <p:cNvPr id="9" name="TextBox 9"/>
          <p:cNvSpPr txBox="1"/>
          <p:nvPr/>
        </p:nvSpPr>
        <p:spPr>
          <a:xfrm>
            <a:off x="1315820" y="998821"/>
            <a:ext cx="15656360" cy="1794525"/>
          </a:xfrm>
          <a:prstGeom prst="rect">
            <a:avLst/>
          </a:prstGeom>
        </p:spPr>
        <p:txBody>
          <a:bodyPr lIns="0" tIns="0" rIns="0" bIns="0" rtlCol="0" anchor="t">
            <a:spAutoFit/>
          </a:bodyPr>
          <a:lstStyle/>
          <a:p>
            <a:pPr algn="just">
              <a:lnSpc>
                <a:spcPts val="2920"/>
              </a:lnSpc>
              <a:spcBef>
                <a:spcPct val="0"/>
              </a:spcBef>
            </a:pPr>
            <a:endParaRPr dirty="0"/>
          </a:p>
          <a:p>
            <a:pPr algn="just">
              <a:lnSpc>
                <a:spcPts val="2920"/>
              </a:lnSpc>
              <a:spcBef>
                <a:spcPct val="0"/>
              </a:spcBef>
            </a:pPr>
            <a:r>
              <a:rPr lang="en-US" sz="2085" dirty="0">
                <a:solidFill>
                  <a:srgbClr val="000000"/>
                </a:solidFill>
                <a:latin typeface="Open Sans Bold"/>
              </a:rPr>
              <a:t>En general, las bacterias juegan un papel crucial en los ecosistemas naturales y en la vida cotidiana, y su estudio es fundamental para entender tanto la biología básica como las aplicaciones prácticas en campos como la medicina, la agricultura y la biotecnología.</a:t>
            </a:r>
          </a:p>
          <a:p>
            <a:pPr algn="just">
              <a:lnSpc>
                <a:spcPts val="2920"/>
              </a:lnSpc>
              <a:spcBef>
                <a:spcPct val="0"/>
              </a:spcBef>
            </a:pPr>
            <a:endParaRPr lang="en-US" sz="2085" dirty="0">
              <a:solidFill>
                <a:srgbClr val="000000"/>
              </a:solidFill>
              <a:latin typeface="Open Sans Bold"/>
            </a:endParaRPr>
          </a:p>
        </p:txBody>
      </p:sp>
      <p:sp>
        <p:nvSpPr>
          <p:cNvPr id="10" name="TextBox 10"/>
          <p:cNvSpPr txBox="1"/>
          <p:nvPr/>
        </p:nvSpPr>
        <p:spPr>
          <a:xfrm>
            <a:off x="2053747" y="7423637"/>
            <a:ext cx="3730365" cy="1322815"/>
          </a:xfrm>
          <a:prstGeom prst="rect">
            <a:avLst/>
          </a:prstGeom>
        </p:spPr>
        <p:txBody>
          <a:bodyPr lIns="0" tIns="0" rIns="0" bIns="0" rtlCol="0" anchor="t">
            <a:spAutoFit/>
          </a:bodyPr>
          <a:lstStyle/>
          <a:p>
            <a:pPr algn="just">
              <a:lnSpc>
                <a:spcPts val="2144"/>
              </a:lnSpc>
              <a:spcBef>
                <a:spcPct val="0"/>
              </a:spcBef>
            </a:pPr>
            <a:r>
              <a:rPr lang="en-US" sz="1532" dirty="0">
                <a:solidFill>
                  <a:srgbClr val="000000"/>
                </a:solidFill>
                <a:latin typeface="Open Sans Bold"/>
              </a:rPr>
              <a:t>Bacterias Espirales: Estas bacterias tienen forma de espiral o hélice. Pueden ser rígidas o flexibles. Ejemplos incluyen Helicobacter pylori y Treponema pallidum.</a:t>
            </a:r>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par>
                                <p:cTn id="29" presetID="6" presetClass="emph" presetSubtype="0" fill="hold" nodeType="withEffect">
                                  <p:stCondLst>
                                    <p:cond delay="0"/>
                                  </p:stCondLst>
                                  <p:childTnLst>
                                    <p:animScale>
                                      <p:cBhvr>
                                        <p:cTn id="30" dur="4000" fill="hold"/>
                                        <p:tgtEl>
                                          <p:spTgt spid="3"/>
                                        </p:tgtEl>
                                      </p:cBhvr>
                                      <p:by x="150000" y="150000"/>
                                    </p:animScale>
                                  </p:childTnLst>
                                </p:cTn>
                              </p:par>
                              <p:par>
                                <p:cTn id="31" presetID="6" presetClass="emph" presetSubtype="0" fill="hold" nodeType="withEffect">
                                  <p:stCondLst>
                                    <p:cond delay="0"/>
                                  </p:stCondLst>
                                  <p:childTnLst>
                                    <p:animScale>
                                      <p:cBhvr>
                                        <p:cTn id="32" dur="4000" fill="hold"/>
                                        <p:tgtEl>
                                          <p:spTgt spid="4"/>
                                        </p:tgtEl>
                                      </p:cBhvr>
                                      <p:by x="150000" y="150000"/>
                                    </p:animScale>
                                  </p:childTnLst>
                                </p:cTn>
                              </p:par>
                              <p:par>
                                <p:cTn id="33" presetID="6" presetClass="emph" presetSubtype="0" fill="hold" nodeType="withEffect">
                                  <p:stCondLst>
                                    <p:cond delay="0"/>
                                  </p:stCondLst>
                                  <p:childTnLst>
                                    <p:animScale>
                                      <p:cBhvr>
                                        <p:cTn id="34" dur="4000" fill="hold"/>
                                        <p:tgtEl>
                                          <p:spTgt spid="5"/>
                                        </p:tgtEl>
                                      </p:cBhvr>
                                      <p:by x="150000" y="150000"/>
                                    </p:animScale>
                                  </p:childTnLst>
                                </p:cTn>
                              </p:par>
                              <p:par>
                                <p:cTn id="35" presetID="6" presetClass="emph" presetSubtype="0" fill="hold" grpId="1" nodeType="withEffect">
                                  <p:stCondLst>
                                    <p:cond delay="0"/>
                                  </p:stCondLst>
                                  <p:childTnLst>
                                    <p:animScale>
                                      <p:cBhvr>
                                        <p:cTn id="36" dur="4000" fill="hold"/>
                                        <p:tgtEl>
                                          <p:spTgt spid="6"/>
                                        </p:tgtEl>
                                      </p:cBhvr>
                                      <p:by x="150000" y="150000"/>
                                    </p:animScale>
                                  </p:childTnLst>
                                </p:cTn>
                              </p:par>
                              <p:par>
                                <p:cTn id="37" presetID="6" presetClass="emph" presetSubtype="0" fill="hold" grpId="1" nodeType="withEffect">
                                  <p:stCondLst>
                                    <p:cond delay="0"/>
                                  </p:stCondLst>
                                  <p:childTnLst>
                                    <p:animScale>
                                      <p:cBhvr>
                                        <p:cTn id="38" dur="4000" fill="hold"/>
                                        <p:tgtEl>
                                          <p:spTgt spid="7"/>
                                        </p:tgtEl>
                                      </p:cBhvr>
                                      <p:by x="150000" y="150000"/>
                                    </p:animScale>
                                  </p:childTnLst>
                                </p:cTn>
                              </p:par>
                              <p:par>
                                <p:cTn id="39" presetID="6" presetClass="emph" presetSubtype="0" fill="hold" grpId="1" nodeType="withEffect">
                                  <p:stCondLst>
                                    <p:cond delay="0"/>
                                  </p:stCondLst>
                                  <p:childTnLst>
                                    <p:animScale>
                                      <p:cBhvr>
                                        <p:cTn id="40" dur="4000" fill="hold"/>
                                        <p:tgtEl>
                                          <p:spTgt spid="8"/>
                                        </p:tgtEl>
                                      </p:cBhvr>
                                      <p:by x="150000" y="150000"/>
                                    </p:animScale>
                                  </p:childTnLst>
                                </p:cTn>
                              </p:par>
                              <p:par>
                                <p:cTn id="41" presetID="6" presetClass="emph" presetSubtype="0" fill="hold" grpId="1" nodeType="withEffect">
                                  <p:stCondLst>
                                    <p:cond delay="0"/>
                                  </p:stCondLst>
                                  <p:childTnLst>
                                    <p:animScale>
                                      <p:cBhvr>
                                        <p:cTn id="42" dur="4000" fill="hold"/>
                                        <p:tgtEl>
                                          <p:spTgt spid="9"/>
                                        </p:tgtEl>
                                      </p:cBhvr>
                                      <p:by x="150000" y="150000"/>
                                    </p:animScale>
                                  </p:childTnLst>
                                </p:cTn>
                              </p:par>
                              <p:par>
                                <p:cTn id="43" presetID="6" presetClass="emph" presetSubtype="0" fill="hold" grpId="1" nodeType="withEffect">
                                  <p:stCondLst>
                                    <p:cond delay="0"/>
                                  </p:stCondLst>
                                  <p:childTnLst>
                                    <p:animScale>
                                      <p:cBhvr>
                                        <p:cTn id="44" dur="4000" fill="hold"/>
                                        <p:tgtEl>
                                          <p:spTgt spid="10"/>
                                        </p:tgtEl>
                                      </p:cBhvr>
                                      <p:by x="150000" y="150000"/>
                                    </p:animScale>
                                  </p:childTnLst>
                                </p:cTn>
                              </p:par>
                              <p:par>
                                <p:cTn id="45" presetID="10" presetClass="exit" presetSubtype="0" fill="hold"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2"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grpId="2" nodeType="withEffect">
                                  <p:stCondLst>
                                    <p:cond delay="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grpId="2" nodeType="withEffect">
                                  <p:stCondLst>
                                    <p:cond delay="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grpId="2" nodeType="withEffect">
                                  <p:stCondLst>
                                    <p:cond delay="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grpId="2" nodeType="with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905B4EEA-073F-5F8D-547D-568777F032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
            <a:ext cx="18288000" cy="10287000"/>
          </a:xfrm>
          <a:prstGeom prst="rect">
            <a:avLst/>
          </a:prstGeom>
        </p:spPr>
      </p:pic>
      <p:sp>
        <p:nvSpPr>
          <p:cNvPr id="3" name="Freeform 3"/>
          <p:cNvSpPr/>
          <p:nvPr/>
        </p:nvSpPr>
        <p:spPr>
          <a:xfrm>
            <a:off x="13105830" y="7707661"/>
            <a:ext cx="2579339" cy="2579339"/>
          </a:xfrm>
          <a:custGeom>
            <a:avLst/>
            <a:gdLst/>
            <a:ahLst/>
            <a:cxnLst/>
            <a:rect l="l" t="t" r="r" b="b"/>
            <a:pathLst>
              <a:path w="2579339" h="2579339">
                <a:moveTo>
                  <a:pt x="0" y="0"/>
                </a:moveTo>
                <a:lnTo>
                  <a:pt x="2579339" y="0"/>
                </a:lnTo>
                <a:lnTo>
                  <a:pt x="2579339" y="2579339"/>
                </a:lnTo>
                <a:lnTo>
                  <a:pt x="0" y="2579339"/>
                </a:lnTo>
                <a:lnTo>
                  <a:pt x="0" y="0"/>
                </a:lnTo>
                <a:close/>
              </a:path>
            </a:pathLst>
          </a:custGeom>
          <a:blipFill>
            <a:blip r:embed="rId4"/>
            <a:stretch>
              <a:fillRect/>
            </a:stretch>
          </a:blipFill>
        </p:spPr>
      </p:sp>
      <p:sp>
        <p:nvSpPr>
          <p:cNvPr id="4" name="Freeform 4"/>
          <p:cNvSpPr/>
          <p:nvPr/>
        </p:nvSpPr>
        <p:spPr>
          <a:xfrm>
            <a:off x="14633015" y="755306"/>
            <a:ext cx="3396734" cy="2264489"/>
          </a:xfrm>
          <a:custGeom>
            <a:avLst/>
            <a:gdLst/>
            <a:ahLst/>
            <a:cxnLst/>
            <a:rect l="l" t="t" r="r" b="b"/>
            <a:pathLst>
              <a:path w="3396734" h="2264489">
                <a:moveTo>
                  <a:pt x="0" y="0"/>
                </a:moveTo>
                <a:lnTo>
                  <a:pt x="3396734" y="0"/>
                </a:lnTo>
                <a:lnTo>
                  <a:pt x="3396734" y="2264490"/>
                </a:lnTo>
                <a:lnTo>
                  <a:pt x="0" y="2264490"/>
                </a:lnTo>
                <a:lnTo>
                  <a:pt x="0" y="0"/>
                </a:lnTo>
                <a:close/>
              </a:path>
            </a:pathLst>
          </a:custGeom>
          <a:blipFill>
            <a:blip r:embed="rId5"/>
            <a:stretch>
              <a:fillRect/>
            </a:stretch>
          </a:blipFill>
        </p:spPr>
      </p:sp>
      <p:sp>
        <p:nvSpPr>
          <p:cNvPr id="5" name="TextBox 5"/>
          <p:cNvSpPr txBox="1"/>
          <p:nvPr/>
        </p:nvSpPr>
        <p:spPr>
          <a:xfrm>
            <a:off x="4732432" y="415238"/>
            <a:ext cx="7621719" cy="613462"/>
          </a:xfrm>
          <a:prstGeom prst="rect">
            <a:avLst/>
          </a:prstGeom>
        </p:spPr>
        <p:txBody>
          <a:bodyPr lIns="0" tIns="0" rIns="0" bIns="0" rtlCol="0" anchor="t">
            <a:spAutoFit/>
          </a:bodyPr>
          <a:lstStyle/>
          <a:p>
            <a:pPr algn="just">
              <a:lnSpc>
                <a:spcPts val="5034"/>
              </a:lnSpc>
              <a:spcBef>
                <a:spcPct val="0"/>
              </a:spcBef>
            </a:pPr>
            <a:r>
              <a:rPr lang="en-US" sz="3596" dirty="0">
                <a:solidFill>
                  <a:srgbClr val="163459"/>
                </a:solidFill>
                <a:latin typeface="Open Sans Bold"/>
              </a:rPr>
              <a:t>Tema: Enfermedades mentales</a:t>
            </a:r>
          </a:p>
        </p:txBody>
      </p:sp>
      <p:sp>
        <p:nvSpPr>
          <p:cNvPr id="6" name="TextBox 6"/>
          <p:cNvSpPr txBox="1"/>
          <p:nvPr/>
        </p:nvSpPr>
        <p:spPr>
          <a:xfrm>
            <a:off x="1028700" y="1343396"/>
            <a:ext cx="5050745" cy="1359499"/>
          </a:xfrm>
          <a:prstGeom prst="rect">
            <a:avLst/>
          </a:prstGeom>
        </p:spPr>
        <p:txBody>
          <a:bodyPr lIns="0" tIns="0" rIns="0" bIns="0" rtlCol="0" anchor="t">
            <a:spAutoFit/>
          </a:bodyPr>
          <a:lstStyle/>
          <a:p>
            <a:pPr algn="just">
              <a:lnSpc>
                <a:spcPts val="2761"/>
              </a:lnSpc>
              <a:spcBef>
                <a:spcPct val="0"/>
              </a:spcBef>
            </a:pPr>
            <a:r>
              <a:rPr lang="en-US" sz="1972" dirty="0">
                <a:solidFill>
                  <a:srgbClr val="163459"/>
                </a:solidFill>
                <a:latin typeface="Open Sans Bold"/>
              </a:rPr>
              <a:t>Se caracterizan por un comportamiento anormal de pensamientos, emociones y de cómo se relaciona la persona con los demás.</a:t>
            </a:r>
          </a:p>
        </p:txBody>
      </p:sp>
      <p:sp>
        <p:nvSpPr>
          <p:cNvPr id="7" name="TextBox 7"/>
          <p:cNvSpPr txBox="1"/>
          <p:nvPr/>
        </p:nvSpPr>
        <p:spPr>
          <a:xfrm>
            <a:off x="2430430" y="5776475"/>
            <a:ext cx="3215246" cy="3759639"/>
          </a:xfrm>
          <a:prstGeom prst="rect">
            <a:avLst/>
          </a:prstGeom>
        </p:spPr>
        <p:txBody>
          <a:bodyPr lIns="0" tIns="0" rIns="0" bIns="0" rtlCol="0" anchor="t">
            <a:spAutoFit/>
          </a:bodyPr>
          <a:lstStyle/>
          <a:p>
            <a:pPr algn="just">
              <a:lnSpc>
                <a:spcPts val="2761"/>
              </a:lnSpc>
            </a:pPr>
            <a:r>
              <a:rPr lang="en-US" sz="1972" dirty="0">
                <a:solidFill>
                  <a:srgbClr val="163459"/>
                </a:solidFill>
                <a:latin typeface="Open Sans Bold"/>
              </a:rPr>
              <a:t>       Causas: </a:t>
            </a:r>
          </a:p>
          <a:p>
            <a:pPr algn="just">
              <a:lnSpc>
                <a:spcPts val="2761"/>
              </a:lnSpc>
            </a:pPr>
            <a:endParaRPr lang="en-US" sz="1972" dirty="0">
              <a:solidFill>
                <a:srgbClr val="163459"/>
              </a:solidFill>
              <a:latin typeface="Open Sans Bold"/>
            </a:endParaRPr>
          </a:p>
          <a:p>
            <a:pPr marL="425929" lvl="1" indent="-212965" algn="just">
              <a:lnSpc>
                <a:spcPts val="2761"/>
              </a:lnSpc>
              <a:buFont typeface="Arial"/>
              <a:buChar char="•"/>
            </a:pPr>
            <a:r>
              <a:rPr lang="en-US" sz="1972" dirty="0">
                <a:solidFill>
                  <a:srgbClr val="163459"/>
                </a:solidFill>
                <a:latin typeface="Open Sans Bold"/>
              </a:rPr>
              <a:t>Problemas de salud.</a:t>
            </a:r>
          </a:p>
          <a:p>
            <a:pPr marL="425929" lvl="1" indent="-212965" algn="just">
              <a:lnSpc>
                <a:spcPts val="2761"/>
              </a:lnSpc>
              <a:buFont typeface="Arial"/>
              <a:buChar char="•"/>
            </a:pPr>
            <a:r>
              <a:rPr lang="en-US" sz="1972" dirty="0">
                <a:solidFill>
                  <a:srgbClr val="163459"/>
                </a:solidFill>
                <a:latin typeface="Open Sans Bold"/>
              </a:rPr>
              <a:t>Dificultades económicas o con la familia.</a:t>
            </a:r>
          </a:p>
          <a:p>
            <a:pPr marL="425929" lvl="1" indent="-212965" algn="just">
              <a:lnSpc>
                <a:spcPts val="2761"/>
              </a:lnSpc>
              <a:buFont typeface="Arial"/>
              <a:buChar char="•"/>
            </a:pPr>
            <a:r>
              <a:rPr lang="en-US" sz="1972" dirty="0">
                <a:solidFill>
                  <a:srgbClr val="163459"/>
                </a:solidFill>
                <a:latin typeface="Open Sans Bold"/>
              </a:rPr>
              <a:t>Consumo de drogas, alcohol u otro tipo de fármacos.</a:t>
            </a:r>
          </a:p>
          <a:p>
            <a:pPr marL="425929" lvl="1" indent="-212965" algn="just">
              <a:lnSpc>
                <a:spcPts val="2761"/>
              </a:lnSpc>
              <a:buFont typeface="Arial"/>
              <a:buChar char="•"/>
            </a:pPr>
            <a:r>
              <a:rPr lang="en-US" sz="1972" dirty="0">
                <a:solidFill>
                  <a:srgbClr val="163459"/>
                </a:solidFill>
                <a:latin typeface="Open Sans Bold"/>
              </a:rPr>
              <a:t>Ansiedad.</a:t>
            </a:r>
          </a:p>
          <a:p>
            <a:pPr marL="425929" lvl="1" indent="-212965" algn="just">
              <a:lnSpc>
                <a:spcPts val="2761"/>
              </a:lnSpc>
              <a:spcBef>
                <a:spcPct val="0"/>
              </a:spcBef>
              <a:buFont typeface="Arial"/>
              <a:buChar char="•"/>
            </a:pPr>
            <a:r>
              <a:rPr lang="en-US" sz="1972" dirty="0">
                <a:solidFill>
                  <a:srgbClr val="163459"/>
                </a:solidFill>
                <a:latin typeface="Open Sans Bold"/>
              </a:rPr>
              <a:t>Traumas.</a:t>
            </a:r>
          </a:p>
        </p:txBody>
      </p:sp>
      <p:sp>
        <p:nvSpPr>
          <p:cNvPr id="8" name="TextBox 8"/>
          <p:cNvSpPr txBox="1"/>
          <p:nvPr/>
        </p:nvSpPr>
        <p:spPr>
          <a:xfrm>
            <a:off x="1234593" y="9796147"/>
            <a:ext cx="2803461" cy="207185"/>
          </a:xfrm>
          <a:prstGeom prst="rect">
            <a:avLst/>
          </a:prstGeom>
        </p:spPr>
        <p:txBody>
          <a:bodyPr lIns="0" tIns="0" rIns="0" bIns="0" rtlCol="0" anchor="t">
            <a:spAutoFit/>
          </a:bodyPr>
          <a:lstStyle/>
          <a:p>
            <a:pPr algn="just">
              <a:lnSpc>
                <a:spcPts val="1702"/>
              </a:lnSpc>
            </a:pPr>
            <a:r>
              <a:rPr lang="en-US" sz="1216" dirty="0">
                <a:solidFill>
                  <a:srgbClr val="000000"/>
                </a:solidFill>
                <a:latin typeface="Open Sans"/>
              </a:rPr>
              <a:t>Elaborado por: Josefa Pérez Magaña</a:t>
            </a:r>
          </a:p>
        </p:txBody>
      </p:sp>
      <p:sp>
        <p:nvSpPr>
          <p:cNvPr id="9" name="TextBox 9"/>
          <p:cNvSpPr txBox="1"/>
          <p:nvPr/>
        </p:nvSpPr>
        <p:spPr>
          <a:xfrm>
            <a:off x="13643821" y="3693426"/>
            <a:ext cx="4082697" cy="3073885"/>
          </a:xfrm>
          <a:prstGeom prst="rect">
            <a:avLst/>
          </a:prstGeom>
        </p:spPr>
        <p:txBody>
          <a:bodyPr lIns="0" tIns="0" rIns="0" bIns="0" rtlCol="0" anchor="t">
            <a:spAutoFit/>
          </a:bodyPr>
          <a:lstStyle/>
          <a:p>
            <a:pPr algn="just">
              <a:lnSpc>
                <a:spcPts val="2761"/>
              </a:lnSpc>
            </a:pPr>
            <a:r>
              <a:rPr lang="en-US" sz="1972" dirty="0">
                <a:solidFill>
                  <a:srgbClr val="163459"/>
                </a:solidFill>
                <a:latin typeface="Open Sans Bold"/>
              </a:rPr>
              <a:t>Es imortante recalcar que la mayoría de las enfermedades mentles se pueden tratar y tener una mejor calidad de vida.</a:t>
            </a:r>
          </a:p>
          <a:p>
            <a:pPr algn="just">
              <a:lnSpc>
                <a:spcPts val="2761"/>
              </a:lnSpc>
            </a:pPr>
            <a:endParaRPr lang="en-US" sz="1972" dirty="0">
              <a:solidFill>
                <a:srgbClr val="163459"/>
              </a:solidFill>
              <a:latin typeface="Open Sans Bold"/>
            </a:endParaRPr>
          </a:p>
          <a:p>
            <a:pPr algn="just">
              <a:lnSpc>
                <a:spcPts val="2761"/>
              </a:lnSpc>
              <a:spcBef>
                <a:spcPct val="0"/>
              </a:spcBef>
            </a:pPr>
            <a:r>
              <a:rPr lang="en-US" sz="1972" dirty="0">
                <a:solidFill>
                  <a:srgbClr val="163459"/>
                </a:solidFill>
                <a:latin typeface="Open Sans Bold"/>
              </a:rPr>
              <a:t>Aunque existen algunos inconvenientes por no tener acceso a los servicios de salud o falta de recursos económicos.</a:t>
            </a:r>
          </a:p>
        </p:txBody>
      </p:sp>
      <p:sp>
        <p:nvSpPr>
          <p:cNvPr id="10" name="TextBox 10"/>
          <p:cNvSpPr txBox="1"/>
          <p:nvPr/>
        </p:nvSpPr>
        <p:spPr>
          <a:xfrm>
            <a:off x="8237362" y="5211319"/>
            <a:ext cx="3782582" cy="3759639"/>
          </a:xfrm>
          <a:prstGeom prst="rect">
            <a:avLst/>
          </a:prstGeom>
        </p:spPr>
        <p:txBody>
          <a:bodyPr lIns="0" tIns="0" rIns="0" bIns="0" rtlCol="0" anchor="t">
            <a:spAutoFit/>
          </a:bodyPr>
          <a:lstStyle/>
          <a:p>
            <a:pPr algn="just">
              <a:lnSpc>
                <a:spcPts val="2761"/>
              </a:lnSpc>
            </a:pPr>
            <a:r>
              <a:rPr lang="en-US" sz="1972" dirty="0">
                <a:solidFill>
                  <a:srgbClr val="163459"/>
                </a:solidFill>
                <a:latin typeface="Open Sans Bold"/>
              </a:rPr>
              <a:t>      </a:t>
            </a:r>
            <a:r>
              <a:rPr lang="en-US" sz="1972" dirty="0" err="1">
                <a:solidFill>
                  <a:srgbClr val="163459"/>
                </a:solidFill>
                <a:latin typeface="Open Sans Bold"/>
              </a:rPr>
              <a:t>Síntomas</a:t>
            </a:r>
            <a:r>
              <a:rPr lang="en-US" sz="1972" dirty="0">
                <a:solidFill>
                  <a:srgbClr val="163459"/>
                </a:solidFill>
                <a:latin typeface="Open Sans Bold"/>
              </a:rPr>
              <a:t>:</a:t>
            </a:r>
          </a:p>
          <a:p>
            <a:pPr algn="just">
              <a:lnSpc>
                <a:spcPts val="2761"/>
              </a:lnSpc>
            </a:pPr>
            <a:endParaRPr lang="en-US" sz="1972" dirty="0">
              <a:solidFill>
                <a:srgbClr val="163459"/>
              </a:solidFill>
              <a:latin typeface="Open Sans Bold"/>
            </a:endParaRPr>
          </a:p>
          <a:p>
            <a:pPr marL="425929" lvl="1" indent="-212965" algn="just">
              <a:lnSpc>
                <a:spcPts val="2761"/>
              </a:lnSpc>
              <a:buFont typeface="Arial"/>
              <a:buChar char="•"/>
            </a:pPr>
            <a:r>
              <a:rPr lang="en-US" sz="1972" dirty="0">
                <a:solidFill>
                  <a:srgbClr val="163459"/>
                </a:solidFill>
                <a:latin typeface="Open Sans Bold"/>
              </a:rPr>
              <a:t>Pensamientos suicidas.</a:t>
            </a:r>
          </a:p>
          <a:p>
            <a:pPr marL="425929" lvl="1" indent="-212965" algn="just">
              <a:lnSpc>
                <a:spcPts val="2761"/>
              </a:lnSpc>
              <a:buFont typeface="Arial"/>
              <a:buChar char="•"/>
            </a:pPr>
            <a:r>
              <a:rPr lang="en-US" sz="1972" dirty="0">
                <a:solidFill>
                  <a:srgbClr val="163459"/>
                </a:solidFill>
                <a:latin typeface="Open Sans Bold"/>
              </a:rPr>
              <a:t>Inestabilidad en el peso.</a:t>
            </a:r>
          </a:p>
          <a:p>
            <a:pPr marL="425929" lvl="1" indent="-212965" algn="just">
              <a:lnSpc>
                <a:spcPts val="2761"/>
              </a:lnSpc>
              <a:buFont typeface="Arial"/>
              <a:buChar char="•"/>
            </a:pPr>
            <a:r>
              <a:rPr lang="en-US" sz="1972" dirty="0">
                <a:solidFill>
                  <a:srgbClr val="163459"/>
                </a:solidFill>
                <a:latin typeface="Open Sans Bold"/>
              </a:rPr>
              <a:t>Problemas de sueño (dormir en exceso o desvelo).</a:t>
            </a:r>
          </a:p>
          <a:p>
            <a:pPr marL="425929" lvl="1" indent="-212965" algn="just">
              <a:lnSpc>
                <a:spcPts val="2761"/>
              </a:lnSpc>
              <a:buFont typeface="Arial"/>
              <a:buChar char="•"/>
            </a:pPr>
            <a:r>
              <a:rPr lang="en-US" sz="1972" dirty="0">
                <a:solidFill>
                  <a:srgbClr val="163459"/>
                </a:solidFill>
                <a:latin typeface="Open Sans Bold"/>
              </a:rPr>
              <a:t>Culpabilidad.</a:t>
            </a:r>
          </a:p>
          <a:p>
            <a:pPr marL="425929" lvl="1" indent="-212965" algn="just">
              <a:lnSpc>
                <a:spcPts val="2761"/>
              </a:lnSpc>
              <a:buFont typeface="Arial"/>
              <a:buChar char="•"/>
            </a:pPr>
            <a:r>
              <a:rPr lang="en-US" sz="1972" dirty="0">
                <a:solidFill>
                  <a:srgbClr val="163459"/>
                </a:solidFill>
                <a:latin typeface="Open Sans Bold"/>
              </a:rPr>
              <a:t>Rechazar toda actividad o invitación.</a:t>
            </a:r>
          </a:p>
          <a:p>
            <a:pPr marL="425929" lvl="1" indent="-212965" algn="just">
              <a:lnSpc>
                <a:spcPts val="2761"/>
              </a:lnSpc>
              <a:spcBef>
                <a:spcPct val="0"/>
              </a:spcBef>
              <a:buFont typeface="Arial"/>
              <a:buChar char="•"/>
            </a:pPr>
            <a:endParaRPr lang="en-US" sz="1972" dirty="0">
              <a:solidFill>
                <a:srgbClr val="163459"/>
              </a:solidFill>
              <a:latin typeface="Open Sans Bold"/>
            </a:endParaRPr>
          </a:p>
        </p:txBody>
      </p:sp>
    </p:spTree>
  </p:cSld>
  <p:clrMapOvr>
    <a:masterClrMapping/>
  </p:clrMapOvr>
  <mc:AlternateContent xmlns:mc="http://schemas.openxmlformats.org/markup-compatibility/2006" xmlns:p14="http://schemas.microsoft.com/office/powerpoint/2010/main">
    <mc:Choice Requires="p14">
      <p:transition p14:dur="1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999"/>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999"/>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99"/>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99"/>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999"/>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999"/>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99"/>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999"/>
                                          </p:stCondLst>
                                        </p:cTn>
                                        <p:tgtEl>
                                          <p:spTgt spid="10"/>
                                        </p:tgtEl>
                                        <p:attrNameLst>
                                          <p:attrName>style.visibility</p:attrName>
                                        </p:attrNameLst>
                                      </p:cBhvr>
                                      <p:to>
                                        <p:strVal val="visible"/>
                                      </p:to>
                                    </p:se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4000" tmFilter="0, 0; .2, .5; .8, .5; 1, 0"/>
                                        <p:tgtEl>
                                          <p:spTgt spid="3"/>
                                        </p:tgtEl>
                                      </p:cBhvr>
                                    </p:animEffect>
                                    <p:animScale>
                                      <p:cBhvr>
                                        <p:cTn id="26" dur="2000" autoRev="1" fill="hold"/>
                                        <p:tgtEl>
                                          <p:spTgt spid="3"/>
                                        </p:tgtEl>
                                      </p:cBhvr>
                                      <p:by x="105000" y="105000"/>
                                    </p:animScale>
                                  </p:childTnLst>
                                </p:cTn>
                              </p:par>
                              <p:par>
                                <p:cTn id="27" presetID="26" presetClass="emph" presetSubtype="0" fill="hold" nodeType="withEffect">
                                  <p:stCondLst>
                                    <p:cond delay="0"/>
                                  </p:stCondLst>
                                  <p:childTnLst>
                                    <p:animEffect transition="out" filter="fade">
                                      <p:cBhvr>
                                        <p:cTn id="28" dur="4000" tmFilter="0, 0; .2, .5; .8, .5; 1, 0"/>
                                        <p:tgtEl>
                                          <p:spTgt spid="4"/>
                                        </p:tgtEl>
                                      </p:cBhvr>
                                    </p:animEffect>
                                    <p:animScale>
                                      <p:cBhvr>
                                        <p:cTn id="29" dur="2000" autoRev="1" fill="hold"/>
                                        <p:tgtEl>
                                          <p:spTgt spid="4"/>
                                        </p:tgtEl>
                                      </p:cBhvr>
                                      <p:by x="105000" y="105000"/>
                                    </p:animScale>
                                  </p:childTnLst>
                                </p:cTn>
                              </p:par>
                              <p:par>
                                <p:cTn id="30" presetID="26" presetClass="emph" presetSubtype="0" fill="hold" grpId="1" nodeType="withEffect">
                                  <p:stCondLst>
                                    <p:cond delay="100"/>
                                  </p:stCondLst>
                                  <p:childTnLst>
                                    <p:animEffect transition="out" filter="fade">
                                      <p:cBhvr>
                                        <p:cTn id="31" dur="4000" tmFilter="0, 0; .2, .5; .8, .5; 1, 0"/>
                                        <p:tgtEl>
                                          <p:spTgt spid="5"/>
                                        </p:tgtEl>
                                      </p:cBhvr>
                                    </p:animEffect>
                                    <p:animScale>
                                      <p:cBhvr>
                                        <p:cTn id="32" dur="2000" autoRev="1" fill="hold"/>
                                        <p:tgtEl>
                                          <p:spTgt spid="5"/>
                                        </p:tgtEl>
                                      </p:cBhvr>
                                      <p:by x="105000" y="105000"/>
                                    </p:animScale>
                                  </p:childTnLst>
                                </p:cTn>
                              </p:par>
                              <p:par>
                                <p:cTn id="33" presetID="26" presetClass="emph" presetSubtype="0" fill="hold" grpId="1" nodeType="withEffect">
                                  <p:stCondLst>
                                    <p:cond delay="0"/>
                                  </p:stCondLst>
                                  <p:childTnLst>
                                    <p:animEffect transition="out" filter="fade">
                                      <p:cBhvr>
                                        <p:cTn id="34" dur="4000" tmFilter="0, 0; .2, .5; .8, .5; 1, 0"/>
                                        <p:tgtEl>
                                          <p:spTgt spid="6"/>
                                        </p:tgtEl>
                                      </p:cBhvr>
                                    </p:animEffect>
                                    <p:animScale>
                                      <p:cBhvr>
                                        <p:cTn id="35" dur="2000" autoRev="1" fill="hold"/>
                                        <p:tgtEl>
                                          <p:spTgt spid="6"/>
                                        </p:tgtEl>
                                      </p:cBhvr>
                                      <p:by x="105000" y="105000"/>
                                    </p:animScale>
                                  </p:childTnLst>
                                </p:cTn>
                              </p:par>
                              <p:par>
                                <p:cTn id="36" presetID="26" presetClass="emph" presetSubtype="0" fill="hold" grpId="1" nodeType="withEffect">
                                  <p:stCondLst>
                                    <p:cond delay="0"/>
                                  </p:stCondLst>
                                  <p:childTnLst>
                                    <p:animEffect transition="out" filter="fade">
                                      <p:cBhvr>
                                        <p:cTn id="37" dur="4000" tmFilter="0, 0; .2, .5; .8, .5; 1, 0"/>
                                        <p:tgtEl>
                                          <p:spTgt spid="7"/>
                                        </p:tgtEl>
                                      </p:cBhvr>
                                    </p:animEffect>
                                    <p:animScale>
                                      <p:cBhvr>
                                        <p:cTn id="38" dur="2000" autoRev="1" fill="hold"/>
                                        <p:tgtEl>
                                          <p:spTgt spid="7"/>
                                        </p:tgtEl>
                                      </p:cBhvr>
                                      <p:by x="105000" y="105000"/>
                                    </p:animScale>
                                  </p:childTnLst>
                                </p:cTn>
                              </p:par>
                              <p:par>
                                <p:cTn id="39" presetID="26" presetClass="emph" presetSubtype="0" fill="hold" grpId="1" nodeType="withEffect">
                                  <p:stCondLst>
                                    <p:cond delay="0"/>
                                  </p:stCondLst>
                                  <p:childTnLst>
                                    <p:animEffect transition="out" filter="fade">
                                      <p:cBhvr>
                                        <p:cTn id="40" dur="4000" tmFilter="0, 0; .2, .5; .8, .5; 1, 0"/>
                                        <p:tgtEl>
                                          <p:spTgt spid="8"/>
                                        </p:tgtEl>
                                      </p:cBhvr>
                                    </p:animEffect>
                                    <p:animScale>
                                      <p:cBhvr>
                                        <p:cTn id="41" dur="2000" autoRev="1" fill="hold"/>
                                        <p:tgtEl>
                                          <p:spTgt spid="8"/>
                                        </p:tgtEl>
                                      </p:cBhvr>
                                      <p:by x="105000" y="105000"/>
                                    </p:animScale>
                                  </p:childTnLst>
                                </p:cTn>
                              </p:par>
                              <p:par>
                                <p:cTn id="42" presetID="26" presetClass="emph" presetSubtype="0" fill="hold" grpId="1" nodeType="withEffect">
                                  <p:stCondLst>
                                    <p:cond delay="0"/>
                                  </p:stCondLst>
                                  <p:childTnLst>
                                    <p:animEffect transition="out" filter="fade">
                                      <p:cBhvr>
                                        <p:cTn id="43" dur="4000" tmFilter="0, 0; .2, .5; .8, .5; 1, 0"/>
                                        <p:tgtEl>
                                          <p:spTgt spid="9"/>
                                        </p:tgtEl>
                                      </p:cBhvr>
                                    </p:animEffect>
                                    <p:animScale>
                                      <p:cBhvr>
                                        <p:cTn id="44" dur="2000" autoRev="1" fill="hold"/>
                                        <p:tgtEl>
                                          <p:spTgt spid="9"/>
                                        </p:tgtEl>
                                      </p:cBhvr>
                                      <p:by x="105000" y="105000"/>
                                    </p:animScale>
                                  </p:childTnLst>
                                </p:cTn>
                              </p:par>
                              <p:par>
                                <p:cTn id="45" presetID="26" presetClass="emph" presetSubtype="0" fill="hold" grpId="1" nodeType="withEffect">
                                  <p:stCondLst>
                                    <p:cond delay="0"/>
                                  </p:stCondLst>
                                  <p:childTnLst>
                                    <p:animEffect transition="out" filter="fade">
                                      <p:cBhvr>
                                        <p:cTn id="46" dur="4000" tmFilter="0, 0; .2, .5; .8, .5; 1, 0"/>
                                        <p:tgtEl>
                                          <p:spTgt spid="10"/>
                                        </p:tgtEl>
                                      </p:cBhvr>
                                    </p:animEffect>
                                    <p:animScale>
                                      <p:cBhvr>
                                        <p:cTn id="47" dur="2000" autoRev="1" fill="hold"/>
                                        <p:tgtEl>
                                          <p:spTgt spid="10"/>
                                        </p:tgtEl>
                                      </p:cBhvr>
                                      <p:by x="105000" y="105000"/>
                                    </p:animScale>
                                  </p:childTnLst>
                                </p:cTn>
                              </p:par>
                            </p:childTnLst>
                          </p:cTn>
                        </p:par>
                        <p:par>
                          <p:cTn id="48" fill="hold">
                            <p:stCondLst>
                              <p:cond delay="5100"/>
                            </p:stCondLst>
                            <p:childTnLst>
                              <p:par>
                                <p:cTn id="49" presetID="10" presetClass="exit" presetSubtype="0" fill="hold" nodeType="afterEffect">
                                  <p:stCondLst>
                                    <p:cond delay="0"/>
                                  </p:stCondLst>
                                  <p:childTnLst>
                                    <p:animEffect transition="out" filter="fade">
                                      <p:cBhvr>
                                        <p:cTn id="50" dur="500"/>
                                        <p:tgtEl>
                                          <p:spTgt spid="3"/>
                                        </p:tgtEl>
                                      </p:cBhvr>
                                    </p:animEffect>
                                    <p:set>
                                      <p:cBhvr>
                                        <p:cTn id="51" dur="1" fill="hold">
                                          <p:stCondLst>
                                            <p:cond delay="499"/>
                                          </p:stCondLst>
                                        </p:cTn>
                                        <p:tgtEl>
                                          <p:spTgt spid="3"/>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2" nodeType="withEffect">
                                  <p:stCondLst>
                                    <p:cond delay="0"/>
                                  </p:stCondLst>
                                  <p:childTnLst>
                                    <p:animEffect transition="out" filter="fade">
                                      <p:cBhvr>
                                        <p:cTn id="56" dur="500"/>
                                        <p:tgtEl>
                                          <p:spTgt spid="5"/>
                                        </p:tgtEl>
                                      </p:cBhvr>
                                    </p:animEffect>
                                    <p:set>
                                      <p:cBhvr>
                                        <p:cTn id="57" dur="1" fill="hold">
                                          <p:stCondLst>
                                            <p:cond delay="499"/>
                                          </p:stCondLst>
                                        </p:cTn>
                                        <p:tgtEl>
                                          <p:spTgt spid="5"/>
                                        </p:tgtEl>
                                        <p:attrNameLst>
                                          <p:attrName>style.visibility</p:attrName>
                                        </p:attrNameLst>
                                      </p:cBhvr>
                                      <p:to>
                                        <p:strVal val="hidden"/>
                                      </p:to>
                                    </p:set>
                                  </p:childTnLst>
                                </p:cTn>
                              </p:par>
                              <p:par>
                                <p:cTn id="58" presetID="10" presetClass="exit" presetSubtype="0" fill="hold" grpId="2" nodeType="withEffect">
                                  <p:stCondLst>
                                    <p:cond delay="0"/>
                                  </p:stCondLst>
                                  <p:childTnLst>
                                    <p:animEffect transition="out" filter="fade">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par>
                                <p:cTn id="61" presetID="10" presetClass="exit" presetSubtype="0" fill="hold" grpId="2" nodeType="withEffect">
                                  <p:stCondLst>
                                    <p:cond delay="0"/>
                                  </p:stCondLst>
                                  <p:childTnLst>
                                    <p:animEffect transition="out" filter="fade">
                                      <p:cBhvr>
                                        <p:cTn id="62" dur="500"/>
                                        <p:tgtEl>
                                          <p:spTgt spid="7"/>
                                        </p:tgtEl>
                                      </p:cBhvr>
                                    </p:animEffect>
                                    <p:set>
                                      <p:cBhvr>
                                        <p:cTn id="63" dur="1" fill="hold">
                                          <p:stCondLst>
                                            <p:cond delay="499"/>
                                          </p:stCondLst>
                                        </p:cTn>
                                        <p:tgtEl>
                                          <p:spTgt spid="7"/>
                                        </p:tgtEl>
                                        <p:attrNameLst>
                                          <p:attrName>style.visibility</p:attrName>
                                        </p:attrNameLst>
                                      </p:cBhvr>
                                      <p:to>
                                        <p:strVal val="hidden"/>
                                      </p:to>
                                    </p:set>
                                  </p:childTnLst>
                                </p:cTn>
                              </p:par>
                              <p:par>
                                <p:cTn id="64" presetID="10" presetClass="exit" presetSubtype="0" fill="hold" grpId="2"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par>
                                <p:cTn id="67" presetID="10" presetClass="exit" presetSubtype="0" fill="hold" grpId="2"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10" presetClass="exit" presetSubtype="0" fill="hold" grpId="2" nodeType="withEffect">
                                  <p:stCondLst>
                                    <p:cond delay="0"/>
                                  </p:stCondLst>
                                  <p:childTnLst>
                                    <p:animEffect transition="out" filter="fade">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Lst>
  </p:timing>
</p:sld>
</file>

<file path=ppt/theme/theme1.xml><?xml version="1.0" encoding="utf-8"?>
<a:theme xmlns:a="http://schemas.openxmlformats.org/drawingml/2006/main" name="Office 2013 - Tema de 2022">
  <a:themeElements>
    <a:clrScheme name="Office 2013 - Tema de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Tema de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de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369</TotalTime>
  <Words>2699</Words>
  <Application>Microsoft Office PowerPoint</Application>
  <PresentationFormat>Personalizado</PresentationFormat>
  <Paragraphs>190</Paragraphs>
  <Slides>11</Slides>
  <Notes>11</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11</vt:i4>
      </vt:variant>
    </vt:vector>
  </HeadingPairs>
  <TitlesOfParts>
    <vt:vector size="23" baseType="lpstr">
      <vt:lpstr>Arimo</vt:lpstr>
      <vt:lpstr>Maharlika</vt:lpstr>
      <vt:lpstr>Open Sans</vt:lpstr>
      <vt:lpstr>Fahkwang Bold</vt:lpstr>
      <vt:lpstr>Calibri</vt:lpstr>
      <vt:lpstr>TT Phobos Inline</vt:lpstr>
      <vt:lpstr>Calibri Light</vt:lpstr>
      <vt:lpstr>Arimo Bold</vt:lpstr>
      <vt:lpstr>Aptos</vt:lpstr>
      <vt:lpstr>Open Sans Bold</vt:lpstr>
      <vt:lpstr>Arial</vt:lpstr>
      <vt:lpstr>Office 2013 - Tema de 2022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Azul Degradados Básico Simple Presentación</dc:title>
  <cp:lastModifiedBy>Josefa</cp:lastModifiedBy>
  <cp:revision>12</cp:revision>
  <dcterms:created xsi:type="dcterms:W3CDTF">2006-08-16T00:00:00Z</dcterms:created>
  <dcterms:modified xsi:type="dcterms:W3CDTF">2024-04-13T19:14:27Z</dcterms:modified>
  <dc:identifier>DAGCPLqhV80</dc:identifier>
</cp:coreProperties>
</file>