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0" d="100"/>
          <a:sy n="90" d="100"/>
        </p:scale>
        <p:origin x="57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D233944C-F166-4A4E-8840-C7A7DDACBF76}" type="datetimeFigureOut">
              <a:rPr lang="es-MX" smtClean="0"/>
              <a:t>06/03/2024</a:t>
            </a:fld>
            <a:endParaRPr lang="es-MX"/>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s-MX"/>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D5E02C2B-2580-43AB-AF93-86AF9EB08E34}" type="slidenum">
              <a:rPr lang="es-MX" smtClean="0"/>
              <a:t>‹Nº›</a:t>
            </a:fld>
            <a:endParaRPr lang="es-MX"/>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4094005803"/>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D233944C-F166-4A4E-8840-C7A7DDACBF76}" type="datetimeFigureOut">
              <a:rPr lang="es-MX" smtClean="0"/>
              <a:t>06/03/2024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5E02C2B-2580-43AB-AF93-86AF9EB08E34}" type="slidenum">
              <a:rPr lang="es-MX" smtClean="0"/>
              <a:t>‹Nº›</a:t>
            </a:fld>
            <a:endParaRPr lang="es-MX"/>
          </a:p>
        </p:txBody>
      </p:sp>
    </p:spTree>
    <p:extLst>
      <p:ext uri="{BB962C8B-B14F-4D97-AF65-F5344CB8AC3E}">
        <p14:creationId xmlns:p14="http://schemas.microsoft.com/office/powerpoint/2010/main" val="850093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D233944C-F166-4A4E-8840-C7A7DDACBF76}" type="datetimeFigureOut">
              <a:rPr lang="es-MX" smtClean="0"/>
              <a:t>06/03/2024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5E02C2B-2580-43AB-AF93-86AF9EB08E34}" type="slidenum">
              <a:rPr lang="es-MX" smtClean="0"/>
              <a:t>‹Nº›</a:t>
            </a:fld>
            <a:endParaRPr lang="es-MX"/>
          </a:p>
        </p:txBody>
      </p:sp>
    </p:spTree>
    <p:extLst>
      <p:ext uri="{BB962C8B-B14F-4D97-AF65-F5344CB8AC3E}">
        <p14:creationId xmlns:p14="http://schemas.microsoft.com/office/powerpoint/2010/main" val="1193638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D233944C-F166-4A4E-8840-C7A7DDACBF76}" type="datetimeFigureOut">
              <a:rPr lang="es-MX" smtClean="0"/>
              <a:t>06/03/2024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5E02C2B-2580-43AB-AF93-86AF9EB08E34}" type="slidenum">
              <a:rPr lang="es-MX" smtClean="0"/>
              <a:t>‹Nº›</a:t>
            </a:fld>
            <a:endParaRPr lang="es-MX"/>
          </a:p>
        </p:txBody>
      </p:sp>
    </p:spTree>
    <p:extLst>
      <p:ext uri="{BB962C8B-B14F-4D97-AF65-F5344CB8AC3E}">
        <p14:creationId xmlns:p14="http://schemas.microsoft.com/office/powerpoint/2010/main" val="3615892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D233944C-F166-4A4E-8840-C7A7DDACBF76}" type="datetimeFigureOut">
              <a:rPr lang="es-MX" smtClean="0"/>
              <a:t>06/03/2024</a:t>
            </a:fld>
            <a:endParaRPr lang="es-MX"/>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s-MX"/>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D5E02C2B-2580-43AB-AF93-86AF9EB08E34}" type="slidenum">
              <a:rPr lang="es-MX" smtClean="0"/>
              <a:t>‹Nº›</a:t>
            </a:fld>
            <a:endParaRPr lang="es-MX"/>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4068892822"/>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s-ES"/>
              <a:t>Haga clic para modificar el estilo de título del patrón</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D233944C-F166-4A4E-8840-C7A7DDACBF76}" type="datetimeFigureOut">
              <a:rPr lang="es-MX" smtClean="0"/>
              <a:t>06/03/2024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D5E02C2B-2580-43AB-AF93-86AF9EB08E34}" type="slidenum">
              <a:rPr lang="es-MX" smtClean="0"/>
              <a:t>‹Nº›</a:t>
            </a:fld>
            <a:endParaRPr lang="es-MX"/>
          </a:p>
        </p:txBody>
      </p:sp>
    </p:spTree>
    <p:extLst>
      <p:ext uri="{BB962C8B-B14F-4D97-AF65-F5344CB8AC3E}">
        <p14:creationId xmlns:p14="http://schemas.microsoft.com/office/powerpoint/2010/main" val="31515438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D233944C-F166-4A4E-8840-C7A7DDACBF76}" type="datetimeFigureOut">
              <a:rPr lang="es-MX" smtClean="0"/>
              <a:t>06/03/2024</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D5E02C2B-2580-43AB-AF93-86AF9EB08E34}" type="slidenum">
              <a:rPr lang="es-MX" smtClean="0"/>
              <a:t>‹Nº›</a:t>
            </a:fld>
            <a:endParaRPr lang="es-MX"/>
          </a:p>
        </p:txBody>
      </p:sp>
    </p:spTree>
    <p:extLst>
      <p:ext uri="{BB962C8B-B14F-4D97-AF65-F5344CB8AC3E}">
        <p14:creationId xmlns:p14="http://schemas.microsoft.com/office/powerpoint/2010/main" val="10035650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D233944C-F166-4A4E-8840-C7A7DDACBF76}" type="datetimeFigureOut">
              <a:rPr lang="es-MX" smtClean="0"/>
              <a:t>06/03/2024</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D5E02C2B-2580-43AB-AF93-86AF9EB08E34}" type="slidenum">
              <a:rPr lang="es-MX" smtClean="0"/>
              <a:t>‹Nº›</a:t>
            </a:fld>
            <a:endParaRPr lang="es-MX"/>
          </a:p>
        </p:txBody>
      </p:sp>
    </p:spTree>
    <p:extLst>
      <p:ext uri="{BB962C8B-B14F-4D97-AF65-F5344CB8AC3E}">
        <p14:creationId xmlns:p14="http://schemas.microsoft.com/office/powerpoint/2010/main" val="2551202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33944C-F166-4A4E-8840-C7A7DDACBF76}" type="datetimeFigureOut">
              <a:rPr lang="es-MX" smtClean="0"/>
              <a:t>06/03/2024</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D5E02C2B-2580-43AB-AF93-86AF9EB08E34}" type="slidenum">
              <a:rPr lang="es-MX" smtClean="0"/>
              <a:t>‹Nº›</a:t>
            </a:fld>
            <a:endParaRPr lang="es-MX"/>
          </a:p>
        </p:txBody>
      </p:sp>
    </p:spTree>
    <p:extLst>
      <p:ext uri="{BB962C8B-B14F-4D97-AF65-F5344CB8AC3E}">
        <p14:creationId xmlns:p14="http://schemas.microsoft.com/office/powerpoint/2010/main" val="36024607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s-ES"/>
              <a:t>Haga clic para modificar el estilo de título del patrón</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D233944C-F166-4A4E-8840-C7A7DDACBF76}" type="datetimeFigureOut">
              <a:rPr lang="es-MX" smtClean="0"/>
              <a:t>06/03/2024</a:t>
            </a:fld>
            <a:endParaRPr lang="es-MX"/>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s-MX"/>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D5E02C2B-2580-43AB-AF93-86AF9EB08E34}" type="slidenum">
              <a:rPr lang="es-MX" smtClean="0"/>
              <a:t>‹Nº›</a:t>
            </a:fld>
            <a:endParaRPr lang="es-MX"/>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86827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D233944C-F166-4A4E-8840-C7A7DDACBF76}" type="datetimeFigureOut">
              <a:rPr lang="es-MX" smtClean="0"/>
              <a:t>06/03/2024</a:t>
            </a:fld>
            <a:endParaRPr lang="es-MX"/>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s-MX"/>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D5E02C2B-2580-43AB-AF93-86AF9EB08E34}" type="slidenum">
              <a:rPr lang="es-MX" smtClean="0"/>
              <a:t>‹Nº›</a:t>
            </a:fld>
            <a:endParaRPr lang="es-MX"/>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017483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D233944C-F166-4A4E-8840-C7A7DDACBF76}" type="datetimeFigureOut">
              <a:rPr lang="es-MX" smtClean="0"/>
              <a:t>06/03/2024</a:t>
            </a:fld>
            <a:endParaRPr lang="es-MX"/>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s-MX"/>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D5E02C2B-2580-43AB-AF93-86AF9EB08E34}" type="slidenum">
              <a:rPr lang="es-MX" smtClean="0"/>
              <a:t>‹Nº›</a:t>
            </a:fld>
            <a:endParaRPr lang="es-MX"/>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58672512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5.xml"/><Relationship Id="rId9" Type="http://schemas.openxmlformats.org/officeDocument/2006/relationships/slide" Target="slide10.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 Target="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DD61D6-1C6E-458C-A6C2-06BECDA23A05}"/>
              </a:ext>
            </a:extLst>
          </p:cNvPr>
          <p:cNvSpPr>
            <a:spLocks noGrp="1"/>
          </p:cNvSpPr>
          <p:nvPr>
            <p:ph type="ctrTitle"/>
          </p:nvPr>
        </p:nvSpPr>
        <p:spPr/>
        <p:txBody>
          <a:bodyPr/>
          <a:lstStyle/>
          <a:p>
            <a:r>
              <a:rPr lang="es-MX" dirty="0"/>
              <a:t>La polinización</a:t>
            </a:r>
          </a:p>
        </p:txBody>
      </p:sp>
      <p:sp>
        <p:nvSpPr>
          <p:cNvPr id="3" name="Subtítulo 2">
            <a:extLst>
              <a:ext uri="{FF2B5EF4-FFF2-40B4-BE49-F238E27FC236}">
                <a16:creationId xmlns:a16="http://schemas.microsoft.com/office/drawing/2014/main" id="{629CBDB6-949D-4B59-B72E-7EC5FA011AAD}"/>
              </a:ext>
            </a:extLst>
          </p:cNvPr>
          <p:cNvSpPr>
            <a:spLocks noGrp="1"/>
          </p:cNvSpPr>
          <p:nvPr>
            <p:ph type="subTitle" idx="1"/>
          </p:nvPr>
        </p:nvSpPr>
        <p:spPr/>
        <p:txBody>
          <a:bodyPr/>
          <a:lstStyle/>
          <a:p>
            <a:r>
              <a:rPr lang="es-MX" dirty="0"/>
              <a:t>DULCE MARIANA ESCOBEDO GONZALEZ</a:t>
            </a:r>
          </a:p>
        </p:txBody>
      </p:sp>
    </p:spTree>
    <p:extLst>
      <p:ext uri="{BB962C8B-B14F-4D97-AF65-F5344CB8AC3E}">
        <p14:creationId xmlns:p14="http://schemas.microsoft.com/office/powerpoint/2010/main" val="28538443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E56445-8470-4402-9448-B24B511417A7}"/>
              </a:ext>
            </a:extLst>
          </p:cNvPr>
          <p:cNvSpPr>
            <a:spLocks noGrp="1"/>
          </p:cNvSpPr>
          <p:nvPr>
            <p:ph type="title"/>
          </p:nvPr>
        </p:nvSpPr>
        <p:spPr/>
        <p:txBody>
          <a:bodyPr/>
          <a:lstStyle/>
          <a:p>
            <a:pPr algn="just"/>
            <a:r>
              <a:rPr lang="es-MX" dirty="0"/>
              <a:t>Polinización cruzada</a:t>
            </a:r>
          </a:p>
        </p:txBody>
      </p:sp>
      <p:sp>
        <p:nvSpPr>
          <p:cNvPr id="3" name="Marcador de contenido 2">
            <a:extLst>
              <a:ext uri="{FF2B5EF4-FFF2-40B4-BE49-F238E27FC236}">
                <a16:creationId xmlns:a16="http://schemas.microsoft.com/office/drawing/2014/main" id="{8F80C051-F344-489B-9A41-18965B4C40A8}"/>
              </a:ext>
            </a:extLst>
          </p:cNvPr>
          <p:cNvSpPr>
            <a:spLocks noGrp="1"/>
          </p:cNvSpPr>
          <p:nvPr>
            <p:ph idx="1"/>
          </p:nvPr>
        </p:nvSpPr>
        <p:spPr/>
        <p:txBody>
          <a:bodyPr/>
          <a:lstStyle/>
          <a:p>
            <a:pPr marL="0" indent="0" algn="just">
              <a:buNone/>
            </a:pPr>
            <a:r>
              <a:rPr lang="es-MX" b="0" i="0" dirty="0">
                <a:solidFill>
                  <a:srgbClr val="333333"/>
                </a:solidFill>
                <a:effectLst/>
                <a:latin typeface="Catamaran"/>
              </a:rPr>
              <a:t>La polinización cruzada es otro tipo de polinización que sucede cuando el polen es transportado por un vector externo de una planta a otra. Este tipo de polinización </a:t>
            </a:r>
            <a:r>
              <a:rPr lang="es-MX" b="1" i="0" dirty="0">
                <a:solidFill>
                  <a:srgbClr val="333333"/>
                </a:solidFill>
                <a:effectLst/>
                <a:latin typeface="Catamaran"/>
              </a:rPr>
              <a:t>se </a:t>
            </a:r>
            <a:r>
              <a:rPr lang="es-MX" i="0" dirty="0">
                <a:solidFill>
                  <a:srgbClr val="333333"/>
                </a:solidFill>
                <a:effectLst/>
                <a:latin typeface="Catamaran"/>
              </a:rPr>
              <a:t>produce con la intervención de polinizadores</a:t>
            </a:r>
            <a:r>
              <a:rPr lang="es-MX" b="0" i="0" dirty="0">
                <a:solidFill>
                  <a:srgbClr val="333333"/>
                </a:solidFill>
                <a:effectLst/>
                <a:latin typeface="Catamaran"/>
              </a:rPr>
              <a:t>, ya sea insectos (abejas, avispas y mariposas), aves (murciélagos o colibrís), el viento o el agua.</a:t>
            </a:r>
            <a:endParaRPr lang="es-MX" dirty="0"/>
          </a:p>
        </p:txBody>
      </p:sp>
      <p:pic>
        <p:nvPicPr>
          <p:cNvPr id="7170" name="Picture 2" descr="Polinizadores naturales: definición, causas de su desaparición y  principales riesgos - Iberdrola">
            <a:hlinkClick r:id="rId2" action="ppaction://hlinksldjump"/>
            <a:extLst>
              <a:ext uri="{FF2B5EF4-FFF2-40B4-BE49-F238E27FC236}">
                <a16:creationId xmlns:a16="http://schemas.microsoft.com/office/drawing/2014/main" id="{893C7BA6-18F1-4350-9CC5-E30C4355A6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0395" y="3833923"/>
            <a:ext cx="3631209" cy="20334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66385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CC91B2-5C92-4513-AAFC-A1759214D72A}"/>
              </a:ext>
            </a:extLst>
          </p:cNvPr>
          <p:cNvSpPr>
            <a:spLocks noGrp="1"/>
          </p:cNvSpPr>
          <p:nvPr>
            <p:ph type="title"/>
          </p:nvPr>
        </p:nvSpPr>
        <p:spPr/>
        <p:txBody>
          <a:bodyPr/>
          <a:lstStyle/>
          <a:p>
            <a:r>
              <a:rPr lang="es-MX" dirty="0"/>
              <a:t>Índice </a:t>
            </a:r>
          </a:p>
        </p:txBody>
      </p:sp>
      <p:sp>
        <p:nvSpPr>
          <p:cNvPr id="3" name="Marcador de contenido 2">
            <a:extLst>
              <a:ext uri="{FF2B5EF4-FFF2-40B4-BE49-F238E27FC236}">
                <a16:creationId xmlns:a16="http://schemas.microsoft.com/office/drawing/2014/main" id="{AB7D2111-1635-4AE4-A800-E98D50EB987A}"/>
              </a:ext>
            </a:extLst>
          </p:cNvPr>
          <p:cNvSpPr>
            <a:spLocks noGrp="1"/>
          </p:cNvSpPr>
          <p:nvPr>
            <p:ph idx="1"/>
          </p:nvPr>
        </p:nvSpPr>
        <p:spPr/>
        <p:txBody>
          <a:bodyPr/>
          <a:lstStyle/>
          <a:p>
            <a:r>
              <a:rPr lang="es-MX" dirty="0">
                <a:hlinkClick r:id="rId2" action="ppaction://hlinksldjump"/>
              </a:rPr>
              <a:t>¿Qué es la polinización?</a:t>
            </a:r>
            <a:endParaRPr lang="es-MX" dirty="0"/>
          </a:p>
          <a:p>
            <a:r>
              <a:rPr lang="es-MX" dirty="0">
                <a:hlinkClick r:id="rId3" action="ppaction://hlinksldjump"/>
              </a:rPr>
              <a:t>¿Cómo se produce la polinización?</a:t>
            </a:r>
            <a:endParaRPr lang="es-MX" dirty="0"/>
          </a:p>
          <a:p>
            <a:r>
              <a:rPr lang="es-MX" dirty="0">
                <a:hlinkClick r:id="rId4" action="ppaction://hlinksldjump"/>
              </a:rPr>
              <a:t>Insectos polinizadores</a:t>
            </a:r>
            <a:endParaRPr lang="es-MX" dirty="0"/>
          </a:p>
          <a:p>
            <a:r>
              <a:rPr lang="es-MX" dirty="0">
                <a:hlinkClick r:id="rId5" action="ppaction://hlinksldjump"/>
              </a:rPr>
              <a:t>¿Cuáles son los 4 tipos de polinización?</a:t>
            </a:r>
            <a:endParaRPr lang="es-MX" dirty="0"/>
          </a:p>
          <a:p>
            <a:r>
              <a:rPr lang="es-MX" i="0" dirty="0">
                <a:solidFill>
                  <a:srgbClr val="333333"/>
                </a:solidFill>
                <a:effectLst/>
                <a:hlinkClick r:id="rId6" action="ppaction://hlinksldjump"/>
              </a:rPr>
              <a:t>Polinización natural</a:t>
            </a:r>
            <a:endParaRPr lang="es-MX" i="0" dirty="0">
              <a:solidFill>
                <a:srgbClr val="333333"/>
              </a:solidFill>
              <a:effectLst/>
            </a:endParaRPr>
          </a:p>
          <a:p>
            <a:r>
              <a:rPr lang="es-MX" dirty="0">
                <a:hlinkClick r:id="rId7" action="ppaction://hlinksldjump"/>
              </a:rPr>
              <a:t>Polinización artificial</a:t>
            </a:r>
            <a:endParaRPr lang="es-MX" dirty="0"/>
          </a:p>
          <a:p>
            <a:r>
              <a:rPr lang="es-MX" dirty="0">
                <a:hlinkClick r:id="rId8" action="ppaction://hlinksldjump"/>
              </a:rPr>
              <a:t>Polinización directa</a:t>
            </a:r>
            <a:endParaRPr lang="es-MX" dirty="0"/>
          </a:p>
          <a:p>
            <a:r>
              <a:rPr lang="es-MX" dirty="0">
                <a:hlinkClick r:id="rId9" action="ppaction://hlinksldjump"/>
              </a:rPr>
              <a:t>Polinización cruzada</a:t>
            </a:r>
            <a:endParaRPr lang="es-MX" dirty="0"/>
          </a:p>
        </p:txBody>
      </p:sp>
    </p:spTree>
    <p:extLst>
      <p:ext uri="{BB962C8B-B14F-4D97-AF65-F5344CB8AC3E}">
        <p14:creationId xmlns:p14="http://schemas.microsoft.com/office/powerpoint/2010/main" val="14074534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5EE380-8660-4219-AEF6-0DD15DFBB410}"/>
              </a:ext>
            </a:extLst>
          </p:cNvPr>
          <p:cNvSpPr>
            <a:spLocks noGrp="1"/>
          </p:cNvSpPr>
          <p:nvPr>
            <p:ph type="title"/>
          </p:nvPr>
        </p:nvSpPr>
        <p:spPr/>
        <p:txBody>
          <a:bodyPr/>
          <a:lstStyle/>
          <a:p>
            <a:pPr algn="just"/>
            <a:r>
              <a:rPr lang="es-MX" dirty="0"/>
              <a:t>¿Qué es la polinización?</a:t>
            </a:r>
          </a:p>
        </p:txBody>
      </p:sp>
      <p:sp>
        <p:nvSpPr>
          <p:cNvPr id="3" name="Marcador de contenido 2">
            <a:extLst>
              <a:ext uri="{FF2B5EF4-FFF2-40B4-BE49-F238E27FC236}">
                <a16:creationId xmlns:a16="http://schemas.microsoft.com/office/drawing/2014/main" id="{35C9E47B-5BBA-4074-93E6-5A7D2E002132}"/>
              </a:ext>
            </a:extLst>
          </p:cNvPr>
          <p:cNvSpPr>
            <a:spLocks noGrp="1"/>
          </p:cNvSpPr>
          <p:nvPr>
            <p:ph idx="1"/>
          </p:nvPr>
        </p:nvSpPr>
        <p:spPr/>
        <p:txBody>
          <a:bodyPr/>
          <a:lstStyle/>
          <a:p>
            <a:pPr marL="0" indent="0" algn="just">
              <a:buNone/>
            </a:pPr>
            <a:r>
              <a:rPr lang="es-MX" b="0" i="0" dirty="0">
                <a:solidFill>
                  <a:srgbClr val="333333"/>
                </a:solidFill>
                <a:effectLst/>
                <a:latin typeface="Catamaran"/>
              </a:rPr>
              <a:t>La polinización es un proceso de</a:t>
            </a:r>
            <a:r>
              <a:rPr lang="es-MX" i="0" dirty="0">
                <a:solidFill>
                  <a:srgbClr val="333333"/>
                </a:solidFill>
                <a:effectLst/>
                <a:latin typeface="Catamaran"/>
              </a:rPr>
              <a:t> transporte del polen de una flor hacia otra flor. </a:t>
            </a:r>
            <a:r>
              <a:rPr lang="es-MX" b="0" i="0" dirty="0">
                <a:solidFill>
                  <a:srgbClr val="333333"/>
                </a:solidFill>
                <a:effectLst/>
                <a:latin typeface="Catamaran"/>
              </a:rPr>
              <a:t>Este traslado de polen se produce desde los órganos florales masculinos, también conocidos como estambres, de una flor hacia los órganos florales femeninos, es decir, los estigmas de otra flor.</a:t>
            </a:r>
            <a:endParaRPr lang="es-MX" dirty="0"/>
          </a:p>
        </p:txBody>
      </p:sp>
      <p:pic>
        <p:nvPicPr>
          <p:cNvPr id="1030" name="Picture 6" descr="Qué es la polinización y cómo se produce - Qué es la polinización">
            <a:hlinkClick r:id="rId2" action="ppaction://hlinksldjump"/>
            <a:extLst>
              <a:ext uri="{FF2B5EF4-FFF2-40B4-BE49-F238E27FC236}">
                <a16:creationId xmlns:a16="http://schemas.microsoft.com/office/drawing/2014/main" id="{2B078EE7-7622-46D5-8595-329469632F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733800"/>
            <a:ext cx="3200400" cy="213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60356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A06D97-F8A2-42E7-B7E4-1EF88FB2A88A}"/>
              </a:ext>
            </a:extLst>
          </p:cNvPr>
          <p:cNvSpPr>
            <a:spLocks noGrp="1"/>
          </p:cNvSpPr>
          <p:nvPr>
            <p:ph type="title"/>
          </p:nvPr>
        </p:nvSpPr>
        <p:spPr/>
        <p:txBody>
          <a:bodyPr/>
          <a:lstStyle/>
          <a:p>
            <a:pPr algn="just"/>
            <a:r>
              <a:rPr lang="es-MX" dirty="0"/>
              <a:t>¿Cómo se produce la polinización?</a:t>
            </a:r>
          </a:p>
        </p:txBody>
      </p:sp>
      <p:sp>
        <p:nvSpPr>
          <p:cNvPr id="3" name="Marcador de contenido 2">
            <a:extLst>
              <a:ext uri="{FF2B5EF4-FFF2-40B4-BE49-F238E27FC236}">
                <a16:creationId xmlns:a16="http://schemas.microsoft.com/office/drawing/2014/main" id="{F8686716-B5E8-4A1B-9EF8-88AD580AE54C}"/>
              </a:ext>
            </a:extLst>
          </p:cNvPr>
          <p:cNvSpPr>
            <a:spLocks noGrp="1"/>
          </p:cNvSpPr>
          <p:nvPr>
            <p:ph idx="1"/>
          </p:nvPr>
        </p:nvSpPr>
        <p:spPr/>
        <p:txBody>
          <a:bodyPr/>
          <a:lstStyle/>
          <a:p>
            <a:pPr marL="0" indent="0" algn="just">
              <a:buNone/>
            </a:pPr>
            <a:r>
              <a:rPr lang="es-MX" b="0" i="0" dirty="0">
                <a:solidFill>
                  <a:srgbClr val="333333"/>
                </a:solidFill>
                <a:effectLst/>
                <a:latin typeface="Catamaran"/>
              </a:rPr>
              <a:t>Por tanto, existen </a:t>
            </a:r>
            <a:r>
              <a:rPr lang="es-MX" b="1" i="0" dirty="0">
                <a:solidFill>
                  <a:srgbClr val="333333"/>
                </a:solidFill>
                <a:effectLst/>
                <a:latin typeface="Catamaran"/>
              </a:rPr>
              <a:t>diferentes formas</a:t>
            </a:r>
            <a:r>
              <a:rPr lang="es-MX" b="0" i="0" dirty="0">
                <a:solidFill>
                  <a:srgbClr val="333333"/>
                </a:solidFill>
                <a:effectLst/>
                <a:latin typeface="Catamaran"/>
              </a:rPr>
              <a:t> respecto a cómo se produce la polinización:</a:t>
            </a:r>
            <a:br>
              <a:rPr lang="es-MX" b="1" i="0" dirty="0">
                <a:solidFill>
                  <a:srgbClr val="333333"/>
                </a:solidFill>
                <a:effectLst/>
                <a:latin typeface="Catamaran"/>
              </a:rPr>
            </a:br>
            <a:endParaRPr lang="es-MX" b="0" i="0" dirty="0">
              <a:solidFill>
                <a:srgbClr val="333333"/>
              </a:solidFill>
              <a:effectLst/>
              <a:latin typeface="Catamaran"/>
            </a:endParaRPr>
          </a:p>
          <a:p>
            <a:pPr algn="just">
              <a:buFont typeface="Arial" panose="020B0604020202020204" pitchFamily="34" charset="0"/>
              <a:buChar char="•"/>
            </a:pPr>
            <a:r>
              <a:rPr lang="es-MX" b="1" i="0" dirty="0">
                <a:solidFill>
                  <a:srgbClr val="333333"/>
                </a:solidFill>
                <a:effectLst/>
                <a:latin typeface="Catamaran"/>
              </a:rPr>
              <a:t>Polinización hidrófila</a:t>
            </a:r>
            <a:r>
              <a:rPr lang="es-MX" b="0" i="0" dirty="0">
                <a:solidFill>
                  <a:srgbClr val="333333"/>
                </a:solidFill>
                <a:effectLst/>
                <a:latin typeface="Catamaran"/>
              </a:rPr>
              <a:t>: se produce por la acción del agua.</a:t>
            </a:r>
          </a:p>
          <a:p>
            <a:pPr algn="just">
              <a:buFont typeface="Arial" panose="020B0604020202020204" pitchFamily="34" charset="0"/>
              <a:buChar char="•"/>
            </a:pPr>
            <a:r>
              <a:rPr lang="es-MX" b="1" i="0" dirty="0">
                <a:solidFill>
                  <a:srgbClr val="333333"/>
                </a:solidFill>
                <a:effectLst/>
                <a:latin typeface="Catamaran"/>
              </a:rPr>
              <a:t>Polinización anemófila</a:t>
            </a:r>
            <a:r>
              <a:rPr lang="es-MX" b="0" i="0" dirty="0">
                <a:solidFill>
                  <a:srgbClr val="333333"/>
                </a:solidFill>
                <a:effectLst/>
                <a:latin typeface="Catamaran"/>
              </a:rPr>
              <a:t>: es la producida por la acción del viento.</a:t>
            </a:r>
          </a:p>
          <a:p>
            <a:pPr algn="just">
              <a:buFont typeface="Arial" panose="020B0604020202020204" pitchFamily="34" charset="0"/>
              <a:buChar char="•"/>
            </a:pPr>
            <a:r>
              <a:rPr lang="es-MX" b="1" i="0" dirty="0">
                <a:solidFill>
                  <a:srgbClr val="333333"/>
                </a:solidFill>
                <a:effectLst/>
                <a:latin typeface="Catamaran"/>
              </a:rPr>
              <a:t>Polinización zoófila</a:t>
            </a:r>
            <a:r>
              <a:rPr lang="es-MX" b="0" i="0" dirty="0">
                <a:solidFill>
                  <a:srgbClr val="333333"/>
                </a:solidFill>
                <a:effectLst/>
                <a:latin typeface="Catamaran"/>
              </a:rPr>
              <a:t>: se produce por los animales, especialmente de insectos polinizadores.</a:t>
            </a:r>
          </a:p>
          <a:p>
            <a:pPr marL="0" indent="0" algn="ctr">
              <a:buNone/>
            </a:pPr>
            <a:endParaRPr lang="es-MX" dirty="0"/>
          </a:p>
        </p:txBody>
      </p:sp>
      <p:pic>
        <p:nvPicPr>
          <p:cNvPr id="2052" name="Picture 4" descr="Qué es la Polinización?">
            <a:hlinkClick r:id="rId2" action="ppaction://hlinksldjump"/>
            <a:extLst>
              <a:ext uri="{FF2B5EF4-FFF2-40B4-BE49-F238E27FC236}">
                <a16:creationId xmlns:a16="http://schemas.microsoft.com/office/drawing/2014/main" id="{818AACE3-4B47-42B9-A418-EE73DA9214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1512" y="4629150"/>
            <a:ext cx="3381375" cy="1352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8938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D9896F4-DFE4-4890-A6DE-D5C368DBD33C}"/>
              </a:ext>
            </a:extLst>
          </p:cNvPr>
          <p:cNvSpPr>
            <a:spLocks noGrp="1"/>
          </p:cNvSpPr>
          <p:nvPr>
            <p:ph type="title"/>
          </p:nvPr>
        </p:nvSpPr>
        <p:spPr/>
        <p:txBody>
          <a:bodyPr/>
          <a:lstStyle/>
          <a:p>
            <a:pPr algn="just"/>
            <a:r>
              <a:rPr lang="es-MX" i="0" dirty="0">
                <a:solidFill>
                  <a:srgbClr val="333333"/>
                </a:solidFill>
                <a:effectLst/>
                <a:latin typeface="Catamaran"/>
              </a:rPr>
              <a:t>Insectos polinizadores</a:t>
            </a:r>
            <a:endParaRPr lang="es-MX" dirty="0"/>
          </a:p>
        </p:txBody>
      </p:sp>
      <p:sp>
        <p:nvSpPr>
          <p:cNvPr id="3" name="Marcador de contenido 2">
            <a:extLst>
              <a:ext uri="{FF2B5EF4-FFF2-40B4-BE49-F238E27FC236}">
                <a16:creationId xmlns:a16="http://schemas.microsoft.com/office/drawing/2014/main" id="{E7814846-7039-4BBD-A368-025715C25B34}"/>
              </a:ext>
            </a:extLst>
          </p:cNvPr>
          <p:cNvSpPr>
            <a:spLocks noGrp="1"/>
          </p:cNvSpPr>
          <p:nvPr>
            <p:ph idx="1"/>
          </p:nvPr>
        </p:nvSpPr>
        <p:spPr>
          <a:xfrm>
            <a:off x="1295400" y="1786270"/>
            <a:ext cx="9601200" cy="3581400"/>
          </a:xfrm>
        </p:spPr>
        <p:txBody>
          <a:bodyPr>
            <a:normAutofit/>
          </a:bodyPr>
          <a:lstStyle/>
          <a:p>
            <a:pPr algn="just">
              <a:buFont typeface="Arial" panose="020B0604020202020204" pitchFamily="34" charset="0"/>
              <a:buChar char="•"/>
            </a:pPr>
            <a:r>
              <a:rPr lang="es-MX" b="1" i="0" dirty="0">
                <a:solidFill>
                  <a:srgbClr val="333333"/>
                </a:solidFill>
                <a:effectLst/>
                <a:latin typeface="Catamaran"/>
              </a:rPr>
              <a:t>Abejorro</a:t>
            </a:r>
            <a:r>
              <a:rPr lang="es-MX" b="0" i="0" dirty="0">
                <a:solidFill>
                  <a:srgbClr val="333333"/>
                </a:solidFill>
                <a:effectLst/>
                <a:latin typeface="Catamaran"/>
              </a:rPr>
              <a:t>: se localizan hasta 8 especies originarias del Neotrópico, mientras que una es introducida.</a:t>
            </a:r>
          </a:p>
          <a:p>
            <a:pPr algn="just">
              <a:buFont typeface="Arial" panose="020B0604020202020204" pitchFamily="34" charset="0"/>
              <a:buChar char="•"/>
            </a:pPr>
            <a:r>
              <a:rPr lang="es-MX" b="1" i="0" dirty="0">
                <a:solidFill>
                  <a:srgbClr val="333333"/>
                </a:solidFill>
                <a:effectLst/>
                <a:latin typeface="Catamaran"/>
              </a:rPr>
              <a:t>Abeja europea</a:t>
            </a:r>
            <a:r>
              <a:rPr lang="es-MX" b="0" i="0" dirty="0">
                <a:solidFill>
                  <a:srgbClr val="333333"/>
                </a:solidFill>
                <a:effectLst/>
                <a:latin typeface="Catamaran"/>
              </a:rPr>
              <a:t>: son polinizadores predominantes en la mayoría de plantas. </a:t>
            </a:r>
          </a:p>
          <a:p>
            <a:pPr algn="just">
              <a:buFont typeface="Arial" panose="020B0604020202020204" pitchFamily="34" charset="0"/>
              <a:buChar char="•"/>
            </a:pPr>
            <a:r>
              <a:rPr lang="es-MX" b="1" i="0" dirty="0">
                <a:solidFill>
                  <a:srgbClr val="333333"/>
                </a:solidFill>
                <a:effectLst/>
                <a:latin typeface="Catamaran"/>
              </a:rPr>
              <a:t>Abejorro</a:t>
            </a:r>
            <a:r>
              <a:rPr lang="es-MX" b="0" i="0" dirty="0">
                <a:solidFill>
                  <a:srgbClr val="333333"/>
                </a:solidFill>
                <a:effectLst/>
                <a:latin typeface="Catamaran"/>
              </a:rPr>
              <a:t>: </a:t>
            </a:r>
            <a:r>
              <a:rPr lang="es-MX" dirty="0">
                <a:solidFill>
                  <a:srgbClr val="333333"/>
                </a:solidFill>
                <a:latin typeface="Catamaran"/>
              </a:rPr>
              <a:t>s</a:t>
            </a:r>
            <a:r>
              <a:rPr lang="es-MX" b="0" i="0" dirty="0">
                <a:solidFill>
                  <a:srgbClr val="333333"/>
                </a:solidFill>
                <a:effectLst/>
                <a:latin typeface="Catamaran"/>
              </a:rPr>
              <a:t>on especies solitarias con hábitos generalistas respecto a la fuente de polen y néctar. </a:t>
            </a:r>
          </a:p>
          <a:p>
            <a:pPr algn="just">
              <a:buFont typeface="Arial" panose="020B0604020202020204" pitchFamily="34" charset="0"/>
              <a:buChar char="•"/>
            </a:pPr>
            <a:r>
              <a:rPr lang="es-MX" b="1" i="0" dirty="0">
                <a:solidFill>
                  <a:srgbClr val="333333"/>
                </a:solidFill>
                <a:effectLst/>
                <a:latin typeface="Catamaran"/>
              </a:rPr>
              <a:t>Abejorro Mangangá Negro</a:t>
            </a:r>
            <a:r>
              <a:rPr lang="es-MX" b="0" i="0" dirty="0">
                <a:solidFill>
                  <a:srgbClr val="333333"/>
                </a:solidFill>
                <a:effectLst/>
                <a:latin typeface="Catamaran"/>
              </a:rPr>
              <a:t>: estas especies de </a:t>
            </a:r>
            <a:r>
              <a:rPr lang="es-MX" b="0" i="0" dirty="0" err="1">
                <a:solidFill>
                  <a:srgbClr val="333333"/>
                </a:solidFill>
                <a:effectLst/>
                <a:latin typeface="Catamaran"/>
              </a:rPr>
              <a:t>Bombus</a:t>
            </a:r>
            <a:r>
              <a:rPr lang="es-MX" b="0" i="0" dirty="0">
                <a:solidFill>
                  <a:srgbClr val="333333"/>
                </a:solidFill>
                <a:effectLst/>
                <a:latin typeface="Catamaran"/>
              </a:rPr>
              <a:t> corresponden a agentes polinizadores trascendentales en plantas silvestres y cultivadas.</a:t>
            </a:r>
          </a:p>
        </p:txBody>
      </p:sp>
      <p:pic>
        <p:nvPicPr>
          <p:cNvPr id="7" name="Imagen 6">
            <a:hlinkClick r:id="rId2" action="ppaction://hlinksldjump"/>
            <a:extLst>
              <a:ext uri="{FF2B5EF4-FFF2-40B4-BE49-F238E27FC236}">
                <a16:creationId xmlns:a16="http://schemas.microsoft.com/office/drawing/2014/main" id="{81889910-21BF-4B86-86FF-95638F6BAB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07569" y="4436929"/>
            <a:ext cx="2743206" cy="2215901"/>
          </a:xfrm>
          <a:prstGeom prst="rect">
            <a:avLst/>
          </a:prstGeom>
        </p:spPr>
      </p:pic>
    </p:spTree>
    <p:extLst>
      <p:ext uri="{BB962C8B-B14F-4D97-AF65-F5344CB8AC3E}">
        <p14:creationId xmlns:p14="http://schemas.microsoft.com/office/powerpoint/2010/main" val="400650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A9C17C9-161F-4F9E-95EC-1192CC18A19B}"/>
              </a:ext>
            </a:extLst>
          </p:cNvPr>
          <p:cNvSpPr>
            <a:spLocks noGrp="1"/>
          </p:cNvSpPr>
          <p:nvPr>
            <p:ph type="title"/>
          </p:nvPr>
        </p:nvSpPr>
        <p:spPr/>
        <p:txBody>
          <a:bodyPr/>
          <a:lstStyle/>
          <a:p>
            <a:pPr algn="just"/>
            <a:r>
              <a:rPr lang="es-MX" dirty="0"/>
              <a:t>¿Cuáles son los 4 tipos de polinización?</a:t>
            </a:r>
          </a:p>
        </p:txBody>
      </p:sp>
      <p:sp>
        <p:nvSpPr>
          <p:cNvPr id="3" name="Marcador de contenido 2">
            <a:extLst>
              <a:ext uri="{FF2B5EF4-FFF2-40B4-BE49-F238E27FC236}">
                <a16:creationId xmlns:a16="http://schemas.microsoft.com/office/drawing/2014/main" id="{87381A24-9F6A-4A46-8FC1-D920D1076001}"/>
              </a:ext>
            </a:extLst>
          </p:cNvPr>
          <p:cNvSpPr>
            <a:spLocks noGrp="1"/>
          </p:cNvSpPr>
          <p:nvPr>
            <p:ph idx="1"/>
          </p:nvPr>
        </p:nvSpPr>
        <p:spPr/>
        <p:txBody>
          <a:bodyPr/>
          <a:lstStyle/>
          <a:p>
            <a:pPr marL="0" indent="0" algn="just">
              <a:buNone/>
            </a:pPr>
            <a:r>
              <a:rPr lang="es-MX" b="0" i="0" dirty="0">
                <a:solidFill>
                  <a:srgbClr val="333333"/>
                </a:solidFill>
                <a:effectLst/>
                <a:latin typeface="Catamaran"/>
              </a:rPr>
              <a:t>Existen principalmente 4 tipos de polinización de las plantas: natural, artificial, directa y cruzada.</a:t>
            </a:r>
          </a:p>
          <a:p>
            <a:pPr marL="0" indent="0" algn="ctr">
              <a:buNone/>
            </a:pPr>
            <a:endParaRPr lang="es-MX" dirty="0"/>
          </a:p>
        </p:txBody>
      </p:sp>
      <p:pic>
        <p:nvPicPr>
          <p:cNvPr id="3074" name="Picture 2" descr="Sabes qué es la polinización y cómo se produce? - Hidden Nature">
            <a:hlinkClick r:id="rId2" action="ppaction://hlinksldjump"/>
            <a:extLst>
              <a:ext uri="{FF2B5EF4-FFF2-40B4-BE49-F238E27FC236}">
                <a16:creationId xmlns:a16="http://schemas.microsoft.com/office/drawing/2014/main" id="{770D799A-72E7-4172-94D9-23F62A0A66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7514" y="3716388"/>
            <a:ext cx="3056971" cy="2034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2358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1159A65-604C-4E3C-AB69-230445194E8F}"/>
              </a:ext>
            </a:extLst>
          </p:cNvPr>
          <p:cNvSpPr>
            <a:spLocks noGrp="1"/>
          </p:cNvSpPr>
          <p:nvPr>
            <p:ph type="title"/>
          </p:nvPr>
        </p:nvSpPr>
        <p:spPr/>
        <p:txBody>
          <a:bodyPr/>
          <a:lstStyle/>
          <a:p>
            <a:pPr algn="just"/>
            <a:r>
              <a:rPr lang="es-MX" i="0" dirty="0">
                <a:solidFill>
                  <a:srgbClr val="333333"/>
                </a:solidFill>
                <a:effectLst/>
                <a:latin typeface="Catamaran"/>
              </a:rPr>
              <a:t>Polinización natural</a:t>
            </a:r>
            <a:endParaRPr lang="es-MX" dirty="0"/>
          </a:p>
        </p:txBody>
      </p:sp>
      <p:sp>
        <p:nvSpPr>
          <p:cNvPr id="3" name="Marcador de contenido 2">
            <a:extLst>
              <a:ext uri="{FF2B5EF4-FFF2-40B4-BE49-F238E27FC236}">
                <a16:creationId xmlns:a16="http://schemas.microsoft.com/office/drawing/2014/main" id="{204FE4A3-C44B-4D66-99CD-B175D00A0A7A}"/>
              </a:ext>
            </a:extLst>
          </p:cNvPr>
          <p:cNvSpPr>
            <a:spLocks noGrp="1"/>
          </p:cNvSpPr>
          <p:nvPr>
            <p:ph idx="1"/>
          </p:nvPr>
        </p:nvSpPr>
        <p:spPr/>
        <p:txBody>
          <a:bodyPr/>
          <a:lstStyle/>
          <a:p>
            <a:pPr marL="0" indent="0" algn="just">
              <a:buNone/>
            </a:pPr>
            <a:r>
              <a:rPr lang="es-MX" b="0" i="0" dirty="0">
                <a:solidFill>
                  <a:srgbClr val="333333"/>
                </a:solidFill>
                <a:effectLst/>
                <a:latin typeface="Catamaran"/>
              </a:rPr>
              <a:t>Se trata de un tipo de polinización producida </a:t>
            </a:r>
            <a:r>
              <a:rPr lang="es-MX" i="0" dirty="0">
                <a:solidFill>
                  <a:srgbClr val="333333"/>
                </a:solidFill>
                <a:effectLst/>
                <a:latin typeface="Catamaran"/>
              </a:rPr>
              <a:t>sin la intervención del ser humano</a:t>
            </a:r>
            <a:r>
              <a:rPr lang="es-MX" b="0" i="0" dirty="0">
                <a:solidFill>
                  <a:srgbClr val="333333"/>
                </a:solidFill>
                <a:effectLst/>
                <a:latin typeface="Catamaran"/>
              </a:rPr>
              <a:t>. La polinización anemófila, entomófila, hidrófila y directa son claros ejemplos de polinización natural. Tras años y años de evolución, las especies han hallado necesidades específicas para transportar el polen de manera natural y así se reproducen.</a:t>
            </a:r>
            <a:endParaRPr lang="es-MX" dirty="0"/>
          </a:p>
        </p:txBody>
      </p:sp>
      <p:pic>
        <p:nvPicPr>
          <p:cNvPr id="4098" name="Picture 2" descr="La aplicación de la polinización natural en cultivos - Revista InfoAgro  México">
            <a:hlinkClick r:id="rId2" action="ppaction://hlinksldjump"/>
            <a:extLst>
              <a:ext uri="{FF2B5EF4-FFF2-40B4-BE49-F238E27FC236}">
                <a16:creationId xmlns:a16="http://schemas.microsoft.com/office/drawing/2014/main" id="{ED3F5A84-1A7D-4C45-B430-A4CD743BFE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4514" y="3838354"/>
            <a:ext cx="3042972" cy="1907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10192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FCBA38A-034E-41E8-8C68-695CCCCBBAC4}"/>
              </a:ext>
            </a:extLst>
          </p:cNvPr>
          <p:cNvSpPr>
            <a:spLocks noGrp="1"/>
          </p:cNvSpPr>
          <p:nvPr>
            <p:ph type="title"/>
          </p:nvPr>
        </p:nvSpPr>
        <p:spPr/>
        <p:txBody>
          <a:bodyPr/>
          <a:lstStyle/>
          <a:p>
            <a:pPr algn="just"/>
            <a:r>
              <a:rPr lang="es-MX" i="0" dirty="0">
                <a:solidFill>
                  <a:srgbClr val="333333"/>
                </a:solidFill>
                <a:effectLst/>
                <a:latin typeface="Catamaran"/>
              </a:rPr>
              <a:t>Polinización artificial</a:t>
            </a:r>
            <a:br>
              <a:rPr lang="es-MX" i="0" dirty="0">
                <a:solidFill>
                  <a:srgbClr val="333333"/>
                </a:solidFill>
                <a:effectLst/>
                <a:latin typeface="Catamaran"/>
              </a:rPr>
            </a:br>
            <a:endParaRPr lang="es-MX" dirty="0"/>
          </a:p>
        </p:txBody>
      </p:sp>
      <p:sp>
        <p:nvSpPr>
          <p:cNvPr id="3" name="Marcador de contenido 2">
            <a:extLst>
              <a:ext uri="{FF2B5EF4-FFF2-40B4-BE49-F238E27FC236}">
                <a16:creationId xmlns:a16="http://schemas.microsoft.com/office/drawing/2014/main" id="{25C60676-15E9-4831-B3FB-0C5C678CA520}"/>
              </a:ext>
            </a:extLst>
          </p:cNvPr>
          <p:cNvSpPr>
            <a:spLocks noGrp="1"/>
          </p:cNvSpPr>
          <p:nvPr>
            <p:ph idx="1"/>
          </p:nvPr>
        </p:nvSpPr>
        <p:spPr/>
        <p:txBody>
          <a:bodyPr/>
          <a:lstStyle/>
          <a:p>
            <a:pPr marL="0" indent="0" algn="just">
              <a:buNone/>
            </a:pPr>
            <a:r>
              <a:rPr lang="es-MX" b="0" i="0" dirty="0">
                <a:solidFill>
                  <a:srgbClr val="333333"/>
                </a:solidFill>
                <a:effectLst/>
                <a:latin typeface="Catamaran"/>
              </a:rPr>
              <a:t>Es el tipo de polinización en el que </a:t>
            </a:r>
            <a:r>
              <a:rPr lang="es-MX" i="0" dirty="0">
                <a:solidFill>
                  <a:srgbClr val="333333"/>
                </a:solidFill>
                <a:effectLst/>
                <a:latin typeface="Catamaran"/>
              </a:rPr>
              <a:t>el ser humano sustituye a la naturaleza </a:t>
            </a:r>
            <a:r>
              <a:rPr lang="es-MX" b="0" i="0" dirty="0">
                <a:solidFill>
                  <a:srgbClr val="333333"/>
                </a:solidFill>
                <a:effectLst/>
                <a:latin typeface="Catamaran"/>
              </a:rPr>
              <a:t>durante el proceso de polinización, controlando la reproducción.</a:t>
            </a:r>
          </a:p>
          <a:p>
            <a:pPr marL="0" indent="0" algn="just">
              <a:buNone/>
            </a:pPr>
            <a:r>
              <a:rPr lang="es-MX" b="0" i="0" dirty="0">
                <a:solidFill>
                  <a:srgbClr val="333333"/>
                </a:solidFill>
                <a:effectLst/>
                <a:latin typeface="Catamaran"/>
              </a:rPr>
              <a:t>Para conseguirlo, las flores se embolsan para evitar la llegada de otros agentes, se recoge el polen presente en el estambre y se transporta hacia el estigma. Después, las flores vuelven a cubrirse hasta que la fecundación se haya efectuado.</a:t>
            </a:r>
          </a:p>
        </p:txBody>
      </p:sp>
      <p:pic>
        <p:nvPicPr>
          <p:cNvPr id="5122" name="Picture 2" descr="Cuáles son los tipos de polinización?">
            <a:hlinkClick r:id="rId2" action="ppaction://hlinksldjump"/>
            <a:extLst>
              <a:ext uri="{FF2B5EF4-FFF2-40B4-BE49-F238E27FC236}">
                <a16:creationId xmlns:a16="http://schemas.microsoft.com/office/drawing/2014/main" id="{242F84F6-4DF2-4774-84F4-B743F6C567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8451" y="4036675"/>
            <a:ext cx="2775098" cy="2135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04929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404F17-2330-49B0-BE3C-3EB5C57ED600}"/>
              </a:ext>
            </a:extLst>
          </p:cNvPr>
          <p:cNvSpPr>
            <a:spLocks noGrp="1"/>
          </p:cNvSpPr>
          <p:nvPr>
            <p:ph type="title"/>
          </p:nvPr>
        </p:nvSpPr>
        <p:spPr/>
        <p:txBody>
          <a:bodyPr/>
          <a:lstStyle/>
          <a:p>
            <a:pPr algn="just"/>
            <a:r>
              <a:rPr lang="es-MX" dirty="0"/>
              <a:t>Polinización directa</a:t>
            </a:r>
          </a:p>
        </p:txBody>
      </p:sp>
      <p:sp>
        <p:nvSpPr>
          <p:cNvPr id="3" name="Marcador de contenido 2">
            <a:extLst>
              <a:ext uri="{FF2B5EF4-FFF2-40B4-BE49-F238E27FC236}">
                <a16:creationId xmlns:a16="http://schemas.microsoft.com/office/drawing/2014/main" id="{0CF9D86F-4D50-4862-8857-1E308496F53B}"/>
              </a:ext>
            </a:extLst>
          </p:cNvPr>
          <p:cNvSpPr>
            <a:spLocks noGrp="1"/>
          </p:cNvSpPr>
          <p:nvPr>
            <p:ph idx="1"/>
          </p:nvPr>
        </p:nvSpPr>
        <p:spPr/>
        <p:txBody>
          <a:bodyPr/>
          <a:lstStyle/>
          <a:p>
            <a:pPr marL="0" indent="0" algn="just">
              <a:buNone/>
            </a:pPr>
            <a:r>
              <a:rPr lang="es-MX" b="0" i="0" dirty="0">
                <a:solidFill>
                  <a:srgbClr val="333333"/>
                </a:solidFill>
                <a:effectLst/>
                <a:latin typeface="Catamaran"/>
              </a:rPr>
              <a:t>Se produce cuando el polen se transporta solo desde el estambre hasta el estigma de la misma flor. Estas especies son conocidas como autógamas. Su gran ventaja de este tipo de polinización es que </a:t>
            </a:r>
            <a:r>
              <a:rPr lang="es-MX" i="0" dirty="0">
                <a:solidFill>
                  <a:srgbClr val="333333"/>
                </a:solidFill>
                <a:effectLst/>
                <a:latin typeface="Catamaran"/>
              </a:rPr>
              <a:t>no requiere de agentes polinizadores </a:t>
            </a:r>
            <a:r>
              <a:rPr lang="es-MX" b="0" i="0" dirty="0">
                <a:solidFill>
                  <a:srgbClr val="333333"/>
                </a:solidFill>
                <a:effectLst/>
                <a:latin typeface="Catamaran"/>
              </a:rPr>
              <a:t>para reproducirse. La arveja, el maní, el mango y el frijol son ejemplos de plantas autógamas.</a:t>
            </a:r>
            <a:endParaRPr lang="es-MX" dirty="0"/>
          </a:p>
        </p:txBody>
      </p:sp>
      <p:pic>
        <p:nvPicPr>
          <p:cNvPr id="6146" name="Picture 2" descr="Polinización - Wikipedia, la enciclopedia libre">
            <a:hlinkClick r:id="rId2" action="ppaction://hlinksldjump"/>
            <a:extLst>
              <a:ext uri="{FF2B5EF4-FFF2-40B4-BE49-F238E27FC236}">
                <a16:creationId xmlns:a16="http://schemas.microsoft.com/office/drawing/2014/main" id="{AA3AE75D-B32E-4BBA-BC7E-57A1CCCF0E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7539" y="3668232"/>
            <a:ext cx="2789321" cy="20892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7794963"/>
      </p:ext>
    </p:extLst>
  </p:cSld>
  <p:clrMapOvr>
    <a:masterClrMapping/>
  </p:clrMapOvr>
</p:sld>
</file>

<file path=ppt/theme/theme1.xml><?xml version="1.0" encoding="utf-8"?>
<a:theme xmlns:a="http://schemas.openxmlformats.org/drawingml/2006/main" name="Recorte">
  <a:themeElements>
    <a:clrScheme name="Recorte">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Recorte">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Recort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TM10001105[[fn=Recorte]]</Template>
  <TotalTime>35</TotalTime>
  <Words>504</Words>
  <Application>Microsoft Office PowerPoint</Application>
  <PresentationFormat>Panorámica</PresentationFormat>
  <Paragraphs>34</Paragraphs>
  <Slides>10</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10</vt:i4>
      </vt:variant>
    </vt:vector>
  </HeadingPairs>
  <TitlesOfParts>
    <vt:vector size="14" baseType="lpstr">
      <vt:lpstr>Arial</vt:lpstr>
      <vt:lpstr>Catamaran</vt:lpstr>
      <vt:lpstr>Franklin Gothic Book</vt:lpstr>
      <vt:lpstr>Recorte</vt:lpstr>
      <vt:lpstr>La polinización</vt:lpstr>
      <vt:lpstr>Índice </vt:lpstr>
      <vt:lpstr>¿Qué es la polinización?</vt:lpstr>
      <vt:lpstr>¿Cómo se produce la polinización?</vt:lpstr>
      <vt:lpstr>Insectos polinizadores</vt:lpstr>
      <vt:lpstr>¿Cuáles son los 4 tipos de polinización?</vt:lpstr>
      <vt:lpstr>Polinización natural</vt:lpstr>
      <vt:lpstr>Polinización artificial </vt:lpstr>
      <vt:lpstr>Polinización directa</vt:lpstr>
      <vt:lpstr>Polinización cruzada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polinizacion</dc:title>
  <dc:creator>USER</dc:creator>
  <cp:lastModifiedBy>USER</cp:lastModifiedBy>
  <cp:revision>4</cp:revision>
  <dcterms:created xsi:type="dcterms:W3CDTF">2024-03-06T18:20:21Z</dcterms:created>
  <dcterms:modified xsi:type="dcterms:W3CDTF">2024-03-06T18:56:12Z</dcterms:modified>
</cp:coreProperties>
</file>