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0" d="100"/>
          <a:sy n="60" d="100"/>
        </p:scale>
        <p:origin x="1140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602D22DF-5E82-4729-A263-A66A5C0D6672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51B78062-7D11-4539-88C5-217348BB44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7561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22DF-5E82-4729-A263-A66A5C0D6672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78062-7D11-4539-88C5-217348BB44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06006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02D22DF-5E82-4729-A263-A66A5C0D6672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51B78062-7D11-4539-88C5-217348BB44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31352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22DF-5E82-4729-A263-A66A5C0D6672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78062-7D11-4539-88C5-217348BB44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71164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02D22DF-5E82-4729-A263-A66A5C0D6672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51B78062-7D11-4539-88C5-217348BB44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4841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02D22DF-5E82-4729-A263-A66A5C0D6672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51B78062-7D11-4539-88C5-217348BB44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471103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02D22DF-5E82-4729-A263-A66A5C0D6672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51B78062-7D11-4539-88C5-217348BB44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95939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22DF-5E82-4729-A263-A66A5C0D6672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78062-7D11-4539-88C5-217348BB44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09269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02D22DF-5E82-4729-A263-A66A5C0D6672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51B78062-7D11-4539-88C5-217348BB44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30245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D22DF-5E82-4729-A263-A66A5C0D6672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B78062-7D11-4539-88C5-217348BB44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23978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602D22DF-5E82-4729-A263-A66A5C0D6672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51B78062-7D11-4539-88C5-217348BB44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32441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D22DF-5E82-4729-A263-A66A5C0D6672}" type="datetimeFigureOut">
              <a:rPr lang="es-MX" smtClean="0"/>
              <a:t>06/03/2024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78062-7D11-4539-88C5-217348BB448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08135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677054-C8E9-4234-AE6D-8799CF64DF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</a:rPr>
              <a:t>Trastornos mentales.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DC2073A-1089-4673-B362-EA223D66E1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MX" dirty="0"/>
              <a:t>Por Briana Jiménez Ortiz.     2 cuatrimestre.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E27D8F8-CDE0-4EA5-B141-ADE64ACDAA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5800" r="93400">
                        <a14:foregroundMark x1="25800" y1="33400" x2="33000" y2="56000"/>
                        <a14:foregroundMark x1="33000" y1="56000" x2="44400" y2="35200"/>
                        <a14:foregroundMark x1="44400" y1="35200" x2="44400" y2="32400"/>
                        <a14:foregroundMark x1="87200" y1="32000" x2="93400" y2="49200"/>
                        <a14:foregroundMark x1="93400" y1="49200" x2="74800" y2="52200"/>
                        <a14:foregroundMark x1="74800" y1="52200" x2="74600" y2="51600"/>
                        <a14:foregroundMark x1="18000" y1="33800" x2="18000" y2="33800"/>
                        <a14:foregroundMark x1="16200" y1="40200" x2="16200" y2="40200"/>
                        <a14:foregroundMark x1="20400" y1="48000" x2="20400" y2="48000"/>
                        <a14:foregroundMark x1="17200" y1="53800" x2="17200" y2="53800"/>
                        <a14:foregroundMark x1="27600" y1="63800" x2="27600" y2="63800"/>
                        <a14:foregroundMark x1="5800" y1="46000" x2="5800" y2="46000"/>
                        <a14:foregroundMark x1="5800" y1="46000" x2="5800" y2="46000"/>
                        <a14:foregroundMark x1="35000" y1="65200" x2="35000" y2="65200"/>
                        <a14:foregroundMark x1="35000" y1="62000" x2="35000" y2="62000"/>
                        <a14:foregroundMark x1="40400" y1="65600" x2="40400" y2="65600"/>
                        <a14:foregroundMark x1="50800" y1="66200" x2="50800" y2="66200"/>
                        <a14:foregroundMark x1="55000" y1="66200" x2="55000" y2="66200"/>
                        <a14:foregroundMark x1="54000" y1="63000" x2="54000" y2="63000"/>
                        <a14:foregroundMark x1="61400" y1="66600" x2="61400" y2="66600"/>
                        <a14:foregroundMark x1="66800" y1="64400" x2="66800" y2="64400"/>
                        <a14:foregroundMark x1="72200" y1="65600" x2="72200" y2="65600"/>
                        <a14:foregroundMark x1="75000" y1="64800" x2="75000" y2="64800"/>
                        <a14:foregroundMark x1="79600" y1="65200" x2="79600" y2="65200"/>
                        <a14:foregroundMark x1="85000" y1="66600" x2="85000" y2="66600"/>
                        <a14:foregroundMark x1="90000" y1="66200" x2="90000" y2="662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387762"/>
            <a:ext cx="2129441" cy="2129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5790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2A08F407-0ABC-4E58-89A0-B4F9FE5BF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888" y="141616"/>
            <a:ext cx="5490224" cy="1689390"/>
          </a:xfrm>
        </p:spPr>
        <p:txBody>
          <a:bodyPr/>
          <a:lstStyle/>
          <a:p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</a:rPr>
              <a:t>Índice.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46CDB13-3FBB-4DFA-AFCC-A38F5AB24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83409" y="2346136"/>
            <a:ext cx="5490223" cy="1383770"/>
          </a:xfrm>
        </p:spPr>
        <p:txBody>
          <a:bodyPr>
            <a:normAutofit fontScale="25000" lnSpcReduction="20000"/>
          </a:bodyPr>
          <a:lstStyle/>
          <a:p>
            <a:r>
              <a:rPr lang="es-MX" sz="6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 action="ppaction://hlinksldjump"/>
              </a:rPr>
              <a:t>Depresión</a:t>
            </a:r>
            <a:endParaRPr lang="es-MX" sz="6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s-MX" sz="6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Trastorno de oposición desafiante</a:t>
            </a:r>
            <a:endParaRPr lang="es-MX" sz="6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s-MX" sz="6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Trastorno de la conducta</a:t>
            </a:r>
            <a:endParaRPr lang="es-MX" sz="6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s-MX" sz="6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Trastorno por déficit de atención e hiperactividad (TDAH)</a:t>
            </a:r>
          </a:p>
          <a:p>
            <a:r>
              <a:rPr lang="es-MX" sz="6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sldjump"/>
              </a:rPr>
              <a:t>Síndrome de Gilles de la Tourette</a:t>
            </a:r>
            <a:endParaRPr lang="es-MX" sz="6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s-MX" sz="6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 action="ppaction://hlinksldjump"/>
              </a:rPr>
              <a:t>Trastorno obsesivo-compulsivo</a:t>
            </a:r>
            <a:endParaRPr lang="es-MX" sz="6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s-MX" sz="6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sldjump"/>
              </a:rPr>
              <a:t>Trastorno por estrés postraumático</a:t>
            </a:r>
            <a:endParaRPr lang="es-MX" sz="6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66199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D865ED6-E7AD-4AFA-8B28-3CB4831F4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379" y="701780"/>
            <a:ext cx="3498979" cy="2456442"/>
          </a:xfrm>
        </p:spPr>
        <p:txBody>
          <a:bodyPr>
            <a:normAutofit/>
          </a:bodyPr>
          <a:lstStyle/>
          <a:p>
            <a:r>
              <a:rPr lang="es-MX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</a:rPr>
              <a:t>Depresión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9165F0-0F27-4683-A7F7-76EB4D2541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8447" y="803186"/>
            <a:ext cx="5894109" cy="5248622"/>
          </a:xfrm>
        </p:spPr>
        <p:txBody>
          <a:bodyPr/>
          <a:lstStyle/>
          <a:p>
            <a:pPr marL="0" indent="0" algn="just">
              <a:buNone/>
            </a:pPr>
            <a:r>
              <a:rPr lang="es-MX" b="0" i="0" dirty="0">
                <a:solidFill>
                  <a:srgbClr val="000000"/>
                </a:solidFill>
                <a:effectLst/>
              </a:rPr>
              <a:t>Cuando el niño siente tristeza y desesperanza persistentes, puede que se diagnostique depresión.</a:t>
            </a:r>
          </a:p>
          <a:p>
            <a:pPr marL="0" indent="0" algn="just">
              <a:buNone/>
            </a:pPr>
            <a:r>
              <a:rPr lang="es-MX" b="0" i="0" dirty="0">
                <a:solidFill>
                  <a:srgbClr val="000000"/>
                </a:solidFill>
                <a:effectLst/>
              </a:rPr>
              <a:t>Ejemplos de comportamientos</a:t>
            </a:r>
            <a:r>
              <a:rPr lang="es-MX" dirty="0">
                <a:solidFill>
                  <a:srgbClr val="000000"/>
                </a:solidFill>
              </a:rPr>
              <a:t>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rgbClr val="000000"/>
                </a:solidFill>
                <a:effectLst/>
              </a:rPr>
              <a:t>Tener dificultad para prestar atención.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rgbClr val="000000"/>
                </a:solidFill>
                <a:effectLst/>
              </a:rPr>
              <a:t>Sentirse despreciable, inútil o culpable.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s-MX" b="0" i="0" dirty="0">
                <a:solidFill>
                  <a:srgbClr val="000000"/>
                </a:solidFill>
                <a:effectLst/>
              </a:rPr>
              <a:t>Comportamientos autodestructivos o querer autolesionarse.</a:t>
            </a:r>
            <a:endParaRPr lang="es-MX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s-MX" dirty="0"/>
          </a:p>
        </p:txBody>
      </p:sp>
      <p:pic>
        <p:nvPicPr>
          <p:cNvPr id="2050" name="Picture 2" descr="Depresión - Cuida tu mente psicologia - Encuentra tu equilibrio emocional">
            <a:hlinkClick r:id="rId2" action="ppaction://hlinksldjump"/>
            <a:extLst>
              <a:ext uri="{FF2B5EF4-FFF2-40B4-BE49-F238E27FC236}">
                <a16:creationId xmlns:a16="http://schemas.microsoft.com/office/drawing/2014/main" id="{5B8BA7D4-8D43-4088-A514-E6AEEF750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38" b="96255" l="7407" r="94180">
                        <a14:foregroundMark x1="56614" y1="24719" x2="21164" y2="52060"/>
                        <a14:foregroundMark x1="88360" y1="29588" x2="94180" y2="41948"/>
                        <a14:foregroundMark x1="35450" y1="53184" x2="52381" y2="96255"/>
                        <a14:foregroundMark x1="28571" y1="53933" x2="29630" y2="76404"/>
                        <a14:foregroundMark x1="31746" y1="44944" x2="10582" y2="61798"/>
                        <a14:foregroundMark x1="10582" y1="61798" x2="7407" y2="68165"/>
                        <a14:foregroundMark x1="76190" y1="43446" x2="76190" y2="43446"/>
                        <a14:foregroundMark x1="86243" y1="41573" x2="86243" y2="415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444" y="2448803"/>
            <a:ext cx="2742164" cy="1957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5175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C18DBB-96A3-4AD7-A09B-ADBB2B893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515" y="2637308"/>
            <a:ext cx="4217793" cy="2456442"/>
          </a:xfrm>
        </p:spPr>
        <p:txBody>
          <a:bodyPr>
            <a:normAutofit fontScale="90000"/>
          </a:bodyPr>
          <a:lstStyle/>
          <a:p>
            <a:r>
              <a:rPr lang="es-MX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</a:rPr>
              <a:t>Trastorno de oposición desafiante</a:t>
            </a:r>
            <a:br>
              <a:rPr lang="es-MX" b="1" i="0" dirty="0">
                <a:solidFill>
                  <a:srgbClr val="333333"/>
                </a:solidFill>
                <a:effectLst/>
                <a:latin typeface="Open Sans Semibold" panose="020B0604020202020204" pitchFamily="34" charset="0"/>
              </a:rPr>
            </a:br>
            <a:br>
              <a:rPr lang="es-MX" dirty="0"/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4250803-4F5A-4442-AEA1-D637297492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0931" y="3495044"/>
            <a:ext cx="7651069" cy="3163892"/>
          </a:xfrm>
        </p:spPr>
        <p:txBody>
          <a:bodyPr/>
          <a:lstStyle/>
          <a:p>
            <a:pPr algn="just"/>
            <a:r>
              <a:rPr lang="es-MX" dirty="0"/>
              <a:t>(TOD) Cuando los niños se portan mal en forma persistente, de tal manera que causan serios problemas.</a:t>
            </a:r>
          </a:p>
          <a:p>
            <a:pPr marL="0" indent="0" algn="just">
              <a:buNone/>
            </a:pPr>
            <a:r>
              <a:rPr lang="es-MX" dirty="0"/>
              <a:t>Ejemplos de trastorno de oposición desafiante incluyen los siguientes:</a:t>
            </a:r>
          </a:p>
          <a:p>
            <a:pPr algn="just"/>
            <a:r>
              <a:rPr lang="es-MX" dirty="0"/>
              <a:t>Estar enfadado o perder los estribos a menudo.</a:t>
            </a:r>
          </a:p>
          <a:p>
            <a:pPr algn="just"/>
            <a:r>
              <a:rPr lang="es-MX" dirty="0"/>
              <a:t>Discutir con adultos o negarse a cumplir sus reglas o pedidos a menudo.</a:t>
            </a:r>
          </a:p>
          <a:p>
            <a:pPr algn="just"/>
            <a:r>
              <a:rPr lang="es-MX" dirty="0"/>
              <a:t>Mostrarse resentido o rencoroso a menudo. </a:t>
            </a:r>
          </a:p>
        </p:txBody>
      </p:sp>
      <p:pic>
        <p:nvPicPr>
          <p:cNvPr id="3076" name="Picture 4" descr="EL TRANSTORNO OPOSICIONAL DESAFIANTE TOD">
            <a:hlinkClick r:id="rId2" action="ppaction://hlinksldjump"/>
            <a:extLst>
              <a:ext uri="{FF2B5EF4-FFF2-40B4-BE49-F238E27FC236}">
                <a16:creationId xmlns:a16="http://schemas.microsoft.com/office/drawing/2014/main" id="{AF245827-8E0C-4778-86FD-EB482AD02F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053" y="199064"/>
            <a:ext cx="2775657" cy="27756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33720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24E631-EF33-46BF-8B82-F54DE61A0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263" y="1820536"/>
            <a:ext cx="4331371" cy="1195380"/>
          </a:xfrm>
        </p:spPr>
        <p:txBody>
          <a:bodyPr>
            <a:noAutofit/>
          </a:bodyPr>
          <a:lstStyle/>
          <a:p>
            <a:r>
              <a:rPr lang="es-MX" sz="300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</a:rPr>
              <a:t>Trastorno de la conducta</a:t>
            </a:r>
            <a:br>
              <a:rPr lang="es-MX" sz="3200" b="1" i="0" dirty="0">
                <a:solidFill>
                  <a:srgbClr val="333333"/>
                </a:solidFill>
                <a:effectLst/>
                <a:latin typeface="Open Sans Semibold" panose="020B0706030804020204" pitchFamily="34" charset="0"/>
              </a:rPr>
            </a:br>
            <a:br>
              <a:rPr lang="es-MX" sz="3200" dirty="0"/>
            </a:br>
            <a:endParaRPr lang="es-MX" sz="3200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26CB97-C030-407E-A982-6F8CCE68C4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 (TC) Se diagnostica cuando el niño muestra un patrón continuo de agresión hacia otras personas.</a:t>
            </a:r>
          </a:p>
          <a:p>
            <a:pPr marL="0" indent="0" algn="just">
              <a:buNone/>
            </a:pPr>
            <a:r>
              <a:rPr lang="es-MX" dirty="0"/>
              <a:t>Ejemplos de comportamientos:</a:t>
            </a:r>
          </a:p>
          <a:p>
            <a:pPr algn="just"/>
            <a:r>
              <a:rPr lang="es-MX" dirty="0"/>
              <a:t>Violar reglas importantes, como escaparse de la casa.</a:t>
            </a:r>
          </a:p>
          <a:p>
            <a:pPr algn="just"/>
            <a:r>
              <a:rPr lang="es-MX" dirty="0"/>
              <a:t>Ser agresivo de tal manera que cause daño.</a:t>
            </a:r>
          </a:p>
          <a:p>
            <a:pPr algn="just"/>
            <a:r>
              <a:rPr lang="es-MX" dirty="0"/>
              <a:t>Mentir, robar o dañar las pertenencias de otras personas a propósito.</a:t>
            </a:r>
          </a:p>
        </p:txBody>
      </p:sp>
      <p:pic>
        <p:nvPicPr>
          <p:cNvPr id="4098" name="Picture 2" descr="Trastornos del comportamiento de niños y adolescentes">
            <a:hlinkClick r:id="rId2" action="ppaction://hlinksldjump"/>
            <a:extLst>
              <a:ext uri="{FF2B5EF4-FFF2-40B4-BE49-F238E27FC236}">
                <a16:creationId xmlns:a16="http://schemas.microsoft.com/office/drawing/2014/main" id="{220B4E2F-05A3-49A9-96F5-8CA6C5D73F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140" y="2313448"/>
            <a:ext cx="3587615" cy="222809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8365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4D0956-2AEB-41AA-AC93-10445C38B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</a:rPr>
              <a:t>Trastorno por déficit de atención e hiperactividad</a:t>
            </a:r>
            <a:endParaRPr lang="es-MX" dirty="0">
              <a:latin typeface="Forte" panose="03060902040502070203" pitchFamily="66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BE1D827-5F26-4664-BDCA-D7113B8786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6990" y="1910091"/>
            <a:ext cx="6281873" cy="5248622"/>
          </a:xfrm>
        </p:spPr>
        <p:txBody>
          <a:bodyPr/>
          <a:lstStyle/>
          <a:p>
            <a:pPr algn="just"/>
            <a:r>
              <a:rPr lang="es-MX" dirty="0"/>
              <a:t>Las personas con el TDAH pueden tener problemas para prestar atención, controlar conductas impulsivas o pueden ser demasiado activos. Aunque el TDAH no tiene cura, se puede controlar eficazmente y algunos síntomas pueden mejorar a medida que el niño va creciendo.</a:t>
            </a:r>
          </a:p>
        </p:txBody>
      </p:sp>
      <p:pic>
        <p:nvPicPr>
          <p:cNvPr id="5122" name="Picture 2" descr="TDAH, ¿Ficción o realidad? | Think Psicologia">
            <a:hlinkClick r:id="rId2" action="ppaction://hlinksldjump"/>
            <a:extLst>
              <a:ext uri="{FF2B5EF4-FFF2-40B4-BE49-F238E27FC236}">
                <a16:creationId xmlns:a16="http://schemas.microsoft.com/office/drawing/2014/main" id="{D909E7E9-E1C9-44F4-8A0A-F36AAB8B51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263" y="435919"/>
            <a:ext cx="3550820" cy="233936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7570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94B55A-4E0B-48FB-B818-EB4E731DEC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</a:rPr>
              <a:t>Síndrome de Gilles de la Tourette</a:t>
            </a:r>
            <a:endParaRPr lang="es-MX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orte" panose="03060902040502070203" pitchFamily="66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1AC32EF-7188-4C68-990C-E59D5E5B8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87610" y="642765"/>
            <a:ext cx="4057637" cy="5248622"/>
          </a:xfrm>
        </p:spPr>
        <p:txBody>
          <a:bodyPr/>
          <a:lstStyle/>
          <a:p>
            <a:pPr algn="just"/>
            <a:r>
              <a:rPr lang="es-MX" dirty="0"/>
              <a:t>(TS) Causa que las personas tengan “tics”, los cuales son espasmos, movimientos o sonidos frecuentes y repentinos. Las personas que tienen tics no pueden controlarlos voluntariamente.</a:t>
            </a:r>
          </a:p>
        </p:txBody>
      </p:sp>
      <p:pic>
        <p:nvPicPr>
          <p:cNvPr id="6146" name="Picture 2" descr="Síndrome de Tourette: qué es, síntomas y tratamiento | Top Doctors">
            <a:hlinkClick r:id="rId2" action="ppaction://hlinksldjump"/>
            <a:extLst>
              <a:ext uri="{FF2B5EF4-FFF2-40B4-BE49-F238E27FC236}">
                <a16:creationId xmlns:a16="http://schemas.microsoft.com/office/drawing/2014/main" id="{D5DE9AFE-0D53-478E-9560-CB0B5C92F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820" y="2400780"/>
            <a:ext cx="2926155" cy="173259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576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03C356-9C83-45DE-91FC-A76B341BB9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</a:rPr>
              <a:t>Trastorno obsesivo-compulsivo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EEDA09-9932-4FA7-80BC-CC09B837A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30742" y="-833108"/>
            <a:ext cx="6281873" cy="5248622"/>
          </a:xfrm>
        </p:spPr>
        <p:txBody>
          <a:bodyPr/>
          <a:lstStyle/>
          <a:p>
            <a:pPr algn="just"/>
            <a:r>
              <a:rPr lang="es-MX" b="0" i="0" dirty="0">
                <a:solidFill>
                  <a:srgbClr val="000000"/>
                </a:solidFill>
                <a:effectLst/>
              </a:rPr>
              <a:t>Puede que los niños tengan un trastorno obsesivo-compulsivo (TOC) cuando los pensamientos no deseados, y los comportamientos que se sienten obligados a hacer debido a esos pensamientos , suceden con frecuencia, ocupan mucho tiempo (más de una hora al día), interfieren con sus actividades o los hacen sentirse muy mal.</a:t>
            </a:r>
            <a:endParaRPr lang="es-MX" dirty="0"/>
          </a:p>
        </p:txBody>
      </p:sp>
      <p:pic>
        <p:nvPicPr>
          <p:cNvPr id="7170" name="Picture 2" descr="Personalidad Anancástica y Trastorno Obsesivo Compulsivo. - IVANESALUD">
            <a:hlinkClick r:id="rId2" action="ppaction://hlinksldjump"/>
            <a:extLst>
              <a:ext uri="{FF2B5EF4-FFF2-40B4-BE49-F238E27FC236}">
                <a16:creationId xmlns:a16="http://schemas.microsoft.com/office/drawing/2014/main" id="{33C9BC5A-5222-431D-904A-FA11AD0F1C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308310"/>
            <a:ext cx="4491925" cy="29961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0969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A3B1EA3-877A-49C5-903C-1E048427E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0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orte" panose="03060902040502070203" pitchFamily="66" charset="0"/>
              </a:rPr>
              <a:t>Trastorno por estrés postraumático</a:t>
            </a:r>
            <a:br>
              <a:rPr lang="es-MX" b="0" i="0" dirty="0">
                <a:solidFill>
                  <a:srgbClr val="222222"/>
                </a:solidFill>
                <a:effectLst/>
                <a:latin typeface="Open Sans" panose="020B0606030504020204" pitchFamily="34" charset="0"/>
              </a:rPr>
            </a:br>
            <a:endParaRPr lang="es-MX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06E5CBC-E5DC-49BD-8D54-A94A2B16C4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2826" y="2349925"/>
            <a:ext cx="6281873" cy="5248622"/>
          </a:xfrm>
        </p:spPr>
        <p:txBody>
          <a:bodyPr/>
          <a:lstStyle/>
          <a:p>
            <a:r>
              <a:rPr lang="es-MX" dirty="0"/>
              <a:t> Cuando el niño presenta síntomas a largo plazo (que duran más de un mes) a causa de ese estrés.</a:t>
            </a:r>
          </a:p>
          <a:p>
            <a:pPr marL="0" indent="0">
              <a:buNone/>
            </a:pPr>
            <a:r>
              <a:rPr lang="es-MX" dirty="0"/>
              <a:t>Ejemplos de síntomas:</a:t>
            </a:r>
          </a:p>
          <a:p>
            <a:r>
              <a:rPr lang="es-MX" dirty="0"/>
              <a:t>Revivir la situación una y otra vez con el pensamiento o en el juego.</a:t>
            </a:r>
          </a:p>
          <a:p>
            <a:r>
              <a:rPr lang="es-MX" dirty="0"/>
              <a:t>Tener pesadillas y problemas para dormir.</a:t>
            </a:r>
          </a:p>
          <a:p>
            <a:r>
              <a:rPr lang="es-MX" dirty="0"/>
              <a:t>Sentirse muy mal cuando algo recuerda la situación.</a:t>
            </a:r>
          </a:p>
        </p:txBody>
      </p:sp>
      <p:pic>
        <p:nvPicPr>
          <p:cNvPr id="8194" name="Picture 2" descr="Las huellas del trastorno de estrés postraumático a raíz de la pandemia |  Orientación | La Revista | El Universo">
            <a:hlinkClick r:id="rId2" action="ppaction://hlinksldjump"/>
            <a:extLst>
              <a:ext uri="{FF2B5EF4-FFF2-40B4-BE49-F238E27FC236}">
                <a16:creationId xmlns:a16="http://schemas.microsoft.com/office/drawing/2014/main" id="{41612BF2-AAAC-4968-A6F2-E5DD0D997A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6632" y="362109"/>
            <a:ext cx="3465596" cy="2824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37351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tlas">
  <a:themeElements>
    <a:clrScheme name="Violeta rojo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xtura grung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Atlas</Template>
  <TotalTime>38</TotalTime>
  <Words>424</Words>
  <Application>Microsoft Office PowerPoint</Application>
  <PresentationFormat>Panorámica</PresentationFormat>
  <Paragraphs>40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7" baseType="lpstr">
      <vt:lpstr>Arial</vt:lpstr>
      <vt:lpstr>Calibri Light</vt:lpstr>
      <vt:lpstr>Forte</vt:lpstr>
      <vt:lpstr>Open Sans</vt:lpstr>
      <vt:lpstr>Open Sans Semibold</vt:lpstr>
      <vt:lpstr>Rockwell</vt:lpstr>
      <vt:lpstr>Wingdings</vt:lpstr>
      <vt:lpstr>Atlas</vt:lpstr>
      <vt:lpstr>Trastornos mentales.</vt:lpstr>
      <vt:lpstr>Índice.</vt:lpstr>
      <vt:lpstr>Depresión</vt:lpstr>
      <vt:lpstr>Trastorno de oposición desafiante  </vt:lpstr>
      <vt:lpstr>Trastorno de la conducta  </vt:lpstr>
      <vt:lpstr>Trastorno por déficit de atención e hiperactividad</vt:lpstr>
      <vt:lpstr>Síndrome de Gilles de la Tourette</vt:lpstr>
      <vt:lpstr>Trastorno obsesivo-compulsivo</vt:lpstr>
      <vt:lpstr>Trastorno por estrés postraumático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Trastornos mentales.</dc:title>
  <dc:creator>USUARIO</dc:creator>
  <cp:lastModifiedBy>USUARIO</cp:lastModifiedBy>
  <cp:revision>5</cp:revision>
  <dcterms:created xsi:type="dcterms:W3CDTF">2024-03-06T18:21:00Z</dcterms:created>
  <dcterms:modified xsi:type="dcterms:W3CDTF">2024-03-06T18:59:55Z</dcterms:modified>
</cp:coreProperties>
</file>