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4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73FEDCB3-826D-4BDC-BEF8-E1654519E169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0C8C6EF8-5BC0-4BD5-806B-E5F4E2BA785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079691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EDCB3-826D-4BDC-BEF8-E1654519E169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C6EF8-5BC0-4BD5-806B-E5F4E2BA785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66826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EDCB3-826D-4BDC-BEF8-E1654519E169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C6EF8-5BC0-4BD5-806B-E5F4E2BA785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92806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EDCB3-826D-4BDC-BEF8-E1654519E169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C6EF8-5BC0-4BD5-806B-E5F4E2BA785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53405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73FEDCB3-826D-4BDC-BEF8-E1654519E169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0C8C6EF8-5BC0-4BD5-806B-E5F4E2BA785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518533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EDCB3-826D-4BDC-BEF8-E1654519E169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C6EF8-5BC0-4BD5-806B-E5F4E2BA785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9264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EDCB3-826D-4BDC-BEF8-E1654519E169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C6EF8-5BC0-4BD5-806B-E5F4E2BA785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510927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EDCB3-826D-4BDC-BEF8-E1654519E169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C6EF8-5BC0-4BD5-806B-E5F4E2BA785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377410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EDCB3-826D-4BDC-BEF8-E1654519E169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C6EF8-5BC0-4BD5-806B-E5F4E2BA785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65104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EDCB3-826D-4BDC-BEF8-E1654519E169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s-MX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C8C6EF8-5BC0-4BD5-806B-E5F4E2BA785D}" type="slidenum">
              <a:rPr lang="es-MX" smtClean="0"/>
              <a:t>‹Nº›</a:t>
            </a:fld>
            <a:endParaRPr lang="es-MX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9571758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73FEDCB3-826D-4BDC-BEF8-E1654519E169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C8C6EF8-5BC0-4BD5-806B-E5F4E2BA785D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446374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3FEDCB3-826D-4BDC-BEF8-E1654519E169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0C8C6EF8-5BC0-4BD5-806B-E5F4E2BA785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20201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6BB9B9B-A885-4259-BF2E-EEE6D53778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/>
              <a:t>Tipos de monos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C8D02A4-5FB4-4487-BAC6-01CB35E2213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s-MX" dirty="0"/>
              <a:t>Carlos Aron Ramos </a:t>
            </a:r>
            <a:r>
              <a:rPr lang="es-MX" dirty="0" err="1"/>
              <a:t>Gonzalez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440279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C9B881-74D5-4885-B2F4-E3632156BA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s-MX" dirty="0"/>
            </a:br>
            <a:r>
              <a:rPr lang="es-MX" dirty="0">
                <a:hlinkClick r:id="rId2" action="ppaction://hlinksldjump"/>
              </a:rPr>
              <a:t>Sakí barbudo negro</a:t>
            </a:r>
            <a:br>
              <a:rPr lang="es-MX" dirty="0"/>
            </a:b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4BD20BC-A4B0-4A50-8F5C-2E5C5FBDBF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MX" dirty="0"/>
              <a:t>El sakí barbudo negro (</a:t>
            </a:r>
            <a:r>
              <a:rPr lang="es-MX" dirty="0" err="1"/>
              <a:t>Chiropotes</a:t>
            </a:r>
            <a:r>
              <a:rPr lang="es-MX" dirty="0"/>
              <a:t> </a:t>
            </a:r>
            <a:r>
              <a:rPr lang="es-MX" dirty="0" err="1"/>
              <a:t>satanas</a:t>
            </a:r>
            <a:r>
              <a:rPr lang="es-MX" dirty="0"/>
              <a:t>) es un primate platirrino que habita en las selvas y bosques tropicales de Brasil. Es fácilmente distinguible gracias a su barba y cola negra y poblada. Se alimenta principalmente de frutas y semillas, aunque de vez en cuando incorpora a su dieta flores e insectos. Es una especie en peligro de extinción que vive en grupos grandes de aproximadamente 40 individuos.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0C244754-70FE-4218-978F-161CAA7DA1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6007" y="3908911"/>
            <a:ext cx="3189194" cy="2126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5829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08D3D9-889A-43AE-A97C-E1516CB76A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>
                <a:hlinkClick r:id="rId2" action="ppaction://hlinksldjump"/>
              </a:rPr>
              <a:t>Mono araña peruano</a:t>
            </a:r>
            <a:br>
              <a:rPr lang="es-MX" dirty="0"/>
            </a:b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DD1B45F-DBFA-441F-B592-DB153C0FC4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MX" dirty="0"/>
              <a:t>El mono araña peruano (Ateles </a:t>
            </a:r>
            <a:r>
              <a:rPr lang="es-MX" dirty="0" err="1"/>
              <a:t>chamek</a:t>
            </a:r>
            <a:r>
              <a:rPr lang="es-MX" dirty="0"/>
              <a:t>) es un primate platirrino que se alimenta de frutas, flores, insectos y hojas. Es una especie polígama y diurna que habita en los bosques y selvas de Brasil, Perú y Bolivia en agrupaciones numerosas. Posee una cola prensil, puede vivir hasta 20 años en estado salvaje y se encuentra en peligro de extinción.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07925F4-9C15-4B84-B28A-B5A57FBBB1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374" y="3791790"/>
            <a:ext cx="3143251" cy="2100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9611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EF8A66-080F-49E6-9D1B-734ADF8511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err="1">
                <a:hlinkClick r:id="rId2" action="ppaction://hlinksldjump"/>
              </a:rPr>
              <a:t>Guereza</a:t>
            </a:r>
            <a:r>
              <a:rPr lang="es-MX" dirty="0">
                <a:hlinkClick r:id="rId2" action="ppaction://hlinksldjump"/>
              </a:rPr>
              <a:t> abisinio</a:t>
            </a:r>
            <a:br>
              <a:rPr lang="es-MX" dirty="0"/>
            </a:b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08A95FD-0CB9-4125-A12B-724654C11B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MX" dirty="0"/>
              <a:t>El </a:t>
            </a:r>
            <a:r>
              <a:rPr lang="es-MX" dirty="0" err="1"/>
              <a:t>guereza</a:t>
            </a:r>
            <a:r>
              <a:rPr lang="es-MX" dirty="0"/>
              <a:t> abisinio o colobo oriental negro y blanco (</a:t>
            </a:r>
            <a:r>
              <a:rPr lang="es-MX" dirty="0" err="1"/>
              <a:t>Colobus</a:t>
            </a:r>
            <a:r>
              <a:rPr lang="es-MX" dirty="0"/>
              <a:t> </a:t>
            </a:r>
            <a:r>
              <a:rPr lang="es-MX" dirty="0" err="1"/>
              <a:t>guereza</a:t>
            </a:r>
            <a:r>
              <a:rPr lang="es-MX" dirty="0"/>
              <a:t>) es el más grande de todos los colobos. Es un primate catarrino de hábitos diurnos y arborícolas que habita en los bosques y praderas arboladas de África central y oriental. Es herbívoro, vive en grupos de entre 2 y 10 miembros y presenta dimorfismo sexual.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77BF545-7B48-4AF3-8ED3-F9FE776BB0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2253" y="3689817"/>
            <a:ext cx="3996018" cy="2644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0462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9DCD64-1BC9-40A2-BD62-4B5B0E72AA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dirty="0"/>
              <a:t>Índice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12098F4-3045-441D-AABD-42C8D17A3E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MX" dirty="0" err="1">
                <a:hlinkClick r:id="rId2" action="ppaction://hlinksldjump"/>
              </a:rPr>
              <a:t>Estrepsirrinos</a:t>
            </a:r>
            <a:endParaRPr lang="es-MX" dirty="0"/>
          </a:p>
          <a:p>
            <a:r>
              <a:rPr lang="es-MX" dirty="0" err="1">
                <a:hlinkClick r:id="rId3" action="ppaction://hlinksldjump"/>
              </a:rPr>
              <a:t>Haplorrinos</a:t>
            </a:r>
            <a:endParaRPr lang="es-MX" dirty="0"/>
          </a:p>
          <a:p>
            <a:r>
              <a:rPr lang="es-MX" dirty="0">
                <a:hlinkClick r:id="rId4" action="ppaction://hlinksldjump"/>
              </a:rPr>
              <a:t>Catarrinos</a:t>
            </a:r>
            <a:endParaRPr lang="es-MX" dirty="0"/>
          </a:p>
          <a:p>
            <a:r>
              <a:rPr lang="es-MX" dirty="0">
                <a:hlinkClick r:id="rId5" action="ppaction://hlinksldjump"/>
              </a:rPr>
              <a:t>Monos del Viejo Mundo</a:t>
            </a:r>
            <a:endParaRPr lang="es-MX" dirty="0"/>
          </a:p>
          <a:p>
            <a:r>
              <a:rPr lang="es-MX" dirty="0">
                <a:hlinkClick r:id="rId6" action="ppaction://hlinksldjump"/>
              </a:rPr>
              <a:t>Macaco negro crestado</a:t>
            </a:r>
            <a:endParaRPr lang="es-MX" dirty="0"/>
          </a:p>
          <a:p>
            <a:r>
              <a:rPr lang="es-MX" dirty="0">
                <a:hlinkClick r:id="rId7" action="ppaction://hlinksldjump"/>
              </a:rPr>
              <a:t>Dril o drill</a:t>
            </a:r>
            <a:endParaRPr lang="es-MX" dirty="0"/>
          </a:p>
          <a:p>
            <a:r>
              <a:rPr lang="es-MX" dirty="0">
                <a:hlinkClick r:id="rId8" action="ppaction://hlinksldjump"/>
              </a:rPr>
              <a:t>Tití rojizo</a:t>
            </a:r>
            <a:endParaRPr lang="es-MX" dirty="0"/>
          </a:p>
          <a:p>
            <a:r>
              <a:rPr lang="es-MX" dirty="0">
                <a:hlinkClick r:id="rId9" action="ppaction://hlinksldjump"/>
              </a:rPr>
              <a:t>Sakí barbudo negro</a:t>
            </a:r>
            <a:endParaRPr lang="es-MX" dirty="0"/>
          </a:p>
          <a:p>
            <a:r>
              <a:rPr lang="es-MX" dirty="0">
                <a:hlinkClick r:id="rId10" action="ppaction://hlinksldjump"/>
              </a:rPr>
              <a:t>Mono araña peruano</a:t>
            </a:r>
            <a:endParaRPr lang="es-MX" dirty="0"/>
          </a:p>
          <a:p>
            <a:r>
              <a:rPr lang="es-MX" dirty="0" err="1">
                <a:hlinkClick r:id="rId11" action="ppaction://hlinksldjump"/>
              </a:rPr>
              <a:t>Guereza</a:t>
            </a:r>
            <a:r>
              <a:rPr lang="es-MX" dirty="0">
                <a:hlinkClick r:id="rId11" action="ppaction://hlinksldjump"/>
              </a:rPr>
              <a:t> abisinio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7246148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9674BD-5EF2-4025-9BB0-DF0B2D9D49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731520"/>
            <a:ext cx="10058400" cy="1371600"/>
          </a:xfrm>
        </p:spPr>
        <p:txBody>
          <a:bodyPr>
            <a:normAutofit/>
          </a:bodyPr>
          <a:lstStyle/>
          <a:p>
            <a:r>
              <a:rPr lang="es-MX" dirty="0" err="1">
                <a:hlinkClick r:id="rId2" action="ppaction://hlinksldjump"/>
              </a:rPr>
              <a:t>Estrepsirrinos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51CC33A-BEC7-4E41-A2D8-F46350D5A5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s-MX" dirty="0"/>
              <a:t>Se llama </a:t>
            </a:r>
            <a:r>
              <a:rPr lang="es-MX" dirty="0" err="1"/>
              <a:t>estrepsirrino</a:t>
            </a:r>
            <a:r>
              <a:rPr lang="es-MX" dirty="0"/>
              <a:t> a cualquier primate perteneciente al suborden </a:t>
            </a:r>
            <a:r>
              <a:rPr lang="es-MX" dirty="0" err="1"/>
              <a:t>Strepsirrhini</a:t>
            </a:r>
            <a:r>
              <a:rPr lang="es-MX" dirty="0"/>
              <a:t>. Este incluye a los lémures, como el de la foto, </a:t>
            </a:r>
            <a:r>
              <a:rPr lang="es-MX" dirty="0" err="1"/>
              <a:t>galágidos</a:t>
            </a:r>
            <a:r>
              <a:rPr lang="es-MX" dirty="0"/>
              <a:t> y </a:t>
            </a:r>
            <a:r>
              <a:rPr lang="es-MX" dirty="0" err="1"/>
              <a:t>lorísidos</a:t>
            </a:r>
            <a:r>
              <a:rPr lang="es-MX" dirty="0"/>
              <a:t>. La palabra “</a:t>
            </a:r>
            <a:r>
              <a:rPr lang="es-MX" dirty="0" err="1"/>
              <a:t>estrepsirrino</a:t>
            </a:r>
            <a:r>
              <a:rPr lang="es-MX" dirty="0"/>
              <a:t>” puede traducirse como “nariz curva” o “nariz torcida”. Los miembros de este grupo se caracterizan por: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s-MX" dirty="0"/>
              <a:t>Tener un </a:t>
            </a:r>
            <a:r>
              <a:rPr lang="es-MX" dirty="0" err="1"/>
              <a:t>rinario</a:t>
            </a:r>
            <a:r>
              <a:rPr lang="es-MX" dirty="0"/>
              <a:t> húmedo similar al de los gatos y perros: el </a:t>
            </a:r>
            <a:r>
              <a:rPr lang="es-MX" dirty="0" err="1"/>
              <a:t>rinario</a:t>
            </a:r>
            <a:r>
              <a:rPr lang="es-MX" dirty="0"/>
              <a:t> es la zona carente de pelo que rodea a las fosas nasales y las separa del labio superior.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s-MX" dirty="0"/>
              <a:t>Tener orificios nasales sinuosos: que tienen forma de coma, además de un tabique nasal incompleto.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5266BFA8-A6BF-4F86-8234-63C817C531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6906" y="4560045"/>
            <a:ext cx="2680447" cy="1786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5091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EDBAAEF-8549-4399-B4ED-4F037AF038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dirty="0" err="1">
                <a:hlinkClick r:id="rId2" action="ppaction://hlinksldjump"/>
              </a:rPr>
              <a:t>Haplorrinos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2FEAD92-7891-4921-A496-FC1BEE4250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0305" y="2103120"/>
            <a:ext cx="11443447" cy="4112286"/>
          </a:xfrm>
        </p:spPr>
        <p:txBody>
          <a:bodyPr/>
          <a:lstStyle/>
          <a:p>
            <a:pPr marL="0" indent="0" algn="just">
              <a:buNone/>
            </a:pPr>
            <a:r>
              <a:rPr lang="es-MX" dirty="0"/>
              <a:t>Se llama </a:t>
            </a:r>
            <a:r>
              <a:rPr lang="es-MX" dirty="0" err="1"/>
              <a:t>haplorrino</a:t>
            </a:r>
            <a:r>
              <a:rPr lang="es-MX" dirty="0"/>
              <a:t> a cualquier primate perteneciente al suborden </a:t>
            </a:r>
            <a:r>
              <a:rPr lang="es-MX" dirty="0" err="1"/>
              <a:t>Haplorrhini</a:t>
            </a:r>
            <a:r>
              <a:rPr lang="es-MX" dirty="0"/>
              <a:t>. La palabra “</a:t>
            </a:r>
            <a:r>
              <a:rPr lang="es-MX" dirty="0" err="1"/>
              <a:t>haplorrino</a:t>
            </a:r>
            <a:r>
              <a:rPr lang="es-MX" dirty="0"/>
              <a:t>” puede traducirse como “nariz simple”. Los miembros de este grupo se caracterizan por: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s-MX" dirty="0"/>
              <a:t>No tener </a:t>
            </a:r>
            <a:r>
              <a:rPr lang="es-MX" dirty="0" err="1"/>
              <a:t>rinario</a:t>
            </a:r>
            <a:r>
              <a:rPr lang="es-MX" dirty="0"/>
              <a:t>.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s-MX" dirty="0"/>
              <a:t>Poseer septo </a:t>
            </a:r>
            <a:r>
              <a:rPr lang="es-MX" dirty="0" err="1"/>
              <a:t>postorbital</a:t>
            </a:r>
            <a:r>
              <a:rPr lang="es-MX" dirty="0"/>
              <a:t>.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s-MX" dirty="0"/>
              <a:t>Tener un sentido del olfato menos desarrollado que el de los </a:t>
            </a:r>
            <a:r>
              <a:rPr lang="es-MX" dirty="0" err="1"/>
              <a:t>estrepsirrinos</a:t>
            </a:r>
            <a:r>
              <a:rPr lang="es-MX" dirty="0"/>
              <a:t>.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s-MX" dirty="0"/>
              <a:t>Tener hábitos diurnos mayoritariamente.</a:t>
            </a:r>
          </a:p>
          <a:p>
            <a:pPr marL="0" indent="0">
              <a:buNone/>
            </a:pPr>
            <a:endParaRPr lang="es-MX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200912E-5E3D-4060-8EFC-45F14C2A70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5092" y="4270786"/>
            <a:ext cx="3030108" cy="2146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837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689CDF6-26C6-4A93-81E9-0297023E4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dirty="0">
                <a:hlinkClick r:id="rId2" action="ppaction://hlinksldjump"/>
              </a:rPr>
              <a:t>Catarrinos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3CD5E28-87EB-4737-95B9-8BD0D443C7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s-MX" dirty="0"/>
              <a:t>Los catarrinos son un grupo de primates pertenecientes al </a:t>
            </a:r>
            <a:r>
              <a:rPr lang="es-MX" dirty="0" err="1"/>
              <a:t>parvorden</a:t>
            </a:r>
            <a:r>
              <a:rPr lang="es-MX" dirty="0"/>
              <a:t> </a:t>
            </a:r>
            <a:r>
              <a:rPr lang="es-MX" dirty="0" err="1"/>
              <a:t>Catarrhini</a:t>
            </a:r>
            <a:r>
              <a:rPr lang="es-MX" dirty="0"/>
              <a:t>, el infraorden </a:t>
            </a:r>
            <a:r>
              <a:rPr lang="es-MX" dirty="0" err="1"/>
              <a:t>Simiiformes</a:t>
            </a:r>
            <a:r>
              <a:rPr lang="es-MX" dirty="0"/>
              <a:t> y el suborden </a:t>
            </a:r>
            <a:r>
              <a:rPr lang="es-MX" dirty="0" err="1"/>
              <a:t>Haplorrhini</a:t>
            </a:r>
            <a:r>
              <a:rPr lang="es-MX" dirty="0"/>
              <a:t> (a excepción de los tarseros que pertenecen al infraorden </a:t>
            </a:r>
            <a:r>
              <a:rPr lang="es-MX" dirty="0" err="1"/>
              <a:t>Tarsiiformes</a:t>
            </a:r>
            <a:r>
              <a:rPr lang="es-MX" dirty="0"/>
              <a:t>). En este grupo se incluyen todos los miembros de las familias </a:t>
            </a:r>
            <a:r>
              <a:rPr lang="es-MX" dirty="0" err="1"/>
              <a:t>Cercopithecidae</a:t>
            </a:r>
            <a:r>
              <a:rPr lang="es-MX" dirty="0"/>
              <a:t>, </a:t>
            </a:r>
            <a:r>
              <a:rPr lang="es-MX" dirty="0" err="1"/>
              <a:t>Hylobatidae</a:t>
            </a:r>
            <a:r>
              <a:rPr lang="es-MX" dirty="0"/>
              <a:t> y </a:t>
            </a:r>
            <a:r>
              <a:rPr lang="es-MX" dirty="0" err="1"/>
              <a:t>Hominidae</a:t>
            </a:r>
            <a:r>
              <a:rPr lang="es-MX" dirty="0"/>
              <a:t>.</a:t>
            </a:r>
          </a:p>
          <a:p>
            <a:pPr marL="0" indent="0" algn="just">
              <a:buNone/>
            </a:pPr>
            <a:r>
              <a:rPr lang="es-MX" dirty="0"/>
              <a:t>El término “catarrino” puede traducirse como “nariz abajo”. Los integrantes de este grupo se caracterizan por: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s-MX" dirty="0"/>
              <a:t>Tener orificios nasales juntos y abiertos hacia abajo.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40D5008D-6C0F-45DB-9E3C-9FFFEC19B9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7602" y="3984812"/>
            <a:ext cx="3547598" cy="2365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4812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6129FC6-E4F0-426B-838C-75ADC9A945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dirty="0">
                <a:hlinkClick r:id="rId2" action="ppaction://hlinksldjump"/>
              </a:rPr>
              <a:t>Monos del Viejo Mundo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551344D-2AFF-4BC7-B390-5575BF8B0E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s-MX" dirty="0"/>
              <a:t>El término “mono del Viejo Mundo” se utiliza para designar a los primates catarrinos que pertenecen a la familia </a:t>
            </a:r>
            <a:r>
              <a:rPr lang="es-MX" dirty="0" err="1"/>
              <a:t>Cercopithecidae</a:t>
            </a:r>
            <a:r>
              <a:rPr lang="es-MX" dirty="0"/>
              <a:t>. En este grupo se incluyen todas las especies de mandriles, babuinos, colobos, </a:t>
            </a:r>
            <a:r>
              <a:rPr lang="es-MX" dirty="0" err="1"/>
              <a:t>surilis</a:t>
            </a:r>
            <a:r>
              <a:rPr lang="es-MX" dirty="0"/>
              <a:t>, langures, como el de la </a:t>
            </a:r>
            <a:r>
              <a:rPr lang="es-MX" dirty="0" err="1"/>
              <a:t>foto,y</a:t>
            </a:r>
            <a:r>
              <a:rPr lang="es-MX" dirty="0"/>
              <a:t> macacos. Estos se caracterizan por: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s-MX" dirty="0"/>
              <a:t>Ser el grupo de primates más grande que existe.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s-MX" dirty="0"/>
              <a:t>Tener las nalgas cubiertas por callosidades de colores vivos llamadas callosidades isquiáticas y no tener una cola prensil.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09814822-BA30-4CBE-8B0D-0FAD1595A8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2448" y="4245068"/>
            <a:ext cx="3222812" cy="2143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8335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8046F99-1814-4587-A57F-E69C904461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dirty="0">
                <a:hlinkClick r:id="rId2" action="ppaction://hlinksldjump"/>
              </a:rPr>
              <a:t>Macaco negro crestado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F3C6BAE-9614-4202-97A9-61513BA9DE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014194"/>
            <a:ext cx="10058400" cy="393192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MX" dirty="0"/>
              <a:t>Los platirrinos o monos del Nuevo Mundo son todos aquellos primates pertenecientes al </a:t>
            </a:r>
            <a:r>
              <a:rPr lang="es-MX" dirty="0" err="1"/>
              <a:t>parvorden</a:t>
            </a:r>
            <a:r>
              <a:rPr lang="es-MX" dirty="0"/>
              <a:t> </a:t>
            </a:r>
            <a:r>
              <a:rPr lang="es-MX" dirty="0" err="1"/>
              <a:t>Platyrrhini</a:t>
            </a:r>
            <a:r>
              <a:rPr lang="es-MX" dirty="0"/>
              <a:t>, el infraorden </a:t>
            </a:r>
            <a:r>
              <a:rPr lang="es-MX" dirty="0" err="1"/>
              <a:t>Simiiformes</a:t>
            </a:r>
            <a:r>
              <a:rPr lang="es-MX" dirty="0"/>
              <a:t> y el suborden </a:t>
            </a:r>
            <a:r>
              <a:rPr lang="es-MX" dirty="0" err="1"/>
              <a:t>Haplorrhini</a:t>
            </a:r>
            <a:r>
              <a:rPr lang="es-MX" dirty="0"/>
              <a:t>. El término “platirrino” puede traducirse como “nariz plana”. En este grupo se incluyen los </a:t>
            </a:r>
            <a:r>
              <a:rPr lang="es-MX" dirty="0" err="1"/>
              <a:t>calitrícidos</a:t>
            </a:r>
            <a:r>
              <a:rPr lang="es-MX" dirty="0"/>
              <a:t>, cébidos, micos nocturnos, </a:t>
            </a:r>
            <a:r>
              <a:rPr lang="es-MX" dirty="0" err="1"/>
              <a:t>pitécidos</a:t>
            </a:r>
            <a:r>
              <a:rPr lang="es-MX" dirty="0"/>
              <a:t> y </a:t>
            </a:r>
            <a:r>
              <a:rPr lang="es-MX" dirty="0" err="1"/>
              <a:t>atélidos</a:t>
            </a:r>
            <a:r>
              <a:rPr lang="es-MX" dirty="0"/>
              <a:t>. Se caracterizan por: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s-MX" dirty="0"/>
              <a:t>Tener orificios nasales separados y abiertos hacia los lados.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s-MX" dirty="0"/>
              <a:t>Tener hocicos achatados.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s-MX" dirty="0"/>
              <a:t>Ser más pequeños que los monos del Viejo Mundo (en la mayoría de los casos).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C4B9D12-EB1E-4A96-B1AF-759FB1A75D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6517" y="4564100"/>
            <a:ext cx="2398965" cy="1799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6591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BC0BB3-60F5-4183-BF61-5E649CF798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dirty="0">
                <a:hlinkClick r:id="rId2" action="ppaction://hlinksldjump"/>
              </a:rPr>
              <a:t>Dril o drill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F0F3EF6-1A89-45E3-B331-97021E4F07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984435"/>
            <a:ext cx="10058400" cy="3931920"/>
          </a:xfrm>
        </p:spPr>
        <p:txBody>
          <a:bodyPr/>
          <a:lstStyle/>
          <a:p>
            <a:pPr marL="0" indent="0" algn="just">
              <a:buNone/>
            </a:pPr>
            <a:r>
              <a:rPr lang="es-MX" dirty="0"/>
              <a:t>El dril o drill (</a:t>
            </a:r>
            <a:r>
              <a:rPr lang="es-MX" dirty="0" err="1"/>
              <a:t>Mandrillus</a:t>
            </a:r>
            <a:r>
              <a:rPr lang="es-MX" dirty="0"/>
              <a:t> </a:t>
            </a:r>
            <a:r>
              <a:rPr lang="es-MX" dirty="0" err="1"/>
              <a:t>leucophaeus</a:t>
            </a:r>
            <a:r>
              <a:rPr lang="es-MX" dirty="0"/>
              <a:t>) es un primate catarrino endémico de Camerún, Nigeria y la isla </a:t>
            </a:r>
            <a:r>
              <a:rPr lang="es-MX" dirty="0" err="1"/>
              <a:t>Bioko</a:t>
            </a:r>
            <a:r>
              <a:rPr lang="es-MX" dirty="0"/>
              <a:t>. Se caracteriza por tener el pelaje de color marrón grisáceo, la cola corta y callosidades rojizas en el trasero. Presenta un marcado dimorfismo sexual y vive en grupos de más de 20 individuos. Es una especie en peligro de extinción.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8C83FFA0-06DD-4639-BC76-85290D7A33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8503" y="3585461"/>
            <a:ext cx="3874994" cy="2583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8640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49C75F-7233-4FD4-9F1C-B9D832C77A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s-MX" dirty="0"/>
            </a:br>
            <a:r>
              <a:rPr lang="es-MX" dirty="0">
                <a:hlinkClick r:id="rId2" action="ppaction://hlinksldjump"/>
              </a:rPr>
              <a:t>Tití rojizo</a:t>
            </a:r>
            <a:br>
              <a:rPr lang="es-MX" dirty="0"/>
            </a:b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4D56657-53C3-4FF9-9111-25D67C826A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MX" dirty="0"/>
              <a:t>El tití rojizo (</a:t>
            </a:r>
            <a:r>
              <a:rPr lang="es-MX" dirty="0" err="1"/>
              <a:t>Plecturocebus</a:t>
            </a:r>
            <a:r>
              <a:rPr lang="es-MX" dirty="0"/>
              <a:t> </a:t>
            </a:r>
            <a:r>
              <a:rPr lang="es-MX" dirty="0" err="1"/>
              <a:t>discolor</a:t>
            </a:r>
            <a:r>
              <a:rPr lang="es-MX" dirty="0"/>
              <a:t>) es un primate platirrino que habita en las selvas de Perú, Colombia y Ecuador. Es una especie diurna, arborícola y territorial que se caracteriza por tener un pelaje denso y largo. Vive en grupos de 2 a 6 individuos y es monógamo. Además, se alimenta de hojas, frutas y más de 30 especies de diferentes tipos de plantas.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8C64C5AE-6E66-4D6E-8CBC-26850F00F3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5953" y="3923851"/>
            <a:ext cx="3166783" cy="2111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59553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Papel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TM03457510[[fn=Savon]]</Template>
  <TotalTime>33</TotalTime>
  <Words>816</Words>
  <Application>Microsoft Office PowerPoint</Application>
  <PresentationFormat>Panorámica</PresentationFormat>
  <Paragraphs>46</Paragraphs>
  <Slides>12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6" baseType="lpstr">
      <vt:lpstr>Century Gothic</vt:lpstr>
      <vt:lpstr>Courier New</vt:lpstr>
      <vt:lpstr>Garamond</vt:lpstr>
      <vt:lpstr>Savon</vt:lpstr>
      <vt:lpstr>Tipos de monos</vt:lpstr>
      <vt:lpstr>Índice </vt:lpstr>
      <vt:lpstr>Estrepsirrinos</vt:lpstr>
      <vt:lpstr>Haplorrinos</vt:lpstr>
      <vt:lpstr>Catarrinos</vt:lpstr>
      <vt:lpstr>Monos del Viejo Mundo</vt:lpstr>
      <vt:lpstr>Macaco negro crestado</vt:lpstr>
      <vt:lpstr>Dril o drill</vt:lpstr>
      <vt:lpstr> Tití rojizo </vt:lpstr>
      <vt:lpstr> Sakí barbudo negro </vt:lpstr>
      <vt:lpstr>Mono araña peruano </vt:lpstr>
      <vt:lpstr>Guereza abisinio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Tipos de monos</dc:title>
  <dc:creator>Maq20</dc:creator>
  <cp:lastModifiedBy>Maq20</cp:lastModifiedBy>
  <cp:revision>5</cp:revision>
  <dcterms:created xsi:type="dcterms:W3CDTF">2024-03-06T18:23:47Z</dcterms:created>
  <dcterms:modified xsi:type="dcterms:W3CDTF">2024-03-06T18:57:16Z</dcterms:modified>
</cp:coreProperties>
</file>