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8" r:id="rId3"/>
    <p:sldId id="257" r:id="rId4"/>
    <p:sldId id="258" r:id="rId5"/>
    <p:sldId id="266" r:id="rId6"/>
    <p:sldId id="259" r:id="rId7"/>
    <p:sldId id="260" r:id="rId8"/>
    <p:sldId id="261" r:id="rId9"/>
    <p:sldId id="262"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4660"/>
  </p:normalViewPr>
  <p:slideViewPr>
    <p:cSldViewPr snapToGrid="0">
      <p:cViewPr varScale="1">
        <p:scale>
          <a:sx n="72" d="100"/>
          <a:sy n="72" d="100"/>
        </p:scale>
        <p:origin x="57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s-MX"/>
              <a:t>Haz clic para modificar el estilo de título del patrón</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MX"/>
              <a:t>Haz clic para editar el estilo de subtítulo del patrón</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2FCF6A56-B935-4C87-9492-DE22D33CBCBF}" type="datetimeFigureOut">
              <a:rPr lang="es-MX" smtClean="0"/>
              <a:t>06/03/2024</a:t>
            </a:fld>
            <a:endParaRPr lang="es-MX"/>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s-MX"/>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0F3DC37D-FC5B-4755-B068-585676DC9FBD}" type="slidenum">
              <a:rPr lang="es-MX" smtClean="0"/>
              <a:t>‹Nº›</a:t>
            </a:fld>
            <a:endParaRPr lang="es-MX"/>
          </a:p>
        </p:txBody>
      </p:sp>
    </p:spTree>
    <p:extLst>
      <p:ext uri="{BB962C8B-B14F-4D97-AF65-F5344CB8AC3E}">
        <p14:creationId xmlns:p14="http://schemas.microsoft.com/office/powerpoint/2010/main" val="1294933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2FCF6A56-B935-4C87-9492-DE22D33CBCBF}"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2877051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2FCF6A56-B935-4C87-9492-DE22D33CBCBF}"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2462623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2FCF6A56-B935-4C87-9492-DE22D33CBCBF}"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1903025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s-MX"/>
              <a:t>Haz clic para modificar el estilo de título del patrón</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p:txBody>
          <a:bodyPr/>
          <a:lstStyle/>
          <a:p>
            <a:fld id="{2FCF6A56-B935-4C87-9492-DE22D33CBCBF}"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95314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Date Placeholder 4"/>
          <p:cNvSpPr>
            <a:spLocks noGrp="1"/>
          </p:cNvSpPr>
          <p:nvPr>
            <p:ph type="dt" sz="half" idx="10"/>
          </p:nvPr>
        </p:nvSpPr>
        <p:spPr/>
        <p:txBody>
          <a:bodyPr/>
          <a:lstStyle/>
          <a:p>
            <a:fld id="{2FCF6A56-B935-4C87-9492-DE22D33CBCBF}"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24769844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7" name="Date Placeholder 6"/>
          <p:cNvSpPr>
            <a:spLocks noGrp="1"/>
          </p:cNvSpPr>
          <p:nvPr>
            <p:ph type="dt" sz="half" idx="10"/>
          </p:nvPr>
        </p:nvSpPr>
        <p:spPr/>
        <p:txBody>
          <a:bodyPr/>
          <a:lstStyle/>
          <a:p>
            <a:fld id="{2FCF6A56-B935-4C87-9492-DE22D33CBCBF}" type="datetimeFigureOut">
              <a:rPr lang="es-MX" smtClean="0"/>
              <a:t>06/03/2024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34091024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MX"/>
              <a:t>Haz clic para modificar el estilo de título del patrón</a:t>
            </a:r>
            <a:endParaRPr lang="en-US" dirty="0"/>
          </a:p>
        </p:txBody>
      </p:sp>
      <p:sp>
        <p:nvSpPr>
          <p:cNvPr id="3" name="Date Placeholder 2"/>
          <p:cNvSpPr>
            <a:spLocks noGrp="1"/>
          </p:cNvSpPr>
          <p:nvPr>
            <p:ph type="dt" sz="half" idx="10"/>
          </p:nvPr>
        </p:nvSpPr>
        <p:spPr/>
        <p:txBody>
          <a:bodyPr/>
          <a:lstStyle/>
          <a:p>
            <a:fld id="{2FCF6A56-B935-4C87-9492-DE22D33CBCBF}" type="datetimeFigureOut">
              <a:rPr lang="es-MX" smtClean="0"/>
              <a:t>06/03/2024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345842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CF6A56-B935-4C87-9492-DE22D33CBCBF}" type="datetimeFigureOut">
              <a:rPr lang="es-MX" smtClean="0"/>
              <a:t>06/03/2024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0F3DC37D-FC5B-4755-B068-585676DC9FBD}" type="slidenum">
              <a:rPr lang="es-MX" smtClean="0"/>
              <a:t>‹Nº›</a:t>
            </a:fld>
            <a:endParaRPr lang="es-MX"/>
          </a:p>
        </p:txBody>
      </p:sp>
    </p:spTree>
    <p:extLst>
      <p:ext uri="{BB962C8B-B14F-4D97-AF65-F5344CB8AC3E}">
        <p14:creationId xmlns:p14="http://schemas.microsoft.com/office/powerpoint/2010/main" val="2202787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s-MX"/>
              <a:t>Haz clic para modificar el estilo de título del patrón</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s-MX"/>
              <a:t>Haga clic para modificar los estilos de texto del patrón</a:t>
            </a:r>
          </a:p>
        </p:txBody>
      </p:sp>
      <p:sp>
        <p:nvSpPr>
          <p:cNvPr id="5" name="Date Placeholder 4"/>
          <p:cNvSpPr>
            <a:spLocks noGrp="1"/>
          </p:cNvSpPr>
          <p:nvPr>
            <p:ph type="dt" sz="half" idx="10"/>
          </p:nvPr>
        </p:nvSpPr>
        <p:spPr/>
        <p:txBody>
          <a:bodyPr/>
          <a:lstStyle/>
          <a:p>
            <a:fld id="{2FCF6A56-B935-4C87-9492-DE22D33CBCBF}"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0F3DC37D-FC5B-4755-B068-585676DC9FBD}" type="slidenum">
              <a:rPr lang="es-MX" smtClean="0"/>
              <a:t>‹Nº›</a:t>
            </a:fld>
            <a:endParaRPr lang="es-MX"/>
          </a:p>
        </p:txBody>
      </p:sp>
    </p:spTree>
    <p:extLst>
      <p:ext uri="{BB962C8B-B14F-4D97-AF65-F5344CB8AC3E}">
        <p14:creationId xmlns:p14="http://schemas.microsoft.com/office/powerpoint/2010/main" val="32457985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s-MX"/>
              <a:t>Haz clic para modificar el estilo de título del patrón</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MX"/>
              <a:t>Haz clic en el icono para agregar una imagen</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MX"/>
              <a:t>Haga clic para modificar los estilos de texto del patrón</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2FCF6A56-B935-4C87-9492-DE22D33CBCBF}" type="datetimeFigureOut">
              <a:rPr lang="es-MX" smtClean="0"/>
              <a:t>06/03/2024</a:t>
            </a:fld>
            <a:endParaRPr lang="es-MX"/>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s-MX"/>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0F3DC37D-FC5B-4755-B068-585676DC9FBD}" type="slidenum">
              <a:rPr lang="es-MX" smtClean="0"/>
              <a:t>‹Nº›</a:t>
            </a:fld>
            <a:endParaRPr lang="es-MX"/>
          </a:p>
        </p:txBody>
      </p:sp>
    </p:spTree>
    <p:extLst>
      <p:ext uri="{BB962C8B-B14F-4D97-AF65-F5344CB8AC3E}">
        <p14:creationId xmlns:p14="http://schemas.microsoft.com/office/powerpoint/2010/main" val="34402835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2FCF6A56-B935-4C87-9492-DE22D33CBCBF}" type="datetimeFigureOut">
              <a:rPr lang="es-MX" smtClean="0"/>
              <a:t>06/03/2024</a:t>
            </a:fld>
            <a:endParaRPr lang="es-MX"/>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s-MX"/>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0F3DC37D-FC5B-4755-B068-585676DC9FBD}" type="slidenum">
              <a:rPr lang="es-MX" smtClean="0"/>
              <a:t>‹Nº›</a:t>
            </a:fld>
            <a:endParaRPr lang="es-MX"/>
          </a:p>
        </p:txBody>
      </p:sp>
    </p:spTree>
    <p:extLst>
      <p:ext uri="{BB962C8B-B14F-4D97-AF65-F5344CB8AC3E}">
        <p14:creationId xmlns:p14="http://schemas.microsoft.com/office/powerpoint/2010/main" val="285711666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379AB-BAFC-433A-BFF5-CC51EE74BC95}"/>
              </a:ext>
            </a:extLst>
          </p:cNvPr>
          <p:cNvSpPr>
            <a:spLocks noGrp="1"/>
          </p:cNvSpPr>
          <p:nvPr>
            <p:ph type="ctrTitle"/>
          </p:nvPr>
        </p:nvSpPr>
        <p:spPr/>
        <p:txBody>
          <a:bodyPr>
            <a:normAutofit/>
          </a:bodyPr>
          <a:lstStyle/>
          <a:p>
            <a:r>
              <a:rPr lang="es-MX" sz="8800" dirty="0"/>
              <a:t>Psicología Infantil</a:t>
            </a:r>
          </a:p>
        </p:txBody>
      </p:sp>
      <p:sp>
        <p:nvSpPr>
          <p:cNvPr id="3" name="Subtítulo 2">
            <a:extLst>
              <a:ext uri="{FF2B5EF4-FFF2-40B4-BE49-F238E27FC236}">
                <a16:creationId xmlns:a16="http://schemas.microsoft.com/office/drawing/2014/main" id="{5359D92A-DB5F-4E69-B122-70AD2D7E5844}"/>
              </a:ext>
            </a:extLst>
          </p:cNvPr>
          <p:cNvSpPr>
            <a:spLocks noGrp="1"/>
          </p:cNvSpPr>
          <p:nvPr>
            <p:ph type="subTitle" idx="1"/>
          </p:nvPr>
        </p:nvSpPr>
        <p:spPr/>
        <p:txBody>
          <a:bodyPr/>
          <a:lstStyle/>
          <a:p>
            <a:r>
              <a:rPr lang="es-MX" dirty="0"/>
              <a:t>Ángel Antonio Contreras </a:t>
            </a:r>
            <a:r>
              <a:rPr lang="es-MX" dirty="0" err="1"/>
              <a:t>Simá</a:t>
            </a:r>
            <a:endParaRPr lang="es-MX" dirty="0"/>
          </a:p>
        </p:txBody>
      </p:sp>
    </p:spTree>
    <p:extLst>
      <p:ext uri="{BB962C8B-B14F-4D97-AF65-F5344CB8AC3E}">
        <p14:creationId xmlns:p14="http://schemas.microsoft.com/office/powerpoint/2010/main" val="886054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F7DBAB-F05E-45E4-B758-B114D561BBA8}"/>
              </a:ext>
            </a:extLst>
          </p:cNvPr>
          <p:cNvSpPr>
            <a:spLocks noGrp="1"/>
          </p:cNvSpPr>
          <p:nvPr>
            <p:ph type="title"/>
          </p:nvPr>
        </p:nvSpPr>
        <p:spPr/>
        <p:txBody>
          <a:bodyPr>
            <a:normAutofit/>
          </a:bodyPr>
          <a:lstStyle/>
          <a:p>
            <a:pPr algn="ctr"/>
            <a:r>
              <a:rPr lang="es-MX" sz="7200" dirty="0">
                <a:latin typeface="Arial" panose="020B0604020202020204" pitchFamily="34" charset="0"/>
                <a:cs typeface="Arial" panose="020B0604020202020204" pitchFamily="34" charset="0"/>
              </a:rPr>
              <a:t>TIPOS DE PROBLEMAS</a:t>
            </a:r>
          </a:p>
        </p:txBody>
      </p:sp>
      <p:sp>
        <p:nvSpPr>
          <p:cNvPr id="3" name="Marcador de contenido 2">
            <a:extLst>
              <a:ext uri="{FF2B5EF4-FFF2-40B4-BE49-F238E27FC236}">
                <a16:creationId xmlns:a16="http://schemas.microsoft.com/office/drawing/2014/main" id="{A7069888-88AE-4C87-90EA-7CD9D550D4FB}"/>
              </a:ext>
            </a:extLst>
          </p:cNvPr>
          <p:cNvSpPr>
            <a:spLocks noGrp="1"/>
          </p:cNvSpPr>
          <p:nvPr>
            <p:ph idx="1"/>
          </p:nvPr>
        </p:nvSpPr>
        <p:spPr/>
        <p:txBody>
          <a:bodyPr>
            <a:normAutofit/>
          </a:bodyPr>
          <a:lstStyle/>
          <a:p>
            <a:r>
              <a:rPr lang="es-MX" dirty="0" err="1"/>
              <a:t>Bullying</a:t>
            </a:r>
            <a:endParaRPr lang="es-MX" dirty="0"/>
          </a:p>
          <a:p>
            <a:r>
              <a:rPr lang="es-MX" dirty="0"/>
              <a:t>Amigos Imaginarios</a:t>
            </a:r>
          </a:p>
          <a:p>
            <a:r>
              <a:rPr lang="es-MX" dirty="0"/>
              <a:t>Fobia Escolar</a:t>
            </a:r>
          </a:p>
          <a:p>
            <a:r>
              <a:rPr lang="es-MX" dirty="0"/>
              <a:t>Autismo</a:t>
            </a:r>
          </a:p>
          <a:p>
            <a:r>
              <a:rPr lang="es-MX" dirty="0"/>
              <a:t>Depresión Infantil</a:t>
            </a:r>
          </a:p>
          <a:p>
            <a:r>
              <a:rPr lang="es-MX" dirty="0"/>
              <a:t>Divorcio De Los Progenitores</a:t>
            </a:r>
          </a:p>
          <a:p>
            <a:r>
              <a:rPr lang="es-MX" dirty="0"/>
              <a:t>Tics Nerviosos</a:t>
            </a:r>
          </a:p>
          <a:p>
            <a:r>
              <a:rPr lang="es-MX" dirty="0"/>
              <a:t>TDAH</a:t>
            </a:r>
          </a:p>
        </p:txBody>
      </p:sp>
      <p:pic>
        <p:nvPicPr>
          <p:cNvPr id="9218" name="Picture 2" descr="Qué tipo de trastornos psicológicos puede padecer un niño? - Rocío Bellver">
            <a:hlinkClick r:id="rId2" action="ppaction://hlinksldjump"/>
            <a:extLst>
              <a:ext uri="{FF2B5EF4-FFF2-40B4-BE49-F238E27FC236}">
                <a16:creationId xmlns:a16="http://schemas.microsoft.com/office/drawing/2014/main" id="{D74293A0-5422-4C9C-9C98-4CC73F0597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59290"/>
            <a:ext cx="5341040" cy="267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88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5E45AE-50B1-4D4C-90AA-C2F17ADD31B0}"/>
              </a:ext>
            </a:extLst>
          </p:cNvPr>
          <p:cNvSpPr>
            <a:spLocks noGrp="1"/>
          </p:cNvSpPr>
          <p:nvPr>
            <p:ph type="title"/>
          </p:nvPr>
        </p:nvSpPr>
        <p:spPr/>
        <p:txBody>
          <a:bodyPr>
            <a:normAutofit/>
          </a:bodyPr>
          <a:lstStyle/>
          <a:p>
            <a:pPr algn="ctr"/>
            <a:r>
              <a:rPr lang="es-MX" sz="7200" dirty="0">
                <a:latin typeface="Arial" panose="020B0604020202020204" pitchFamily="34" charset="0"/>
                <a:cs typeface="Arial" panose="020B0604020202020204" pitchFamily="34" charset="0"/>
              </a:rPr>
              <a:t>INDICE</a:t>
            </a:r>
          </a:p>
        </p:txBody>
      </p:sp>
      <p:sp>
        <p:nvSpPr>
          <p:cNvPr id="3" name="Marcador de contenido 2">
            <a:extLst>
              <a:ext uri="{FF2B5EF4-FFF2-40B4-BE49-F238E27FC236}">
                <a16:creationId xmlns:a16="http://schemas.microsoft.com/office/drawing/2014/main" id="{5B618409-A44B-49F0-889C-DD520A2D241C}"/>
              </a:ext>
            </a:extLst>
          </p:cNvPr>
          <p:cNvSpPr>
            <a:spLocks noGrp="1"/>
          </p:cNvSpPr>
          <p:nvPr>
            <p:ph idx="1"/>
          </p:nvPr>
        </p:nvSpPr>
        <p:spPr/>
        <p:txBody>
          <a:bodyPr>
            <a:normAutofit fontScale="92500" lnSpcReduction="20000"/>
          </a:bodyPr>
          <a:lstStyle/>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2" action="ppaction://hlinksldjump"/>
              </a:rPr>
              <a:t>DEFINICIÓN</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3" action="ppaction://hlinksldjump"/>
              </a:rPr>
              <a:t>FACTORES QUE ESTUDIA LA PSICOLOGIA INFANTIL</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4" action="ppaction://hlinksldjump"/>
              </a:rPr>
              <a:t>DESARROLLO INFANTIL</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5" action="ppaction://hlinksldjump"/>
              </a:rPr>
              <a:t>PRINCIPALES TEORIAS</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6" action="ppaction://hlinksldjump"/>
              </a:rPr>
              <a:t>TEORIA FREUDIANA</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7" action="ppaction://hlinksldjump"/>
              </a:rPr>
              <a:t>TEORIA DE PIAGET</a:t>
            </a:r>
            <a:endParaRPr lang="es-MX" sz="3000" dirty="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i="0" dirty="0">
                <a:solidFill>
                  <a:schemeClr val="tx1"/>
                </a:solidFill>
                <a:effectLst/>
                <a:latin typeface="Arial" panose="020B0604020202020204" pitchFamily="34" charset="0"/>
                <a:cs typeface="Arial" panose="020B0604020202020204" pitchFamily="34" charset="0"/>
                <a:hlinkClick r:id="rId8" action="ppaction://hlinksldjump"/>
              </a:rPr>
              <a:t>PROBLEMAS Y TRASTORNOS QUE TRATA </a:t>
            </a:r>
            <a:endParaRPr lang="es-MX" sz="3000" i="0" dirty="0">
              <a:solidFill>
                <a:schemeClr val="tx1"/>
              </a:solidFill>
              <a:effectLst/>
              <a:latin typeface="Arial" panose="020B0604020202020204" pitchFamily="34" charset="0"/>
              <a:cs typeface="Arial" panose="020B0604020202020204" pitchFamily="34" charset="0"/>
            </a:endParaRPr>
          </a:p>
          <a:p>
            <a:pPr>
              <a:buFont typeface="Wingdings" panose="05000000000000000000" pitchFamily="2" charset="2"/>
              <a:buChar char="§"/>
            </a:pPr>
            <a:r>
              <a:rPr lang="es-MX" sz="3000" dirty="0">
                <a:solidFill>
                  <a:schemeClr val="tx1"/>
                </a:solidFill>
                <a:latin typeface="Arial" panose="020B0604020202020204" pitchFamily="34" charset="0"/>
                <a:cs typeface="Arial" panose="020B0604020202020204" pitchFamily="34" charset="0"/>
                <a:hlinkClick r:id="rId9" action="ppaction://hlinksldjump"/>
              </a:rPr>
              <a:t>TIPOS DE PROBLEMAS</a:t>
            </a:r>
            <a:endParaRPr lang="es-MX" sz="3000" dirty="0">
              <a:solidFill>
                <a:schemeClr val="tx1"/>
              </a:solidFill>
              <a:latin typeface="Arial" panose="020B0604020202020204" pitchFamily="34" charset="0"/>
              <a:cs typeface="Arial" panose="020B0604020202020204" pitchFamily="34" charset="0"/>
            </a:endParaRPr>
          </a:p>
          <a:p>
            <a:endParaRPr lang="es-MX" dirty="0"/>
          </a:p>
        </p:txBody>
      </p:sp>
    </p:spTree>
    <p:extLst>
      <p:ext uri="{BB962C8B-B14F-4D97-AF65-F5344CB8AC3E}">
        <p14:creationId xmlns:p14="http://schemas.microsoft.com/office/powerpoint/2010/main" val="3259183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A767F0-F3E3-413D-AAE0-E6A94F98E2B8}"/>
              </a:ext>
            </a:extLst>
          </p:cNvPr>
          <p:cNvSpPr>
            <a:spLocks noGrp="1"/>
          </p:cNvSpPr>
          <p:nvPr>
            <p:ph type="title"/>
          </p:nvPr>
        </p:nvSpPr>
        <p:spPr/>
        <p:txBody>
          <a:bodyPr>
            <a:normAutofit/>
          </a:bodyPr>
          <a:lstStyle/>
          <a:p>
            <a:pPr algn="ctr"/>
            <a:r>
              <a:rPr lang="es-MX" sz="7200" dirty="0">
                <a:latin typeface="Arial" panose="020B0604020202020204" pitchFamily="34" charset="0"/>
                <a:cs typeface="Arial" panose="020B0604020202020204" pitchFamily="34" charset="0"/>
              </a:rPr>
              <a:t>DEFINICIÓN</a:t>
            </a:r>
          </a:p>
        </p:txBody>
      </p:sp>
      <p:sp>
        <p:nvSpPr>
          <p:cNvPr id="3" name="Marcador de contenido 2">
            <a:extLst>
              <a:ext uri="{FF2B5EF4-FFF2-40B4-BE49-F238E27FC236}">
                <a16:creationId xmlns:a16="http://schemas.microsoft.com/office/drawing/2014/main" id="{7592AFDE-75E0-43DE-B00E-D0478BFF71CE}"/>
              </a:ext>
            </a:extLst>
          </p:cNvPr>
          <p:cNvSpPr>
            <a:spLocks noGrp="1"/>
          </p:cNvSpPr>
          <p:nvPr>
            <p:ph idx="1"/>
          </p:nvPr>
        </p:nvSpPr>
        <p:spPr/>
        <p:txBody>
          <a:bodyPr/>
          <a:lstStyle/>
          <a:p>
            <a:pPr marL="0" indent="0">
              <a:buNone/>
            </a:pPr>
            <a:r>
              <a:rPr lang="es-MX" dirty="0">
                <a:latin typeface="Arial" panose="020B0604020202020204" pitchFamily="34" charset="0"/>
                <a:cs typeface="Arial" panose="020B0604020202020204" pitchFamily="34" charset="0"/>
              </a:rPr>
              <a:t>La psicología infantil se encarga del estudio del comportamiento del niño, desde su nacimiento hasta su adolescencia. De esta forma, esta rama de la psicología se centra en el desarrollo físico, motor, cognitivo, perceptivo, afectivo y social</a:t>
            </a:r>
            <a:r>
              <a:rPr lang="es-MX" b="0" i="0" dirty="0">
                <a:solidFill>
                  <a:srgbClr val="555555"/>
                </a:solidFill>
                <a:effectLst/>
                <a:latin typeface="Arial" panose="020B0604020202020204" pitchFamily="34"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pic>
        <p:nvPicPr>
          <p:cNvPr id="1026" name="Picture 2" descr="La Psicología Infantil en el ámbito educativo">
            <a:hlinkClick r:id="rId2" action="ppaction://hlinksldjump"/>
            <a:extLst>
              <a:ext uri="{FF2B5EF4-FFF2-40B4-BE49-F238E27FC236}">
                <a16:creationId xmlns:a16="http://schemas.microsoft.com/office/drawing/2014/main" id="{33AE6B3B-2294-4DB5-AFF5-CE534462C6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0330" y="3429000"/>
            <a:ext cx="3591339" cy="2244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915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3D31C6-D243-4E28-8ADD-F519568301B2}"/>
              </a:ext>
            </a:extLst>
          </p:cNvPr>
          <p:cNvSpPr>
            <a:spLocks noGrp="1"/>
          </p:cNvSpPr>
          <p:nvPr>
            <p:ph type="title"/>
          </p:nvPr>
        </p:nvSpPr>
        <p:spPr/>
        <p:txBody>
          <a:bodyPr>
            <a:normAutofit fontScale="90000"/>
          </a:bodyPr>
          <a:lstStyle/>
          <a:p>
            <a:pPr algn="ctr"/>
            <a:br>
              <a:rPr lang="es-MX" sz="4900" i="0" dirty="0">
                <a:solidFill>
                  <a:srgbClr val="000000"/>
                </a:solidFill>
                <a:effectLst/>
                <a:latin typeface="Arial" panose="020B0604020202020204" pitchFamily="34" charset="0"/>
                <a:cs typeface="Arial" panose="020B0604020202020204" pitchFamily="34" charset="0"/>
              </a:rPr>
            </a:br>
            <a:r>
              <a:rPr lang="es-MX" sz="4900" i="0" dirty="0">
                <a:effectLst/>
                <a:latin typeface="Arial" panose="020B0604020202020204" pitchFamily="34" charset="0"/>
                <a:cs typeface="Arial" panose="020B0604020202020204" pitchFamily="34" charset="0"/>
              </a:rPr>
              <a:t>FACTORES QUE ESTUDIA LA PSICOLOGÍA INFANTIL</a:t>
            </a:r>
            <a:br>
              <a:rPr lang="es-MX" b="1" i="0" dirty="0">
                <a:effectLst/>
                <a:latin typeface="Helvetica" panose="020B0604020202020204" pitchFamily="34" charset="0"/>
              </a:rPr>
            </a:br>
            <a:endParaRPr lang="es-MX" dirty="0"/>
          </a:p>
        </p:txBody>
      </p:sp>
      <p:sp>
        <p:nvSpPr>
          <p:cNvPr id="3" name="Marcador de contenido 2">
            <a:extLst>
              <a:ext uri="{FF2B5EF4-FFF2-40B4-BE49-F238E27FC236}">
                <a16:creationId xmlns:a16="http://schemas.microsoft.com/office/drawing/2014/main" id="{B19C7A69-E7D0-4EB5-B6CF-EC137871C327}"/>
              </a:ext>
            </a:extLst>
          </p:cNvPr>
          <p:cNvSpPr>
            <a:spLocks noGrp="1"/>
          </p:cNvSpPr>
          <p:nvPr>
            <p:ph idx="1"/>
          </p:nvPr>
        </p:nvSpPr>
        <p:spPr>
          <a:xfrm>
            <a:off x="838200" y="1852129"/>
            <a:ext cx="10515600" cy="3024671"/>
          </a:xfrm>
        </p:spPr>
        <p:txBody>
          <a:bodyPr>
            <a:normAutofit/>
          </a:bodyPr>
          <a:lstStyle/>
          <a:p>
            <a:pPr marL="0" indent="0">
              <a:buNone/>
            </a:pPr>
            <a:r>
              <a:rPr lang="es-MX" dirty="0">
                <a:latin typeface="Arial" panose="020B0604020202020204" pitchFamily="34" charset="0"/>
                <a:cs typeface="Arial" panose="020B0604020202020204" pitchFamily="34" charset="0"/>
              </a:rPr>
              <a:t>La psicología infantil atiende dos variables que pueden incidir en el desarrollo del niño: el factor ambiental, como la influencia de sus padres o de sus amigos, y el factor biológico, determinado por la genética.</a:t>
            </a:r>
          </a:p>
          <a:p>
            <a:pPr marL="0" indent="0">
              <a:buNone/>
            </a:pPr>
            <a:r>
              <a:rPr lang="es-MX" dirty="0">
                <a:latin typeface="Arial" panose="020B0604020202020204" pitchFamily="34" charset="0"/>
                <a:cs typeface="Arial" panose="020B0604020202020204" pitchFamily="34" charset="0"/>
              </a:rPr>
              <a:t>Una de las cuestiones fundamentales que se intenta transmitir a través de la citada psicología infantil es también la necesidad de que los padres reaccionen y sepan cuando acudir a la misma para poder ponerle solución al problema que tiene su hijo, sea del tipo que sea. </a:t>
            </a:r>
          </a:p>
        </p:txBody>
      </p:sp>
      <p:pic>
        <p:nvPicPr>
          <p:cNvPr id="2057" name="Picture 9" descr="Qué es la psicología infantil? - Formainfancia European School">
            <a:hlinkClick r:id="rId2" action="ppaction://hlinksldjump"/>
            <a:extLst>
              <a:ext uri="{FF2B5EF4-FFF2-40B4-BE49-F238E27FC236}">
                <a16:creationId xmlns:a16="http://schemas.microsoft.com/office/drawing/2014/main" id="{214959B6-2039-4996-BFD6-FA282F46DD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6943" y="4700270"/>
            <a:ext cx="3333336" cy="2000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0140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2441FC-B264-4AAF-9B8C-7ADEE6BCD7F8}"/>
              </a:ext>
            </a:extLst>
          </p:cNvPr>
          <p:cNvSpPr>
            <a:spLocks noGrp="1"/>
          </p:cNvSpPr>
          <p:nvPr>
            <p:ph type="title"/>
          </p:nvPr>
        </p:nvSpPr>
        <p:spPr/>
        <p:txBody>
          <a:bodyPr>
            <a:normAutofit fontScale="90000"/>
          </a:bodyPr>
          <a:lstStyle/>
          <a:p>
            <a:pPr algn="ctr"/>
            <a:br>
              <a:rPr lang="es-MX" sz="6000" i="0" dirty="0">
                <a:effectLst/>
                <a:latin typeface="Arial" panose="020B0604020202020204" pitchFamily="34" charset="0"/>
                <a:cs typeface="Arial" panose="020B0604020202020204" pitchFamily="34" charset="0"/>
              </a:rPr>
            </a:br>
            <a:r>
              <a:rPr lang="es-MX" sz="7300" i="0" dirty="0">
                <a:effectLst/>
                <a:latin typeface="Arial" panose="020B0604020202020204" pitchFamily="34" charset="0"/>
                <a:cs typeface="Arial" panose="020B0604020202020204" pitchFamily="34" charset="0"/>
              </a:rPr>
              <a:t>DESARROLLO INFANTIL</a:t>
            </a:r>
            <a:br>
              <a:rPr lang="es-MX" b="0" i="0" dirty="0">
                <a:solidFill>
                  <a:srgbClr val="7A7A7A"/>
                </a:solidFill>
                <a:effectLst/>
                <a:latin typeface="Source Sans Pro" panose="020B0604020202020204" pitchFamily="34" charset="0"/>
              </a:rPr>
            </a:br>
            <a:endParaRPr lang="es-MX" dirty="0"/>
          </a:p>
        </p:txBody>
      </p:sp>
      <p:sp>
        <p:nvSpPr>
          <p:cNvPr id="3" name="Marcador de contenido 2">
            <a:extLst>
              <a:ext uri="{FF2B5EF4-FFF2-40B4-BE49-F238E27FC236}">
                <a16:creationId xmlns:a16="http://schemas.microsoft.com/office/drawing/2014/main" id="{7B8AB676-E8E0-4779-9733-4AF54EA3EBDA}"/>
              </a:ext>
            </a:extLst>
          </p:cNvPr>
          <p:cNvSpPr>
            <a:spLocks noGrp="1"/>
          </p:cNvSpPr>
          <p:nvPr>
            <p:ph idx="1"/>
          </p:nvPr>
        </p:nvSpPr>
        <p:spPr>
          <a:xfrm>
            <a:off x="957470" y="1799121"/>
            <a:ext cx="10515600" cy="4351338"/>
          </a:xfrm>
        </p:spPr>
        <p:txBody>
          <a:bodyPr/>
          <a:lstStyle/>
          <a:p>
            <a:pPr marL="0" indent="0">
              <a:buNone/>
            </a:pPr>
            <a:r>
              <a:rPr lang="es-MX" i="0" dirty="0">
                <a:effectLst/>
                <a:latin typeface="Arial" panose="020B0604020202020204" pitchFamily="34" charset="0"/>
                <a:cs typeface="Arial" panose="020B0604020202020204" pitchFamily="34" charset="0"/>
              </a:rPr>
              <a:t>El desarrollo infantil se centra en los cambios físicos, emocionales, sociales, cognitivos y psicológicos para ayudar a los niños a convertirse en adultos sanos. Mientras que la psicología infantil estudia el desarrollo del niño mediante la observación, entrevistas con los padres y técnicas de intervención.</a:t>
            </a:r>
            <a:endParaRPr lang="es-MX" dirty="0">
              <a:latin typeface="Arial" panose="020B0604020202020204" pitchFamily="34" charset="0"/>
              <a:cs typeface="Arial" panose="020B0604020202020204" pitchFamily="34" charset="0"/>
            </a:endParaRPr>
          </a:p>
        </p:txBody>
      </p:sp>
      <p:pic>
        <p:nvPicPr>
          <p:cNvPr id="10242" name="Picture 2" descr="Información básico | Desarrollo infantil | NCBDDD | CDC">
            <a:hlinkClick r:id="rId2" action="ppaction://hlinksldjump"/>
            <a:extLst>
              <a:ext uri="{FF2B5EF4-FFF2-40B4-BE49-F238E27FC236}">
                <a16:creationId xmlns:a16="http://schemas.microsoft.com/office/drawing/2014/main" id="{DEE4C565-D23D-4EC5-B924-95FB6C94B9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0818" y="4221573"/>
            <a:ext cx="3410364" cy="2271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441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DB00A5-EAB0-4CB6-8409-73477D69E85F}"/>
              </a:ext>
            </a:extLst>
          </p:cNvPr>
          <p:cNvSpPr>
            <a:spLocks noGrp="1"/>
          </p:cNvSpPr>
          <p:nvPr>
            <p:ph type="title"/>
          </p:nvPr>
        </p:nvSpPr>
        <p:spPr/>
        <p:txBody>
          <a:bodyPr>
            <a:normAutofit fontScale="90000"/>
          </a:bodyPr>
          <a:lstStyle/>
          <a:p>
            <a:pPr algn="ctr"/>
            <a:br>
              <a:rPr lang="es-MX" sz="8000" i="0" dirty="0">
                <a:solidFill>
                  <a:srgbClr val="000000"/>
                </a:solidFill>
                <a:effectLst/>
                <a:latin typeface="Arial" panose="020B0604020202020204" pitchFamily="34" charset="0"/>
                <a:cs typeface="Arial" panose="020B0604020202020204" pitchFamily="34" charset="0"/>
              </a:rPr>
            </a:br>
            <a:r>
              <a:rPr lang="es-MX" sz="8000" i="0" dirty="0">
                <a:effectLst/>
                <a:latin typeface="Arial" panose="020B0604020202020204" pitchFamily="34" charset="0"/>
                <a:cs typeface="Arial" panose="020B0604020202020204" pitchFamily="34" charset="0"/>
              </a:rPr>
              <a:t>PRINCIPALES TEORÍAS</a:t>
            </a:r>
            <a:br>
              <a:rPr lang="es-MX" b="1" i="0" dirty="0">
                <a:effectLst/>
                <a:latin typeface="Helvetica" panose="020B0604020202020204" pitchFamily="34" charset="0"/>
              </a:rPr>
            </a:br>
            <a:endParaRPr lang="es-MX" dirty="0"/>
          </a:p>
        </p:txBody>
      </p:sp>
      <p:sp>
        <p:nvSpPr>
          <p:cNvPr id="3" name="Marcador de contenido 2">
            <a:extLst>
              <a:ext uri="{FF2B5EF4-FFF2-40B4-BE49-F238E27FC236}">
                <a16:creationId xmlns:a16="http://schemas.microsoft.com/office/drawing/2014/main" id="{2756DDAB-D258-4E83-A679-23C880269FB1}"/>
              </a:ext>
            </a:extLst>
          </p:cNvPr>
          <p:cNvSpPr>
            <a:spLocks noGrp="1"/>
          </p:cNvSpPr>
          <p:nvPr>
            <p:ph idx="1"/>
          </p:nvPr>
        </p:nvSpPr>
        <p:spPr/>
        <p:txBody>
          <a:bodyPr/>
          <a:lstStyle/>
          <a:p>
            <a:pPr marL="0" indent="0">
              <a:buNone/>
            </a:pPr>
            <a:r>
              <a:rPr lang="es-MX" dirty="0">
                <a:latin typeface="Arial" panose="020B0604020202020204" pitchFamily="34" charset="0"/>
                <a:cs typeface="Arial" panose="020B0604020202020204" pitchFamily="34" charset="0"/>
              </a:rPr>
              <a:t>En cuanto a sus principales teorías, la psicología infantil se basa en la descripción de la personalidad y la percepción desarrollada por el austriaco Sigmund Freud , y en los conceptos del saber cognit6ivo propuestos por el suizo Jean Piaget.</a:t>
            </a:r>
          </a:p>
          <a:p>
            <a:pPr marL="0" indent="0">
              <a:buNone/>
            </a:pPr>
            <a:endParaRPr lang="es-MX" dirty="0">
              <a:latin typeface="Arial" panose="020B0604020202020204" pitchFamily="34" charset="0"/>
              <a:cs typeface="Arial" panose="020B0604020202020204" pitchFamily="34" charset="0"/>
            </a:endParaRPr>
          </a:p>
        </p:txBody>
      </p:sp>
      <p:sp>
        <p:nvSpPr>
          <p:cNvPr id="5" name="AutoShape 4" descr="Conoce acerca de las teorías del desarrollo humano - Tiffin University">
            <a:extLst>
              <a:ext uri="{FF2B5EF4-FFF2-40B4-BE49-F238E27FC236}">
                <a16:creationId xmlns:a16="http://schemas.microsoft.com/office/drawing/2014/main" id="{4A31D072-5A0A-4A18-B943-F5DF3153D07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9" name="Imagen 8">
            <a:hlinkClick r:id="rId2" action="ppaction://hlinksldjump"/>
            <a:extLst>
              <a:ext uri="{FF2B5EF4-FFF2-40B4-BE49-F238E27FC236}">
                <a16:creationId xmlns:a16="http://schemas.microsoft.com/office/drawing/2014/main" id="{651B5E6B-05DC-4610-9E41-BE2A4F3B39B6}"/>
              </a:ext>
            </a:extLst>
          </p:cNvPr>
          <p:cNvPicPr>
            <a:picLocks noChangeAspect="1"/>
          </p:cNvPicPr>
          <p:nvPr/>
        </p:nvPicPr>
        <p:blipFill>
          <a:blip r:embed="rId3"/>
          <a:stretch>
            <a:fillRect/>
          </a:stretch>
        </p:blipFill>
        <p:spPr>
          <a:xfrm>
            <a:off x="3803374" y="4001294"/>
            <a:ext cx="4280452" cy="2407754"/>
          </a:xfrm>
          <a:prstGeom prst="rect">
            <a:avLst/>
          </a:prstGeom>
        </p:spPr>
      </p:pic>
    </p:spTree>
    <p:extLst>
      <p:ext uri="{BB962C8B-B14F-4D97-AF65-F5344CB8AC3E}">
        <p14:creationId xmlns:p14="http://schemas.microsoft.com/office/powerpoint/2010/main" val="508972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A77CC1-7522-41BE-83DA-AA2E71E20343}"/>
              </a:ext>
            </a:extLst>
          </p:cNvPr>
          <p:cNvSpPr>
            <a:spLocks noGrp="1"/>
          </p:cNvSpPr>
          <p:nvPr>
            <p:ph type="title"/>
          </p:nvPr>
        </p:nvSpPr>
        <p:spPr/>
        <p:txBody>
          <a:bodyPr>
            <a:normAutofit/>
          </a:bodyPr>
          <a:lstStyle/>
          <a:p>
            <a:pPr algn="ctr"/>
            <a:r>
              <a:rPr lang="es-MX" sz="7200" dirty="0">
                <a:latin typeface="Arial" panose="020B0604020202020204" pitchFamily="34" charset="0"/>
                <a:cs typeface="Arial" panose="020B0604020202020204" pitchFamily="34" charset="0"/>
              </a:rPr>
              <a:t>TEORIA FREUDIANA</a:t>
            </a:r>
          </a:p>
        </p:txBody>
      </p:sp>
      <p:sp>
        <p:nvSpPr>
          <p:cNvPr id="3" name="Marcador de contenido 2">
            <a:extLst>
              <a:ext uri="{FF2B5EF4-FFF2-40B4-BE49-F238E27FC236}">
                <a16:creationId xmlns:a16="http://schemas.microsoft.com/office/drawing/2014/main" id="{354AD522-734F-4279-91FA-8975BB9EEB8E}"/>
              </a:ext>
            </a:extLst>
          </p:cNvPr>
          <p:cNvSpPr>
            <a:spLocks noGrp="1"/>
          </p:cNvSpPr>
          <p:nvPr>
            <p:ph idx="1"/>
          </p:nvPr>
        </p:nvSpPr>
        <p:spPr/>
        <p:txBody>
          <a:bodyPr/>
          <a:lstStyle/>
          <a:p>
            <a:pPr marL="0" indent="0">
              <a:buNone/>
            </a:pPr>
            <a:r>
              <a:rPr lang="es-MX" dirty="0">
                <a:latin typeface="Arial" panose="020B0604020202020204" pitchFamily="34" charset="0"/>
                <a:cs typeface="Arial" panose="020B0604020202020204" pitchFamily="34" charset="0"/>
              </a:rPr>
              <a:t>Para la teoría freudiana, el desarrollo de una personalidad sana es imprescindible para satisfacer las necesidades instintivas del niño. Freud afirma que las tres etapas estructurales de la personalidad son el ello (la fuente de todos los instintos), el superyó (representa las reglas sociales y morales) y el yo (la fase intermedia entre el ello y el superyó).</a:t>
            </a:r>
          </a:p>
        </p:txBody>
      </p:sp>
      <p:pic>
        <p:nvPicPr>
          <p:cNvPr id="4098" name="Picture 2" descr="Sigmund Freud: Biografía del padre del psicoanálisis">
            <a:hlinkClick r:id="rId2" action="ppaction://hlinksldjump"/>
            <a:extLst>
              <a:ext uri="{FF2B5EF4-FFF2-40B4-BE49-F238E27FC236}">
                <a16:creationId xmlns:a16="http://schemas.microsoft.com/office/drawing/2014/main" id="{4DC9412A-FD1B-42DA-AEFC-C655F8CC0C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373" y="4341548"/>
            <a:ext cx="3061253" cy="2016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18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1AC85-524B-477D-9D09-CF9BF437F6E2}"/>
              </a:ext>
            </a:extLst>
          </p:cNvPr>
          <p:cNvSpPr>
            <a:spLocks noGrp="1"/>
          </p:cNvSpPr>
          <p:nvPr>
            <p:ph type="title"/>
          </p:nvPr>
        </p:nvSpPr>
        <p:spPr/>
        <p:txBody>
          <a:bodyPr>
            <a:normAutofit/>
          </a:bodyPr>
          <a:lstStyle/>
          <a:p>
            <a:pPr algn="ctr"/>
            <a:r>
              <a:rPr lang="es-MX" sz="7200" dirty="0">
                <a:latin typeface="Arial" panose="020B0604020202020204" pitchFamily="34" charset="0"/>
                <a:cs typeface="Arial" panose="020B0604020202020204" pitchFamily="34" charset="0"/>
              </a:rPr>
              <a:t>TEORIA DE PIAGET</a:t>
            </a:r>
          </a:p>
        </p:txBody>
      </p:sp>
      <p:sp>
        <p:nvSpPr>
          <p:cNvPr id="3" name="Marcador de contenido 2">
            <a:extLst>
              <a:ext uri="{FF2B5EF4-FFF2-40B4-BE49-F238E27FC236}">
                <a16:creationId xmlns:a16="http://schemas.microsoft.com/office/drawing/2014/main" id="{D3A2CA7F-C040-4FB0-B5E7-7B276BAAF0AF}"/>
              </a:ext>
            </a:extLst>
          </p:cNvPr>
          <p:cNvSpPr>
            <a:spLocks noGrp="1"/>
          </p:cNvSpPr>
          <p:nvPr>
            <p:ph idx="1"/>
          </p:nvPr>
        </p:nvSpPr>
        <p:spPr/>
        <p:txBody>
          <a:bodyPr/>
          <a:lstStyle/>
          <a:p>
            <a:pPr marL="0" indent="0">
              <a:buNone/>
            </a:pPr>
            <a:r>
              <a:rPr lang="es-MX" i="0" dirty="0">
                <a:latin typeface="Arial" panose="020B0604020202020204" pitchFamily="34" charset="0"/>
                <a:cs typeface="Arial" panose="020B0604020202020204" pitchFamily="34" charset="0"/>
              </a:rPr>
              <a:t>Piaget, por su parte, se concentra en el conocimiento innato del niño, que aparece desde el nacimiento y que permite el aprendizaje sin necesidad de estímulos externos.</a:t>
            </a:r>
            <a:endParaRPr lang="es-MX" dirty="0">
              <a:latin typeface="Arial" panose="020B0604020202020204" pitchFamily="34" charset="0"/>
              <a:cs typeface="Arial" panose="020B0604020202020204" pitchFamily="34" charset="0"/>
            </a:endParaRPr>
          </a:p>
        </p:txBody>
      </p:sp>
      <p:pic>
        <p:nvPicPr>
          <p:cNvPr id="5122" name="Picture 2" descr="Biografia de Jean Piaget">
            <a:hlinkClick r:id="rId2" action="ppaction://hlinksldjump"/>
            <a:extLst>
              <a:ext uri="{FF2B5EF4-FFF2-40B4-BE49-F238E27FC236}">
                <a16:creationId xmlns:a16="http://schemas.microsoft.com/office/drawing/2014/main" id="{1708CE2E-C932-4488-8CFB-EDD7597112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2658" y="3429000"/>
            <a:ext cx="2726683" cy="2648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204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90FAF2-BD25-483F-AFA7-FA994535C36F}"/>
              </a:ext>
            </a:extLst>
          </p:cNvPr>
          <p:cNvSpPr>
            <a:spLocks noGrp="1"/>
          </p:cNvSpPr>
          <p:nvPr>
            <p:ph type="title"/>
          </p:nvPr>
        </p:nvSpPr>
        <p:spPr/>
        <p:txBody>
          <a:bodyPr>
            <a:normAutofit fontScale="90000"/>
          </a:bodyPr>
          <a:lstStyle/>
          <a:p>
            <a:pPr algn="ctr"/>
            <a:br>
              <a:rPr lang="es-MX" sz="4900" i="0" dirty="0">
                <a:solidFill>
                  <a:srgbClr val="000000"/>
                </a:solidFill>
                <a:effectLst/>
                <a:latin typeface="Arial" panose="020B0604020202020204" pitchFamily="34" charset="0"/>
                <a:cs typeface="Arial" panose="020B0604020202020204" pitchFamily="34" charset="0"/>
              </a:rPr>
            </a:br>
            <a:r>
              <a:rPr lang="es-MX" sz="4400" i="0" dirty="0">
                <a:effectLst/>
                <a:latin typeface="Arial" panose="020B0604020202020204" pitchFamily="34" charset="0"/>
                <a:cs typeface="Arial" panose="020B0604020202020204" pitchFamily="34" charset="0"/>
              </a:rPr>
              <a:t>PROBLEMAS Y TRASTORNOS QUE TRATA</a:t>
            </a:r>
            <a:br>
              <a:rPr lang="es-MX" sz="4400" b="1" i="0" dirty="0">
                <a:effectLst/>
                <a:latin typeface="Helvetica" panose="020B0604020202020204" pitchFamily="34" charset="0"/>
              </a:rPr>
            </a:br>
            <a:endParaRPr lang="es-MX" sz="4400" dirty="0"/>
          </a:p>
        </p:txBody>
      </p:sp>
      <p:sp>
        <p:nvSpPr>
          <p:cNvPr id="3" name="Marcador de contenido 2">
            <a:extLst>
              <a:ext uri="{FF2B5EF4-FFF2-40B4-BE49-F238E27FC236}">
                <a16:creationId xmlns:a16="http://schemas.microsoft.com/office/drawing/2014/main" id="{7EDAD642-18CD-4A08-85D9-F61C4687678D}"/>
              </a:ext>
            </a:extLst>
          </p:cNvPr>
          <p:cNvSpPr>
            <a:spLocks noGrp="1"/>
          </p:cNvSpPr>
          <p:nvPr>
            <p:ph idx="1"/>
          </p:nvPr>
        </p:nvSpPr>
        <p:spPr/>
        <p:txBody>
          <a:bodyPr/>
          <a:lstStyle/>
          <a:p>
            <a:pPr marL="0" indent="0">
              <a:buNone/>
            </a:pPr>
            <a:r>
              <a:rPr lang="es-MX" b="0" i="0" dirty="0">
                <a:effectLst/>
                <a:latin typeface="Arial" panose="020B0604020202020204" pitchFamily="34" charset="0"/>
                <a:cs typeface="Arial" panose="020B0604020202020204" pitchFamily="34" charset="0"/>
              </a:rPr>
              <a:t>Muchas son las cuestiones y ámbitos que se pueden estudiar y solucionar a través de la psicología infantil. En este sentido habría que destacar especialmente el fracaso escolar, los problemas emocionales, el maltrato, el abuso sexual o los problemas de incontinencia.</a:t>
            </a:r>
            <a:endParaRPr lang="es-MX" dirty="0">
              <a:latin typeface="Arial" panose="020B0604020202020204" pitchFamily="34" charset="0"/>
              <a:cs typeface="Arial" panose="020B0604020202020204" pitchFamily="34" charset="0"/>
            </a:endParaRPr>
          </a:p>
        </p:txBody>
      </p:sp>
      <p:pic>
        <p:nvPicPr>
          <p:cNvPr id="6146" name="Picture 2" descr="Psicología infantil: ¿Qué es? | CuidatePlus.com">
            <a:hlinkClick r:id="rId2" action="ppaction://hlinksldjump"/>
            <a:extLst>
              <a:ext uri="{FF2B5EF4-FFF2-40B4-BE49-F238E27FC236}">
                <a16:creationId xmlns:a16="http://schemas.microsoft.com/office/drawing/2014/main" id="{0D170EBE-867F-4D9C-AFD2-78683D0561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0219" y="4172686"/>
            <a:ext cx="4371561" cy="2185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243108"/>
      </p:ext>
    </p:extLst>
  </p:cSld>
  <p:clrMapOvr>
    <a:masterClrMapping/>
  </p:clrMapOvr>
</p:sld>
</file>

<file path=ppt/theme/theme1.xml><?xml version="1.0" encoding="utf-8"?>
<a:theme xmlns:a="http://schemas.openxmlformats.org/drawingml/2006/main" name="Metropolitano">
  <a:themeElements>
    <a:clrScheme name="Metropolitano">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o">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docProps/app.xml><?xml version="1.0" encoding="utf-8"?>
<Properties xmlns="http://schemas.openxmlformats.org/officeDocument/2006/extended-properties" xmlns:vt="http://schemas.openxmlformats.org/officeDocument/2006/docPropsVTypes">
  <Template>TM03457491[[fn=Metropolitano]]</Template>
  <TotalTime>44</TotalTime>
  <Words>448</Words>
  <Application>Microsoft Office PowerPoint</Application>
  <PresentationFormat>Panorámica</PresentationFormat>
  <Paragraphs>35</Paragraphs>
  <Slides>10</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vt:i4>
      </vt:variant>
    </vt:vector>
  </HeadingPairs>
  <TitlesOfParts>
    <vt:vector size="16" baseType="lpstr">
      <vt:lpstr>Arial</vt:lpstr>
      <vt:lpstr>Calibri Light</vt:lpstr>
      <vt:lpstr>Helvetica</vt:lpstr>
      <vt:lpstr>Source Sans Pro</vt:lpstr>
      <vt:lpstr>Wingdings</vt:lpstr>
      <vt:lpstr>Metropolitano</vt:lpstr>
      <vt:lpstr>Psicología Infantil</vt:lpstr>
      <vt:lpstr>INDICE</vt:lpstr>
      <vt:lpstr>DEFINICIÓN</vt:lpstr>
      <vt:lpstr> FACTORES QUE ESTUDIA LA PSICOLOGÍA INFANTIL </vt:lpstr>
      <vt:lpstr> DESARROLLO INFANTIL </vt:lpstr>
      <vt:lpstr> PRINCIPALES TEORÍAS </vt:lpstr>
      <vt:lpstr>TEORIA FREUDIANA</vt:lpstr>
      <vt:lpstr>TEORIA DE PIAGET</vt:lpstr>
      <vt:lpstr> PROBLEMAS Y TRASTORNOS QUE TRATA </vt:lpstr>
      <vt:lpstr>TIPOS DE PROBLEMAS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Psicología Infantil</dc:title>
  <dc:creator>Usuario</dc:creator>
  <cp:lastModifiedBy>Usuario</cp:lastModifiedBy>
  <cp:revision>6</cp:revision>
  <dcterms:created xsi:type="dcterms:W3CDTF">2024-03-06T18:21:37Z</dcterms:created>
  <dcterms:modified xsi:type="dcterms:W3CDTF">2024-03-06T19:06:18Z</dcterms:modified>
</cp:coreProperties>
</file>