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1"/>
      </p:bgRef>
    </p:bg>
    <p:spTree>
      <p:nvGrpSpPr>
        <p:cNvPr id="1" name=""/>
        <p:cNvGrpSpPr/>
        <p:nvPr/>
      </p:nvGrpSpPr>
      <p:grpSpPr>
        <a:xfrm>
          <a:off x="0" y="0"/>
          <a:ext cx="0" cy="0"/>
          <a:chOff x="0" y="0"/>
          <a:chExt cx="0" cy="0"/>
        </a:xfrm>
      </p:grpSpPr>
      <p:sp>
        <p:nvSpPr>
          <p:cNvPr id="8" name="7 Rectángulo"/>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Conector recto"/>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Título"/>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s-ES" smtClean="0"/>
              <a:t>Haga clic para modificar el estilo de título del patrón</a:t>
            </a:r>
            <a:endParaRPr kumimoji="0" lang="en-US"/>
          </a:p>
        </p:txBody>
      </p:sp>
      <p:sp>
        <p:nvSpPr>
          <p:cNvPr id="25" name="24 Subtítulo"/>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31" name="30 Marcador de fecha"/>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285AC0DC-6033-4517-8C47-8B8EE4AE1E6B}" type="datetimeFigureOut">
              <a:rPr lang="es-MX" smtClean="0"/>
              <a:t>06/03/2024</a:t>
            </a:fld>
            <a:endParaRPr lang="es-MX"/>
          </a:p>
        </p:txBody>
      </p:sp>
      <p:sp>
        <p:nvSpPr>
          <p:cNvPr id="18" name="17 Marcador de pie de página"/>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s-MX"/>
          </a:p>
        </p:txBody>
      </p:sp>
      <p:sp>
        <p:nvSpPr>
          <p:cNvPr id="29" name="28 Marcador de número de diapositiva"/>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EEFF7A6-EA7A-4F27-9CA5-A0D855BAF89F}" type="slidenum">
              <a:rPr lang="es-MX" smtClean="0"/>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285AC0DC-6033-4517-8C47-8B8EE4AE1E6B}" type="datetimeFigureOut">
              <a:rPr lang="es-MX" smtClean="0"/>
              <a:t>06/03/2024</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274955"/>
            <a:ext cx="1524000" cy="5851525"/>
          </a:xfrm>
        </p:spPr>
        <p:txBody>
          <a:bodyPr vert="eaVert" ancho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2"/>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242816" y="6557946"/>
            <a:ext cx="2002464" cy="226902"/>
          </a:xfrm>
        </p:spPr>
        <p:txBody>
          <a:bodyPr/>
          <a:lstStyle>
            <a:extLst/>
          </a:lstStyle>
          <a:p>
            <a:fld id="{285AC0DC-6033-4517-8C47-8B8EE4AE1E6B}" type="datetimeFigureOut">
              <a:rPr lang="es-MX" smtClean="0"/>
              <a:t>06/03/2024</a:t>
            </a:fld>
            <a:endParaRPr lang="es-MX"/>
          </a:p>
        </p:txBody>
      </p:sp>
      <p:sp>
        <p:nvSpPr>
          <p:cNvPr id="5" name="4 Marcador de pie de página"/>
          <p:cNvSpPr>
            <a:spLocks noGrp="1"/>
          </p:cNvSpPr>
          <p:nvPr>
            <p:ph type="ftr" sz="quarter" idx="11"/>
          </p:nvPr>
        </p:nvSpPr>
        <p:spPr>
          <a:xfrm>
            <a:off x="457200" y="6556248"/>
            <a:ext cx="3657600" cy="228600"/>
          </a:xfrm>
        </p:spPr>
        <p:txBody>
          <a:bodyPr/>
          <a:lstStyle>
            <a:extLst/>
          </a:lstStyle>
          <a:p>
            <a:endParaRPr lang="es-MX"/>
          </a:p>
        </p:txBody>
      </p:sp>
      <p:sp>
        <p:nvSpPr>
          <p:cNvPr id="6" name="5 Marcador de número de diapositiva"/>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6EEFF7A6-EA7A-4F27-9CA5-A0D855BAF89F}"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285AC0DC-6033-4517-8C47-8B8EE4AE1E6B}" type="datetimeFigureOut">
              <a:rPr lang="es-MX" smtClean="0"/>
              <a:t>06/03/2024</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285AC0DC-6033-4517-8C47-8B8EE4AE1E6B}" type="datetimeFigureOut">
              <a:rPr lang="es-MX" smtClean="0"/>
              <a:t>06/03/2024</a:t>
            </a:fld>
            <a:endParaRPr lang="es-MX"/>
          </a:p>
        </p:txBody>
      </p:sp>
      <p:sp>
        <p:nvSpPr>
          <p:cNvPr id="5" name="4 Marcador de pie de página"/>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s-MX"/>
          </a:p>
        </p:txBody>
      </p:sp>
      <p:sp>
        <p:nvSpPr>
          <p:cNvPr id="6" name="5 Marcador de número de diapositiva"/>
          <p:cNvSpPr>
            <a:spLocks noGrp="1"/>
          </p:cNvSpPr>
          <p:nvPr>
            <p:ph type="sldNum" sz="quarter" idx="12"/>
          </p:nvPr>
        </p:nvSpPr>
        <p:spPr>
          <a:xfrm>
            <a:off x="6733952" y="6555112"/>
            <a:ext cx="588336" cy="228600"/>
          </a:xfrm>
        </p:spPr>
        <p:txBody>
          <a:bodyPr/>
          <a:lstStyle>
            <a:extLst/>
          </a:lstStyle>
          <a:p>
            <a:fld id="{6EEFF7A6-EA7A-4F27-9CA5-A0D855BAF89F}" type="slidenum">
              <a:rPr lang="es-MX" smtClean="0"/>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285AC0DC-6033-4517-8C47-8B8EE4AE1E6B}" type="datetimeFigureOut">
              <a:rPr lang="es-MX" smtClean="0"/>
              <a:t>06/03/2024</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285AC0DC-6033-4517-8C47-8B8EE4AE1E6B}" type="datetimeFigureOut">
              <a:rPr lang="es-MX" smtClean="0"/>
              <a:t>06/03/2024</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20040"/>
            <a:ext cx="7242048"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285AC0DC-6033-4517-8C47-8B8EE4AE1E6B}" type="datetimeFigureOut">
              <a:rPr lang="es-MX" smtClean="0"/>
              <a:t>06/03/2024</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fld id="{285AC0DC-6033-4517-8C47-8B8EE4AE1E6B}" type="datetimeFigureOut">
              <a:rPr lang="es-MX" smtClean="0"/>
              <a:t>06/03/2024</a:t>
            </a:fld>
            <a:endParaRPr lang="es-MX"/>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MX"/>
          </a:p>
        </p:txBody>
      </p:sp>
      <p:sp>
        <p:nvSpPr>
          <p:cNvPr id="4" name="3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285AC0DC-6033-4517-8C47-8B8EE4AE1E6B}" type="datetimeFigureOut">
              <a:rPr lang="es-MX" smtClean="0"/>
              <a:t>06/03/2024</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2"/>
      </p:bgRef>
    </p:bg>
    <p:spTree>
      <p:nvGrpSpPr>
        <p:cNvPr id="1" name=""/>
        <p:cNvGrpSpPr/>
        <p:nvPr/>
      </p:nvGrpSpPr>
      <p:grpSpPr>
        <a:xfrm>
          <a:off x="0" y="0"/>
          <a:ext cx="0" cy="0"/>
          <a:chOff x="0" y="0"/>
          <a:chExt cx="0" cy="0"/>
        </a:xfrm>
      </p:grpSpPr>
      <p:sp>
        <p:nvSpPr>
          <p:cNvPr id="8" name="7 Rectángulo"/>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Rectángulo"/>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Título"/>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smtClean="0"/>
              <a:t>Haga clic para modificar el estilo de título del patrón</a:t>
            </a:r>
            <a:endParaRPr kumimoji="0" lang="en-US" dirty="0"/>
          </a:p>
        </p:txBody>
      </p:sp>
      <p:sp>
        <p:nvSpPr>
          <p:cNvPr id="4" name="3 Marcador de texto"/>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smtClean="0"/>
              <a:t>Haga clic para modificar el estilo de texto del patrón</a:t>
            </a:r>
          </a:p>
        </p:txBody>
      </p:sp>
      <p:sp>
        <p:nvSpPr>
          <p:cNvPr id="5" name="4 Marcador de fecha"/>
          <p:cNvSpPr>
            <a:spLocks noGrp="1"/>
          </p:cNvSpPr>
          <p:nvPr>
            <p:ph type="dt" sz="half" idx="10"/>
          </p:nvPr>
        </p:nvSpPr>
        <p:spPr/>
        <p:txBody>
          <a:bodyPr/>
          <a:lstStyle>
            <a:extLst/>
          </a:lstStyle>
          <a:p>
            <a:fld id="{285AC0DC-6033-4517-8C47-8B8EE4AE1E6B}" type="datetimeFigureOut">
              <a:rPr lang="es-MX" smtClean="0"/>
              <a:t>06/03/2024</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p:txBody>
          <a:bodyPr/>
          <a:lstStyle>
            <a:extLst/>
          </a:lstStyle>
          <a:p>
            <a:fld id="{6EEFF7A6-EA7A-4F27-9CA5-A0D855BAF89F}" type="slidenum">
              <a:rPr lang="es-MX" smtClean="0"/>
              <a:t>‹Nº›</a:t>
            </a:fld>
            <a:endParaRPr lang="es-MX"/>
          </a:p>
        </p:txBody>
      </p:sp>
      <p:sp>
        <p:nvSpPr>
          <p:cNvPr id="10" name="9 Marcador de posición de imagen"/>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s-ES" smtClean="0"/>
              <a:t>Haga clic en el icono para agregar una imagen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título"/>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s-ES" smtClean="0"/>
              <a:t>Haga clic para modificar el estilo de título del patrón</a:t>
            </a:r>
            <a:endParaRPr kumimoji="0" lang="en-US"/>
          </a:p>
        </p:txBody>
      </p:sp>
      <p:sp>
        <p:nvSpPr>
          <p:cNvPr id="31" name="30 Marcador de texto"/>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7" name="26 Marcador de fecha"/>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285AC0DC-6033-4517-8C47-8B8EE4AE1E6B}" type="datetimeFigureOut">
              <a:rPr lang="es-MX" smtClean="0"/>
              <a:t>06/03/2024</a:t>
            </a:fld>
            <a:endParaRPr lang="es-MX"/>
          </a:p>
        </p:txBody>
      </p:sp>
      <p:sp>
        <p:nvSpPr>
          <p:cNvPr id="4" name="3 Marcador de pie de página"/>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s-MX"/>
          </a:p>
        </p:txBody>
      </p:sp>
      <p:sp>
        <p:nvSpPr>
          <p:cNvPr id="16" name="15 Marcador de número de diapositiva"/>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6EEFF7A6-EA7A-4F27-9CA5-A0D855BAF89F}"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2.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059832" y="188640"/>
            <a:ext cx="5628460" cy="2868168"/>
          </a:xfrm>
        </p:spPr>
        <p:txBody>
          <a:bodyPr/>
          <a:lstStyle/>
          <a:p>
            <a:pPr algn="ctr"/>
            <a:r>
              <a:rPr lang="es-MX" dirty="0" smtClean="0">
                <a:latin typeface="Bodoni MT Black" panose="02070A03080606020203" pitchFamily="18" charset="0"/>
              </a:rPr>
              <a:t>LA VIDA DE </a:t>
            </a:r>
            <a:br>
              <a:rPr lang="es-MX" dirty="0" smtClean="0">
                <a:latin typeface="Bodoni MT Black" panose="02070A03080606020203" pitchFamily="18" charset="0"/>
              </a:rPr>
            </a:br>
            <a:r>
              <a:rPr lang="es-MX" dirty="0" smtClean="0">
                <a:latin typeface="Bodoni MT Black" panose="02070A03080606020203" pitchFamily="18" charset="0"/>
              </a:rPr>
              <a:t>LAS </a:t>
            </a:r>
            <a:br>
              <a:rPr lang="es-MX" dirty="0" smtClean="0">
                <a:latin typeface="Bodoni MT Black" panose="02070A03080606020203" pitchFamily="18" charset="0"/>
              </a:rPr>
            </a:br>
            <a:r>
              <a:rPr lang="es-MX" dirty="0" smtClean="0">
                <a:latin typeface="Bodoni MT Black" panose="02070A03080606020203" pitchFamily="18" charset="0"/>
              </a:rPr>
              <a:t>ABEJAS</a:t>
            </a:r>
            <a:endParaRPr lang="es-MX" dirty="0">
              <a:latin typeface="Bodoni MT Black" panose="02070A03080606020203" pitchFamily="18" charset="0"/>
            </a:endParaRPr>
          </a:p>
        </p:txBody>
      </p:sp>
      <p:pic>
        <p:nvPicPr>
          <p:cNvPr id="8194"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96450" l="2685" r="98658"/>
                    </a14:imgEffect>
                  </a14:imgLayer>
                </a14:imgProps>
              </a:ext>
              <a:ext uri="{28A0092B-C50C-407E-A947-70E740481C1C}">
                <a14:useLocalDpi xmlns:a14="http://schemas.microsoft.com/office/drawing/2010/main" val="0"/>
              </a:ext>
            </a:extLst>
          </a:blip>
          <a:srcRect/>
          <a:stretch>
            <a:fillRect/>
          </a:stretch>
        </p:blipFill>
        <p:spPr bwMode="auto">
          <a:xfrm>
            <a:off x="3707904" y="3773119"/>
            <a:ext cx="4248472" cy="2409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6319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915816" y="260648"/>
            <a:ext cx="2890664" cy="1143000"/>
          </a:xfrm>
        </p:spPr>
        <p:txBody>
          <a:bodyPr/>
          <a:lstStyle/>
          <a:p>
            <a:pPr algn="ctr"/>
            <a:r>
              <a:rPr lang="es-MX" dirty="0" smtClean="0"/>
              <a:t>índice</a:t>
            </a:r>
            <a:endParaRPr lang="es-MX" dirty="0"/>
          </a:p>
        </p:txBody>
      </p:sp>
      <p:sp>
        <p:nvSpPr>
          <p:cNvPr id="3" name="2 Marcador de contenido"/>
          <p:cNvSpPr>
            <a:spLocks noGrp="1"/>
          </p:cNvSpPr>
          <p:nvPr>
            <p:ph idx="1"/>
          </p:nvPr>
        </p:nvSpPr>
        <p:spPr/>
        <p:txBody>
          <a:bodyPr/>
          <a:lstStyle/>
          <a:p>
            <a:r>
              <a:rPr lang="es-MX" dirty="0" smtClean="0">
                <a:hlinkClick r:id="rId2" action="ppaction://hlinksldjump"/>
              </a:rPr>
              <a:t>Como nacen las abejas</a:t>
            </a:r>
            <a:endParaRPr lang="es-MX" dirty="0" smtClean="0"/>
          </a:p>
          <a:p>
            <a:r>
              <a:rPr lang="es-MX" dirty="0" smtClean="0">
                <a:hlinkClick r:id="rId3" action="ppaction://hlinksldjump"/>
              </a:rPr>
              <a:t>Como viven las abejas</a:t>
            </a:r>
            <a:endParaRPr lang="es-MX" dirty="0" smtClean="0"/>
          </a:p>
          <a:p>
            <a:r>
              <a:rPr lang="es-MX" dirty="0" smtClean="0">
                <a:hlinkClick r:id="rId4" action="ppaction://hlinksldjump"/>
              </a:rPr>
              <a:t>De que se alimentan las abejas</a:t>
            </a:r>
            <a:endParaRPr lang="es-MX" dirty="0" smtClean="0"/>
          </a:p>
          <a:p>
            <a:r>
              <a:rPr lang="es-MX" dirty="0" smtClean="0">
                <a:hlinkClick r:id="rId5" action="ppaction://hlinksldjump"/>
              </a:rPr>
              <a:t>Que hacen las abejas para sobrevivir</a:t>
            </a:r>
            <a:endParaRPr lang="es-MX" dirty="0" smtClean="0"/>
          </a:p>
          <a:p>
            <a:r>
              <a:rPr lang="es-MX" dirty="0" smtClean="0">
                <a:hlinkClick r:id="rId6" action="ppaction://hlinksldjump"/>
              </a:rPr>
              <a:t>Características de una abeja</a:t>
            </a:r>
            <a:endParaRPr lang="es-MX" dirty="0" smtClean="0"/>
          </a:p>
          <a:p>
            <a:r>
              <a:rPr lang="es-MX" dirty="0" smtClean="0">
                <a:hlinkClick r:id="rId7" action="ppaction://hlinksldjump"/>
              </a:rPr>
              <a:t>Cuanto tiempo puede durar una abeja sin comer</a:t>
            </a:r>
            <a:endParaRPr lang="es-MX" dirty="0" smtClean="0"/>
          </a:p>
          <a:p>
            <a:r>
              <a:rPr lang="es-MX" dirty="0" smtClean="0">
                <a:hlinkClick r:id="rId8" action="ppaction://hlinksldjump"/>
              </a:rPr>
              <a:t>Cuanto tiempo de vida tiene una abeja después de picar</a:t>
            </a:r>
            <a:endParaRPr lang="es-MX" dirty="0"/>
          </a:p>
        </p:txBody>
      </p:sp>
    </p:spTree>
    <p:extLst>
      <p:ext uri="{BB962C8B-B14F-4D97-AF65-F5344CB8AC3E}">
        <p14:creationId xmlns:p14="http://schemas.microsoft.com/office/powerpoint/2010/main" val="3730030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hlinkClick r:id="rId2" action="ppaction://hlinksldjump"/>
              </a:rPr>
              <a:t>COMO NACEN LAS ABEJAS</a:t>
            </a:r>
            <a:endParaRPr lang="es-MX" dirty="0"/>
          </a:p>
        </p:txBody>
      </p:sp>
      <p:sp>
        <p:nvSpPr>
          <p:cNvPr id="3" name="2 Marcador de contenido"/>
          <p:cNvSpPr>
            <a:spLocks noGrp="1"/>
          </p:cNvSpPr>
          <p:nvPr>
            <p:ph idx="1"/>
          </p:nvPr>
        </p:nvSpPr>
        <p:spPr/>
        <p:txBody>
          <a:bodyPr/>
          <a:lstStyle/>
          <a:p>
            <a:pPr marL="0" indent="0" algn="just">
              <a:buNone/>
            </a:pPr>
            <a:r>
              <a:rPr lang="es-MX" dirty="0" smtClean="0"/>
              <a:t>Nacen de las células tras la puesta de un huevo por la abeja reina. Estos insectos particulares tienen un ciclo de desarrollo relativamente rápido (alrededor de 20 días).</a:t>
            </a:r>
            <a:endParaRPr lang="es-MX" dirty="0"/>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290" b="89071" l="3636" r="96364"/>
                    </a14:imgEffect>
                  </a14:imgLayer>
                </a14:imgProps>
              </a:ext>
              <a:ext uri="{28A0092B-C50C-407E-A947-70E740481C1C}">
                <a14:useLocalDpi xmlns:a14="http://schemas.microsoft.com/office/drawing/2010/main" val="0"/>
              </a:ext>
            </a:extLst>
          </a:blip>
          <a:srcRect/>
          <a:stretch>
            <a:fillRect/>
          </a:stretch>
        </p:blipFill>
        <p:spPr bwMode="auto">
          <a:xfrm>
            <a:off x="3203848" y="2852936"/>
            <a:ext cx="4032448" cy="3391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2143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hlinkClick r:id="rId2" action="ppaction://hlinksldjump"/>
              </a:rPr>
              <a:t>COMO VIVEN LAS ABEJAS</a:t>
            </a:r>
            <a:endParaRPr lang="es-MX" dirty="0"/>
          </a:p>
        </p:txBody>
      </p:sp>
      <p:sp>
        <p:nvSpPr>
          <p:cNvPr id="3" name="2 Marcador de contenido"/>
          <p:cNvSpPr>
            <a:spLocks noGrp="1"/>
          </p:cNvSpPr>
          <p:nvPr>
            <p:ph idx="1"/>
          </p:nvPr>
        </p:nvSpPr>
        <p:spPr/>
        <p:txBody>
          <a:bodyPr/>
          <a:lstStyle/>
          <a:p>
            <a:pPr marL="0" indent="0" algn="just">
              <a:buNone/>
            </a:pPr>
            <a:r>
              <a:rPr lang="es-MX" dirty="0"/>
              <a:t>Las abejas viven en un lugar que se llama colmena. Ahí se encuentran miles de ellas, y se organizan para trabajar en armonía. Existen tres clases de abejas en cada colmena: La abeja reina es la que pone huevos para que nazcan nuevas abejas.</a:t>
            </a:r>
            <a:endParaRPr lang="es-MX" dirty="0"/>
          </a:p>
        </p:txBody>
      </p:sp>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697" b="95758" l="9836" r="89836"/>
                    </a14:imgEffect>
                  </a14:imgLayer>
                </a14:imgProps>
              </a:ext>
              <a:ext uri="{28A0092B-C50C-407E-A947-70E740481C1C}">
                <a14:useLocalDpi xmlns:a14="http://schemas.microsoft.com/office/drawing/2010/main" val="0"/>
              </a:ext>
            </a:extLst>
          </a:blip>
          <a:srcRect/>
          <a:stretch>
            <a:fillRect/>
          </a:stretch>
        </p:blipFill>
        <p:spPr bwMode="auto">
          <a:xfrm>
            <a:off x="3851920" y="3501008"/>
            <a:ext cx="3816424" cy="268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21861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a:hlinkClick r:id="rId2" action="ppaction://hlinksldjump"/>
              </a:rPr>
              <a:t>De que se alimentan las abejas</a:t>
            </a:r>
            <a:r>
              <a:rPr lang="es-MX" dirty="0"/>
              <a:t/>
            </a:r>
            <a:br>
              <a:rPr lang="es-MX" dirty="0"/>
            </a:br>
            <a:endParaRPr lang="es-MX" dirty="0"/>
          </a:p>
        </p:txBody>
      </p:sp>
      <p:sp>
        <p:nvSpPr>
          <p:cNvPr id="3" name="2 Marcador de contenido"/>
          <p:cNvSpPr>
            <a:spLocks noGrp="1"/>
          </p:cNvSpPr>
          <p:nvPr>
            <p:ph idx="1"/>
          </p:nvPr>
        </p:nvSpPr>
        <p:spPr/>
        <p:txBody>
          <a:bodyPr/>
          <a:lstStyle/>
          <a:p>
            <a:pPr marL="0" indent="0" algn="just">
              <a:buNone/>
            </a:pPr>
            <a:r>
              <a:rPr lang="es-MX" dirty="0" smtClean="0"/>
              <a:t>Están </a:t>
            </a:r>
            <a:r>
              <a:rPr lang="es-MX" dirty="0"/>
              <a:t>en todos los hábitats donde hay plantas con flores (angiospermas). Están adaptadas para alimentarse de polen y néctar, usando el primero fundamentalmente como alimento para las larvas y el segundo como material energético.</a:t>
            </a:r>
            <a:endParaRPr lang="es-MX"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3933056"/>
            <a:ext cx="4357607" cy="2440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55255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a:hlinkClick r:id="rId2" action="ppaction://hlinksldjump"/>
              </a:rPr>
              <a:t>Que hacen las abejas para sobrevivir</a:t>
            </a:r>
            <a:endParaRPr lang="es-MX" dirty="0"/>
          </a:p>
        </p:txBody>
      </p:sp>
      <p:sp>
        <p:nvSpPr>
          <p:cNvPr id="3" name="2 Marcador de contenido"/>
          <p:cNvSpPr>
            <a:spLocks noGrp="1"/>
          </p:cNvSpPr>
          <p:nvPr>
            <p:ph idx="1"/>
          </p:nvPr>
        </p:nvSpPr>
        <p:spPr/>
        <p:txBody>
          <a:bodyPr/>
          <a:lstStyle/>
          <a:p>
            <a:pPr marL="0" indent="0" algn="just">
              <a:buNone/>
            </a:pPr>
            <a:r>
              <a:rPr lang="es-MX" dirty="0"/>
              <a:t>Proporcionar néctar y polen. Las abejas necesitan tanto néctar como polen para sobrevivir. El néctar lo usan para hacer la miel, que es un carbohidrato que las abejas consumen para obtener energía rápida.</a:t>
            </a:r>
            <a:endParaRPr lang="es-MX"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5294" y="4005064"/>
            <a:ext cx="4006962"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73004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a:hlinkClick r:id="rId2" action="ppaction://hlinksldjump"/>
              </a:rPr>
              <a:t>Características de una abeja</a:t>
            </a:r>
            <a:r>
              <a:rPr lang="es-MX" dirty="0"/>
              <a:t/>
            </a:r>
            <a:br>
              <a:rPr lang="es-MX" dirty="0"/>
            </a:br>
            <a:endParaRPr lang="es-MX" dirty="0"/>
          </a:p>
        </p:txBody>
      </p:sp>
      <p:sp>
        <p:nvSpPr>
          <p:cNvPr id="3" name="2 Marcador de contenido"/>
          <p:cNvSpPr>
            <a:spLocks noGrp="1"/>
          </p:cNvSpPr>
          <p:nvPr>
            <p:ph idx="1"/>
          </p:nvPr>
        </p:nvSpPr>
        <p:spPr/>
        <p:txBody>
          <a:bodyPr/>
          <a:lstStyle/>
          <a:p>
            <a:pPr marL="0" indent="0" algn="just">
              <a:buNone/>
            </a:pPr>
            <a:r>
              <a:rPr lang="es-MX" dirty="0"/>
              <a:t>Tienen un duro escudo exterior llamado exoesqueleto. Tienen tres partes del cuerpo principales: cabeza, tórax y abdomen. Tienen un par de antenas que están unidas a su cabeza. Tienen tres pares de piernas que usan para caminar.</a:t>
            </a:r>
            <a:endParaRPr lang="es-MX"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4077072"/>
            <a:ext cx="3528392" cy="2318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99540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a:hlinkClick r:id="rId2" action="ppaction://hlinksldjump"/>
              </a:rPr>
              <a:t>Cuanto tiempo puede durar una abeja sin comer</a:t>
            </a:r>
            <a:endParaRPr lang="es-MX" dirty="0"/>
          </a:p>
        </p:txBody>
      </p:sp>
      <p:sp>
        <p:nvSpPr>
          <p:cNvPr id="3" name="2 Marcador de contenido"/>
          <p:cNvSpPr>
            <a:spLocks noGrp="1"/>
          </p:cNvSpPr>
          <p:nvPr>
            <p:ph idx="1"/>
          </p:nvPr>
        </p:nvSpPr>
        <p:spPr/>
        <p:txBody>
          <a:bodyPr/>
          <a:lstStyle/>
          <a:p>
            <a:pPr marL="0" indent="0" algn="just">
              <a:buNone/>
            </a:pPr>
            <a:r>
              <a:rPr lang="es-MX" dirty="0"/>
              <a:t>las abejas no pueden vivir mucho tiempo sin comer, porque se debilitan rápidamente, especialmente las obreras que cumplen funciones fuera del nido. Es así como una abeja puede vivir sin comer alrededor de un día, después de este tiempo, perece con seguridad.</a:t>
            </a:r>
            <a:endParaRPr lang="es-MX"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4365104"/>
            <a:ext cx="3168352" cy="237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19276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hlinkClick r:id="rId2" action="ppaction://hlinksldjump"/>
              </a:rPr>
              <a:t>Cuanto </a:t>
            </a:r>
            <a:r>
              <a:rPr lang="es-MX" dirty="0">
                <a:hlinkClick r:id="rId2" action="ppaction://hlinksldjump"/>
              </a:rPr>
              <a:t>tiempo de vida tiene una abeja después de </a:t>
            </a:r>
            <a:r>
              <a:rPr lang="es-MX" dirty="0" smtClean="0">
                <a:hlinkClick r:id="rId2" action="ppaction://hlinksldjump"/>
              </a:rPr>
              <a:t>picar</a:t>
            </a:r>
            <a:endParaRPr lang="es-MX" dirty="0"/>
          </a:p>
        </p:txBody>
      </p:sp>
      <p:sp>
        <p:nvSpPr>
          <p:cNvPr id="3" name="2 Marcador de contenido"/>
          <p:cNvSpPr>
            <a:spLocks noGrp="1"/>
          </p:cNvSpPr>
          <p:nvPr>
            <p:ph idx="1"/>
          </p:nvPr>
        </p:nvSpPr>
        <p:spPr/>
        <p:txBody>
          <a:bodyPr/>
          <a:lstStyle/>
          <a:p>
            <a:pPr marL="0" indent="0" algn="just">
              <a:buNone/>
            </a:pPr>
            <a:r>
              <a:rPr lang="es-MX" dirty="0"/>
              <a:t>Por tanto, tras una picadura pueden sobrevivir durante unas pocas horas más, pero al final acaban muriendo por fallo multiorgánico.</a:t>
            </a:r>
            <a:endParaRPr lang="es-MX" dirty="0"/>
          </a:p>
        </p:txBody>
      </p:sp>
      <p:pic>
        <p:nvPicPr>
          <p:cNvPr id="7170"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8678" l="0" r="100000"/>
                    </a14:imgEffect>
                  </a14:imgLayer>
                </a14:imgProps>
              </a:ext>
              <a:ext uri="{28A0092B-C50C-407E-A947-70E740481C1C}">
                <a14:useLocalDpi xmlns:a14="http://schemas.microsoft.com/office/drawing/2010/main" val="0"/>
              </a:ext>
            </a:extLst>
          </a:blip>
          <a:srcRect/>
          <a:stretch>
            <a:fillRect/>
          </a:stretch>
        </p:blipFill>
        <p:spPr bwMode="auto">
          <a:xfrm>
            <a:off x="2771800" y="3140968"/>
            <a:ext cx="3168352" cy="3239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78889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o">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49</TotalTime>
  <Words>276</Words>
  <Application>Microsoft Office PowerPoint</Application>
  <PresentationFormat>Presentación en pantalla (4:3)</PresentationFormat>
  <Paragraphs>23</Paragraphs>
  <Slides>9</Slides>
  <Notes>0</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Opulento</vt:lpstr>
      <vt:lpstr>LA VIDA DE  LAS  ABEJAS</vt:lpstr>
      <vt:lpstr>índice</vt:lpstr>
      <vt:lpstr>COMO NACEN LAS ABEJAS</vt:lpstr>
      <vt:lpstr>COMO VIVEN LAS ABEJAS</vt:lpstr>
      <vt:lpstr>De que se alimentan las abejas </vt:lpstr>
      <vt:lpstr>Que hacen las abejas para sobrevivir</vt:lpstr>
      <vt:lpstr>Características de una abeja </vt:lpstr>
      <vt:lpstr>Cuanto tiempo puede durar una abeja sin comer</vt:lpstr>
      <vt:lpstr>                 Cuanto tiempo de vida tiene una abeja después de picar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VIDA DE  LAS  ABEJAS</dc:title>
  <dc:creator>Maq2</dc:creator>
  <cp:lastModifiedBy>Maq2</cp:lastModifiedBy>
  <cp:revision>5</cp:revision>
  <dcterms:created xsi:type="dcterms:W3CDTF">2024-03-06T18:19:30Z</dcterms:created>
  <dcterms:modified xsi:type="dcterms:W3CDTF">2024-03-06T19:08:47Z</dcterms:modified>
</cp:coreProperties>
</file>