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7" r:id="rId1"/>
  </p:sldMasterIdLst>
  <p:sldIdLst>
    <p:sldId id="256" r:id="rId2"/>
    <p:sldId id="257" r:id="rId3"/>
    <p:sldId id="258" r:id="rId4"/>
    <p:sldId id="263" r:id="rId5"/>
    <p:sldId id="259" r:id="rId6"/>
    <p:sldId id="260" r:id="rId7"/>
    <p:sldId id="261" r:id="rId8"/>
    <p:sldId id="262" r:id="rId9"/>
    <p:sldId id="264"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90" d="100"/>
          <a:sy n="90" d="100"/>
        </p:scale>
        <p:origin x="57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es-ES"/>
              <a:t>Haga clic para modificar el estilo de título del patrón</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2289A2FD-4B57-418E-A533-8F5D5C448E66}" type="datetimeFigureOut">
              <a:rPr lang="es-MX" smtClean="0"/>
              <a:t>05/03/2024</a:t>
            </a:fld>
            <a:endParaRPr lang="es-MX"/>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es-MX"/>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C1134A76-2E47-4614-8322-FFC109CB91AD}" type="slidenum">
              <a:rPr lang="es-MX" smtClean="0"/>
              <a:t>‹Nº›</a:t>
            </a:fld>
            <a:endParaRPr lang="es-MX"/>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661890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289A2FD-4B57-418E-A533-8F5D5C448E66}" type="datetimeFigureOut">
              <a:rPr lang="es-MX" smtClean="0"/>
              <a:t>05/03/2024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3430821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289A2FD-4B57-418E-A533-8F5D5C448E66}" type="datetimeFigureOut">
              <a:rPr lang="es-MX" smtClean="0"/>
              <a:t>05/03/2024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13466332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289A2FD-4B57-418E-A533-8F5D5C448E66}" type="datetimeFigureOut">
              <a:rPr lang="es-MX" smtClean="0"/>
              <a:t>05/03/2024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1134A76-2E47-4614-8322-FFC109CB91AD}" type="slidenum">
              <a:rPr lang="es-MX" smtClean="0"/>
              <a:t>‹Nº›</a:t>
            </a:fld>
            <a:endParaRPr lang="es-MX"/>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0510807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289A2FD-4B57-418E-A533-8F5D5C448E66}" type="datetimeFigureOut">
              <a:rPr lang="es-MX" smtClean="0"/>
              <a:t>05/03/2024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423404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es-ES"/>
              <a:t>Haga clic para modificar el estilo de título del patrón</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2289A2FD-4B57-418E-A533-8F5D5C448E66}" type="datetimeFigureOut">
              <a:rPr lang="es-MX" smtClean="0"/>
              <a:t>05/03/2024</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34456950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es-ES"/>
              <a:t>Haga clic para modificar el estilo de título del patrón</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2289A2FD-4B57-418E-A533-8F5D5C448E66}" type="datetimeFigureOut">
              <a:rPr lang="es-MX" smtClean="0"/>
              <a:t>05/03/2024</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802226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s-ES"/>
              <a:t>Haga clic para modificar el estilo de título del patrón</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289A2FD-4B57-418E-A533-8F5D5C448E66}" type="datetimeFigureOut">
              <a:rPr lang="es-MX" smtClean="0"/>
              <a:t>05/03/2024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22610281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es-ES"/>
              <a:t>Haga clic para modificar el estilo de título del patrón</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289A2FD-4B57-418E-A533-8F5D5C448E66}" type="datetimeFigureOut">
              <a:rPr lang="es-MX" smtClean="0"/>
              <a:t>05/03/2024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1522891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289A2FD-4B57-418E-A533-8F5D5C448E66}" type="datetimeFigureOut">
              <a:rPr lang="es-MX" smtClean="0"/>
              <a:t>05/03/2024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854969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2289A2FD-4B57-418E-A533-8F5D5C448E66}" type="datetimeFigureOut">
              <a:rPr lang="es-MX" smtClean="0"/>
              <a:t>05/03/2024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496080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es-ES"/>
              <a:t>Haga clic para modificar el estilo de título del patrón</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2289A2FD-4B57-418E-A533-8F5D5C448E66}" type="datetimeFigureOut">
              <a:rPr lang="es-MX" smtClean="0"/>
              <a:t>05/03/2024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7752566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2" name="Content Placeholder 3"/>
          <p:cNvSpPr>
            <a:spLocks noGrp="1"/>
          </p:cNvSpPr>
          <p:nvPr>
            <p:ph sz="quarter" idx="13"/>
          </p:nvPr>
        </p:nvSpPr>
        <p:spPr>
          <a:xfrm>
            <a:off x="685802" y="2861733"/>
            <a:ext cx="5088712" cy="2512852"/>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3" name="Content Placeholder 5"/>
          <p:cNvSpPr>
            <a:spLocks noGrp="1"/>
          </p:cNvSpPr>
          <p:nvPr>
            <p:ph sz="quarter" idx="14"/>
          </p:nvPr>
        </p:nvSpPr>
        <p:spPr>
          <a:xfrm>
            <a:off x="5993969" y="2861733"/>
            <a:ext cx="5088713" cy="2512852"/>
          </a:xfrm>
        </p:spPr>
        <p:txBody>
          <a:bodyPr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2289A2FD-4B57-418E-A533-8F5D5C448E66}" type="datetimeFigureOut">
              <a:rPr lang="es-MX" smtClean="0"/>
              <a:t>05/03/2024</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434971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2289A2FD-4B57-418E-A533-8F5D5C448E66}" type="datetimeFigureOut">
              <a:rPr lang="es-MX" smtClean="0"/>
              <a:t>05/03/2024</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7961826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89A2FD-4B57-418E-A533-8F5D5C448E66}" type="datetimeFigureOut">
              <a:rPr lang="es-MX" smtClean="0"/>
              <a:t>05/03/2024</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2671013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es-ES"/>
              <a:t>Haga clic para modificar el estilo de título del patrón</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289A2FD-4B57-418E-A533-8F5D5C448E66}" type="datetimeFigureOut">
              <a:rPr lang="es-MX" smtClean="0"/>
              <a:t>05/03/2024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3200757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289A2FD-4B57-418E-A533-8F5D5C448E66}" type="datetimeFigureOut">
              <a:rPr lang="es-MX" smtClean="0"/>
              <a:t>05/03/2024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C1134A76-2E47-4614-8322-FFC109CB91AD}" type="slidenum">
              <a:rPr lang="es-MX" smtClean="0"/>
              <a:t>‹Nº›</a:t>
            </a:fld>
            <a:endParaRPr lang="es-MX"/>
          </a:p>
        </p:txBody>
      </p:sp>
    </p:spTree>
    <p:extLst>
      <p:ext uri="{BB962C8B-B14F-4D97-AF65-F5344CB8AC3E}">
        <p14:creationId xmlns:p14="http://schemas.microsoft.com/office/powerpoint/2010/main" val="2562175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2289A2FD-4B57-418E-A533-8F5D5C448E66}" type="datetimeFigureOut">
              <a:rPr lang="es-MX" smtClean="0"/>
              <a:t>05/03/2024</a:t>
            </a:fld>
            <a:endParaRPr lang="es-MX"/>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es-MX"/>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C1134A76-2E47-4614-8322-FFC109CB91AD}" type="slidenum">
              <a:rPr lang="es-MX" smtClean="0"/>
              <a:t>‹Nº›</a:t>
            </a:fld>
            <a:endParaRPr lang="es-MX"/>
          </a:p>
        </p:txBody>
      </p:sp>
    </p:spTree>
    <p:extLst>
      <p:ext uri="{BB962C8B-B14F-4D97-AF65-F5344CB8AC3E}">
        <p14:creationId xmlns:p14="http://schemas.microsoft.com/office/powerpoint/2010/main" val="4262393014"/>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 id="2147483783" r:id="rId16"/>
    <p:sldLayoutId id="2147483784" r:id="rId17"/>
  </p:sldLayoutIdLst>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 Id="rId9" Type="http://schemas.openxmlformats.org/officeDocument/2006/relationships/slide" Target="slide10.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D6A8AC-5603-402F-B3EC-A2BAAE8A0FF0}"/>
              </a:ext>
            </a:extLst>
          </p:cNvPr>
          <p:cNvSpPr>
            <a:spLocks noGrp="1"/>
          </p:cNvSpPr>
          <p:nvPr>
            <p:ph type="ctrTitle"/>
          </p:nvPr>
        </p:nvSpPr>
        <p:spPr/>
        <p:txBody>
          <a:bodyPr>
            <a:normAutofit/>
          </a:bodyPr>
          <a:lstStyle/>
          <a:p>
            <a:r>
              <a:rPr lang="es-MX" sz="6600" dirty="0"/>
              <a:t>Corridos tumbados</a:t>
            </a:r>
          </a:p>
        </p:txBody>
      </p:sp>
      <p:sp>
        <p:nvSpPr>
          <p:cNvPr id="3" name="Subtítulo 2">
            <a:extLst>
              <a:ext uri="{FF2B5EF4-FFF2-40B4-BE49-F238E27FC236}">
                <a16:creationId xmlns:a16="http://schemas.microsoft.com/office/drawing/2014/main" id="{F5A00841-DB20-4350-B9B6-33303D616AF6}"/>
              </a:ext>
            </a:extLst>
          </p:cNvPr>
          <p:cNvSpPr>
            <a:spLocks noGrp="1"/>
          </p:cNvSpPr>
          <p:nvPr>
            <p:ph type="subTitle" idx="1"/>
          </p:nvPr>
        </p:nvSpPr>
        <p:spPr/>
        <p:txBody>
          <a:bodyPr/>
          <a:lstStyle/>
          <a:p>
            <a:r>
              <a:rPr lang="es-MX" dirty="0"/>
              <a:t>Wendy Jocelin Jiménez Aguilar</a:t>
            </a:r>
          </a:p>
        </p:txBody>
      </p:sp>
    </p:spTree>
    <p:extLst>
      <p:ext uri="{BB962C8B-B14F-4D97-AF65-F5344CB8AC3E}">
        <p14:creationId xmlns:p14="http://schemas.microsoft.com/office/powerpoint/2010/main" val="1870761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983052-67C9-4964-A1C8-8E3D2D4DFB13}"/>
              </a:ext>
            </a:extLst>
          </p:cNvPr>
          <p:cNvSpPr>
            <a:spLocks noGrp="1"/>
          </p:cNvSpPr>
          <p:nvPr>
            <p:ph type="title"/>
          </p:nvPr>
        </p:nvSpPr>
        <p:spPr/>
        <p:txBody>
          <a:bodyPr/>
          <a:lstStyle/>
          <a:p>
            <a:r>
              <a:rPr lang="es-MX" dirty="0"/>
              <a:t>Dato curioso</a:t>
            </a:r>
          </a:p>
        </p:txBody>
      </p:sp>
      <p:sp>
        <p:nvSpPr>
          <p:cNvPr id="3" name="Marcador de contenido 2">
            <a:extLst>
              <a:ext uri="{FF2B5EF4-FFF2-40B4-BE49-F238E27FC236}">
                <a16:creationId xmlns:a16="http://schemas.microsoft.com/office/drawing/2014/main" id="{E5F07464-C11A-47A2-A9EC-4A3EBFBAD729}"/>
              </a:ext>
            </a:extLst>
          </p:cNvPr>
          <p:cNvSpPr>
            <a:spLocks noGrp="1"/>
          </p:cNvSpPr>
          <p:nvPr>
            <p:ph sz="quarter" idx="13"/>
          </p:nvPr>
        </p:nvSpPr>
        <p:spPr/>
        <p:txBody>
          <a:bodyPr/>
          <a:lstStyle/>
          <a:p>
            <a:r>
              <a:rPr lang="es-MX" dirty="0"/>
              <a:t>Los corridos tumbados llegaron para quedarse, y cada vez son más los artistas que se suman a mostrar sus composiciones acompañadas del sonido de las guitarras que le ponen el toque del género musical mexicano. </a:t>
            </a:r>
          </a:p>
        </p:txBody>
      </p:sp>
      <p:sp>
        <p:nvSpPr>
          <p:cNvPr id="4" name="Flecha: a la derecha 3">
            <a:hlinkClick r:id="rId2" action="ppaction://hlinksldjump"/>
            <a:extLst>
              <a:ext uri="{FF2B5EF4-FFF2-40B4-BE49-F238E27FC236}">
                <a16:creationId xmlns:a16="http://schemas.microsoft.com/office/drawing/2014/main" id="{0499B716-30B2-476F-9666-1AD780A10E67}"/>
              </a:ext>
            </a:extLst>
          </p:cNvPr>
          <p:cNvSpPr/>
          <p:nvPr/>
        </p:nvSpPr>
        <p:spPr>
          <a:xfrm>
            <a:off x="340241" y="5050465"/>
            <a:ext cx="1275908" cy="25518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dirty="0">
                <a:solidFill>
                  <a:schemeClr val="accent1"/>
                </a:solidFill>
              </a:rPr>
              <a:t>INDICE</a:t>
            </a:r>
          </a:p>
        </p:txBody>
      </p:sp>
    </p:spTree>
    <p:extLst>
      <p:ext uri="{BB962C8B-B14F-4D97-AF65-F5344CB8AC3E}">
        <p14:creationId xmlns:p14="http://schemas.microsoft.com/office/powerpoint/2010/main" val="10475620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77F330-8FCF-4478-A573-E38E7EC0024B}"/>
              </a:ext>
            </a:extLst>
          </p:cNvPr>
          <p:cNvSpPr>
            <a:spLocks noGrp="1"/>
          </p:cNvSpPr>
          <p:nvPr>
            <p:ph type="title"/>
          </p:nvPr>
        </p:nvSpPr>
        <p:spPr/>
        <p:txBody>
          <a:bodyPr/>
          <a:lstStyle/>
          <a:p>
            <a:r>
              <a:rPr lang="es-MX" dirty="0" err="1"/>
              <a:t>Indice</a:t>
            </a:r>
            <a:endParaRPr lang="es-MX" dirty="0"/>
          </a:p>
        </p:txBody>
      </p:sp>
      <p:sp>
        <p:nvSpPr>
          <p:cNvPr id="3" name="Marcador de contenido 2">
            <a:extLst>
              <a:ext uri="{FF2B5EF4-FFF2-40B4-BE49-F238E27FC236}">
                <a16:creationId xmlns:a16="http://schemas.microsoft.com/office/drawing/2014/main" id="{B38452AF-C47A-4CAD-8F2D-5C4C79ED0F10}"/>
              </a:ext>
            </a:extLst>
          </p:cNvPr>
          <p:cNvSpPr>
            <a:spLocks noGrp="1"/>
          </p:cNvSpPr>
          <p:nvPr>
            <p:ph sz="quarter" idx="13"/>
          </p:nvPr>
        </p:nvSpPr>
        <p:spPr/>
        <p:txBody>
          <a:bodyPr>
            <a:normAutofit fontScale="92500" lnSpcReduction="20000"/>
          </a:bodyPr>
          <a:lstStyle/>
          <a:p>
            <a:r>
              <a:rPr lang="es-MX" dirty="0">
                <a:hlinkClick r:id="rId2" action="ppaction://hlinksldjump"/>
              </a:rPr>
              <a:t>¿Qué son los corridos tumbados?</a:t>
            </a:r>
            <a:endParaRPr lang="es-MX" dirty="0"/>
          </a:p>
          <a:p>
            <a:r>
              <a:rPr lang="es-MX" dirty="0">
                <a:hlinkClick r:id="rId3" action="ppaction://hlinksldjump"/>
              </a:rPr>
              <a:t>¿Cuándo surgen los corridos como género musical?</a:t>
            </a:r>
            <a:endParaRPr lang="es-MX" dirty="0"/>
          </a:p>
          <a:p>
            <a:r>
              <a:rPr lang="es-MX" dirty="0">
                <a:hlinkClick r:id="rId4" action="ppaction://hlinksldjump"/>
              </a:rPr>
              <a:t>¿Cuándo surgen los corridos tumbados?</a:t>
            </a:r>
            <a:endParaRPr lang="es-MX" dirty="0"/>
          </a:p>
          <a:p>
            <a:r>
              <a:rPr lang="es-MX" dirty="0">
                <a:hlinkClick r:id="rId5" action="ppaction://hlinksldjump"/>
              </a:rPr>
              <a:t>¿Quién creo los corridos tumbados?</a:t>
            </a:r>
            <a:endParaRPr lang="es-MX" dirty="0"/>
          </a:p>
          <a:p>
            <a:r>
              <a:rPr lang="es-MX" dirty="0">
                <a:hlinkClick r:id="rId6" action="ppaction://hlinksldjump"/>
              </a:rPr>
              <a:t>¿de donde surgen los corridos tumbados?</a:t>
            </a:r>
            <a:endParaRPr lang="es-MX" dirty="0"/>
          </a:p>
          <a:p>
            <a:r>
              <a:rPr lang="es-MX" dirty="0">
                <a:hlinkClick r:id="rId7" action="ppaction://hlinksldjump"/>
              </a:rPr>
              <a:t>Natanael Cano , padre de los corridos tumbados</a:t>
            </a:r>
            <a:endParaRPr lang="es-MX" dirty="0"/>
          </a:p>
          <a:p>
            <a:r>
              <a:rPr lang="es-MX" dirty="0">
                <a:hlinkClick r:id="rId8" action="ppaction://hlinksldjump"/>
              </a:rPr>
              <a:t>Junior H</a:t>
            </a:r>
            <a:endParaRPr lang="es-MX" dirty="0"/>
          </a:p>
          <a:p>
            <a:r>
              <a:rPr lang="es-MX" dirty="0">
                <a:hlinkClick r:id="rId9" action="ppaction://hlinksldjump"/>
              </a:rPr>
              <a:t>Dato curioso</a:t>
            </a:r>
            <a:endParaRPr lang="es-MX" dirty="0"/>
          </a:p>
          <a:p>
            <a:endParaRPr lang="es-MX" dirty="0"/>
          </a:p>
          <a:p>
            <a:endParaRPr lang="es-MX" dirty="0"/>
          </a:p>
        </p:txBody>
      </p:sp>
    </p:spTree>
    <p:extLst>
      <p:ext uri="{BB962C8B-B14F-4D97-AF65-F5344CB8AC3E}">
        <p14:creationId xmlns:p14="http://schemas.microsoft.com/office/powerpoint/2010/main" val="31485978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24D41A-DBDE-489E-9228-6C3F1EF11C20}"/>
              </a:ext>
            </a:extLst>
          </p:cNvPr>
          <p:cNvSpPr>
            <a:spLocks noGrp="1"/>
          </p:cNvSpPr>
          <p:nvPr>
            <p:ph type="title"/>
          </p:nvPr>
        </p:nvSpPr>
        <p:spPr/>
        <p:txBody>
          <a:bodyPr/>
          <a:lstStyle/>
          <a:p>
            <a:r>
              <a:rPr lang="es-MX" dirty="0"/>
              <a:t>¿Qué son los corridos tumbados?</a:t>
            </a:r>
          </a:p>
        </p:txBody>
      </p:sp>
      <p:sp>
        <p:nvSpPr>
          <p:cNvPr id="3" name="Marcador de contenido 2">
            <a:extLst>
              <a:ext uri="{FF2B5EF4-FFF2-40B4-BE49-F238E27FC236}">
                <a16:creationId xmlns:a16="http://schemas.microsoft.com/office/drawing/2014/main" id="{907A48E5-6143-4A5C-86BA-E45A5C3C61ED}"/>
              </a:ext>
            </a:extLst>
          </p:cNvPr>
          <p:cNvSpPr>
            <a:spLocks noGrp="1"/>
          </p:cNvSpPr>
          <p:nvPr>
            <p:ph sz="quarter" idx="13"/>
          </p:nvPr>
        </p:nvSpPr>
        <p:spPr/>
        <p:txBody>
          <a:bodyPr/>
          <a:lstStyle/>
          <a:p>
            <a:r>
              <a:rPr lang="es-MX" dirty="0"/>
              <a:t>Los corridos tumbados son un fenómeno musical cuyo éxito deriva de varios factores, entre los que destaca la juventud; las drogas y la </a:t>
            </a:r>
            <a:r>
              <a:rPr lang="es-MX" dirty="0" err="1"/>
              <a:t>narcomoda</a:t>
            </a:r>
            <a:r>
              <a:rPr lang="es-MX" dirty="0"/>
              <a:t> también están presentes. Una de las características de los corridos tumbados es que sus exponentes son jóvenes que apenas rebasan los 20 años</a:t>
            </a:r>
          </a:p>
        </p:txBody>
      </p:sp>
      <p:sp>
        <p:nvSpPr>
          <p:cNvPr id="4" name="Flecha: a la derecha 3">
            <a:hlinkClick r:id="rId2" action="ppaction://hlinksldjump"/>
            <a:extLst>
              <a:ext uri="{FF2B5EF4-FFF2-40B4-BE49-F238E27FC236}">
                <a16:creationId xmlns:a16="http://schemas.microsoft.com/office/drawing/2014/main" id="{A9EE7BE8-C2B4-4EDA-A0DD-BF1644F1265A}"/>
              </a:ext>
            </a:extLst>
          </p:cNvPr>
          <p:cNvSpPr/>
          <p:nvPr/>
        </p:nvSpPr>
        <p:spPr>
          <a:xfrm>
            <a:off x="340241" y="5050465"/>
            <a:ext cx="1275908" cy="25518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dirty="0">
                <a:solidFill>
                  <a:schemeClr val="accent1"/>
                </a:solidFill>
              </a:rPr>
              <a:t>INDICE</a:t>
            </a:r>
          </a:p>
        </p:txBody>
      </p:sp>
    </p:spTree>
    <p:extLst>
      <p:ext uri="{BB962C8B-B14F-4D97-AF65-F5344CB8AC3E}">
        <p14:creationId xmlns:p14="http://schemas.microsoft.com/office/powerpoint/2010/main" val="2701280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2D8806-11A9-4B35-B62F-E35DA571A4E4}"/>
              </a:ext>
            </a:extLst>
          </p:cNvPr>
          <p:cNvSpPr>
            <a:spLocks noGrp="1"/>
          </p:cNvSpPr>
          <p:nvPr>
            <p:ph type="title"/>
          </p:nvPr>
        </p:nvSpPr>
        <p:spPr/>
        <p:txBody>
          <a:bodyPr>
            <a:normAutofit fontScale="90000"/>
          </a:bodyPr>
          <a:lstStyle/>
          <a:p>
            <a:r>
              <a:rPr lang="es-MX" dirty="0"/>
              <a:t>¿Cuándo surgen los corridos como género musical?</a:t>
            </a:r>
          </a:p>
        </p:txBody>
      </p:sp>
      <p:sp>
        <p:nvSpPr>
          <p:cNvPr id="3" name="Marcador de contenido 2">
            <a:extLst>
              <a:ext uri="{FF2B5EF4-FFF2-40B4-BE49-F238E27FC236}">
                <a16:creationId xmlns:a16="http://schemas.microsoft.com/office/drawing/2014/main" id="{F00E0867-AA49-48F9-9E85-1C1C0798F807}"/>
              </a:ext>
            </a:extLst>
          </p:cNvPr>
          <p:cNvSpPr>
            <a:spLocks noGrp="1"/>
          </p:cNvSpPr>
          <p:nvPr>
            <p:ph sz="quarter" idx="13"/>
          </p:nvPr>
        </p:nvSpPr>
        <p:spPr/>
        <p:txBody>
          <a:bodyPr/>
          <a:lstStyle/>
          <a:p>
            <a:r>
              <a:rPr lang="es-MX" dirty="0"/>
              <a:t>La figura del corrido en sí misma es una que encuentra su forma más primitiva en el siglo XVII. ‘El romance formó una capa básica de sentimiento y técnica poética que impregnó todo el mundo hispánico’, apuntaba el musicólogo Ned </a:t>
            </a:r>
            <a:r>
              <a:rPr lang="es-MX" dirty="0" err="1"/>
              <a:t>Sublette</a:t>
            </a:r>
            <a:r>
              <a:rPr lang="es-MX" dirty="0"/>
              <a:t> en su recapitulación de la música en el nuevo mundo durante la época colonial. </a:t>
            </a:r>
          </a:p>
        </p:txBody>
      </p:sp>
      <p:pic>
        <p:nvPicPr>
          <p:cNvPr id="4" name="Imagen 3">
            <a:hlinkClick r:id="rId2" action="ppaction://hlinksldjump"/>
            <a:extLst>
              <a:ext uri="{FF2B5EF4-FFF2-40B4-BE49-F238E27FC236}">
                <a16:creationId xmlns:a16="http://schemas.microsoft.com/office/drawing/2014/main" id="{F412E945-3419-4EF3-BBA3-A12C798D397C}"/>
              </a:ext>
            </a:extLst>
          </p:cNvPr>
          <p:cNvPicPr>
            <a:picLocks noChangeAspect="1"/>
          </p:cNvPicPr>
          <p:nvPr/>
        </p:nvPicPr>
        <p:blipFill>
          <a:blip r:embed="rId3"/>
          <a:stretch>
            <a:fillRect/>
          </a:stretch>
        </p:blipFill>
        <p:spPr>
          <a:xfrm>
            <a:off x="36519" y="5106397"/>
            <a:ext cx="1298561" cy="493819"/>
          </a:xfrm>
          <a:prstGeom prst="rect">
            <a:avLst/>
          </a:prstGeom>
        </p:spPr>
      </p:pic>
    </p:spTree>
    <p:extLst>
      <p:ext uri="{BB962C8B-B14F-4D97-AF65-F5344CB8AC3E}">
        <p14:creationId xmlns:p14="http://schemas.microsoft.com/office/powerpoint/2010/main" val="3487986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98838C-BFA8-48B3-B97A-0DC121047337}"/>
              </a:ext>
            </a:extLst>
          </p:cNvPr>
          <p:cNvSpPr>
            <a:spLocks noGrp="1"/>
          </p:cNvSpPr>
          <p:nvPr>
            <p:ph type="title"/>
          </p:nvPr>
        </p:nvSpPr>
        <p:spPr/>
        <p:txBody>
          <a:bodyPr>
            <a:normAutofit fontScale="90000"/>
          </a:bodyPr>
          <a:lstStyle/>
          <a:p>
            <a:r>
              <a:rPr lang="es-MX" dirty="0"/>
              <a:t>¿Cuándo surgen los corridos tumbados</a:t>
            </a:r>
            <a:r>
              <a:rPr lang="es-MX" sz="5300" dirty="0"/>
              <a:t>?</a:t>
            </a:r>
            <a:endParaRPr lang="es-MX" dirty="0"/>
          </a:p>
        </p:txBody>
      </p:sp>
      <p:sp>
        <p:nvSpPr>
          <p:cNvPr id="3" name="Marcador de contenido 2">
            <a:extLst>
              <a:ext uri="{FF2B5EF4-FFF2-40B4-BE49-F238E27FC236}">
                <a16:creationId xmlns:a16="http://schemas.microsoft.com/office/drawing/2014/main" id="{B6D38C30-1458-4C86-B26D-280C079BFE30}"/>
              </a:ext>
            </a:extLst>
          </p:cNvPr>
          <p:cNvSpPr>
            <a:spLocks noGrp="1"/>
          </p:cNvSpPr>
          <p:nvPr>
            <p:ph sz="quarter" idx="13"/>
          </p:nvPr>
        </p:nvSpPr>
        <p:spPr/>
        <p:txBody>
          <a:bodyPr/>
          <a:lstStyle/>
          <a:p>
            <a:r>
              <a:rPr lang="es-MX" dirty="0"/>
              <a:t>Los corridos tumbados comenzaron a surgir a principios de los años 2000 en el norte de México y en la frontera con Estados Unidos. A medida que el genero ganó popularidad, también surgieron críticas sobre las letras explícitas de algunas canciones, mismas que argumentan reflejar la realidad de nuestro país.</a:t>
            </a:r>
          </a:p>
        </p:txBody>
      </p:sp>
      <p:sp>
        <p:nvSpPr>
          <p:cNvPr id="4" name="Flecha: a la derecha 3">
            <a:hlinkClick r:id="rId2" action="ppaction://hlinksldjump"/>
            <a:extLst>
              <a:ext uri="{FF2B5EF4-FFF2-40B4-BE49-F238E27FC236}">
                <a16:creationId xmlns:a16="http://schemas.microsoft.com/office/drawing/2014/main" id="{C918632A-A30A-4318-B8B5-08D5825EA244}"/>
              </a:ext>
            </a:extLst>
          </p:cNvPr>
          <p:cNvSpPr/>
          <p:nvPr/>
        </p:nvSpPr>
        <p:spPr>
          <a:xfrm>
            <a:off x="340241" y="5050465"/>
            <a:ext cx="1275908" cy="25518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a:solidFill>
                  <a:schemeClr val="accent1"/>
                </a:solidFill>
              </a:rPr>
              <a:t>INDICE</a:t>
            </a:r>
            <a:endParaRPr lang="es-MX" dirty="0">
              <a:solidFill>
                <a:schemeClr val="accent1"/>
              </a:solidFill>
            </a:endParaRPr>
          </a:p>
        </p:txBody>
      </p:sp>
    </p:spTree>
    <p:extLst>
      <p:ext uri="{BB962C8B-B14F-4D97-AF65-F5344CB8AC3E}">
        <p14:creationId xmlns:p14="http://schemas.microsoft.com/office/powerpoint/2010/main" val="160993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4111C2-1D1C-403D-944A-149F2C8782C7}"/>
              </a:ext>
            </a:extLst>
          </p:cNvPr>
          <p:cNvSpPr>
            <a:spLocks noGrp="1"/>
          </p:cNvSpPr>
          <p:nvPr>
            <p:ph type="title"/>
          </p:nvPr>
        </p:nvSpPr>
        <p:spPr/>
        <p:txBody>
          <a:bodyPr>
            <a:normAutofit fontScale="90000"/>
          </a:bodyPr>
          <a:lstStyle/>
          <a:p>
            <a:r>
              <a:rPr lang="es-MX" dirty="0"/>
              <a:t>¿Quién creo los corridos tumbados?</a:t>
            </a:r>
          </a:p>
        </p:txBody>
      </p:sp>
      <p:sp>
        <p:nvSpPr>
          <p:cNvPr id="3" name="Marcador de contenido 2">
            <a:extLst>
              <a:ext uri="{FF2B5EF4-FFF2-40B4-BE49-F238E27FC236}">
                <a16:creationId xmlns:a16="http://schemas.microsoft.com/office/drawing/2014/main" id="{D3B65AC9-2156-416B-919A-BBBC98A7DD70}"/>
              </a:ext>
            </a:extLst>
          </p:cNvPr>
          <p:cNvSpPr>
            <a:spLocks noGrp="1"/>
          </p:cNvSpPr>
          <p:nvPr>
            <p:ph sz="quarter" idx="13"/>
          </p:nvPr>
        </p:nvSpPr>
        <p:spPr/>
        <p:txBody>
          <a:bodyPr/>
          <a:lstStyle/>
          <a:p>
            <a:r>
              <a:rPr lang="es-MX" dirty="0"/>
              <a:t>El surgimiento de los corridos tumbados se atribuye principalmente a artistas como Natanael Cano , quien se considera como el padre de este género y quien los popularizó; también está Fuerza Regida y Herencia de Patrones, quienes han sido pioneros en el género.</a:t>
            </a:r>
          </a:p>
        </p:txBody>
      </p:sp>
      <p:sp>
        <p:nvSpPr>
          <p:cNvPr id="4" name="Flecha: a la derecha 3">
            <a:hlinkClick r:id="rId2" action="ppaction://hlinksldjump"/>
            <a:extLst>
              <a:ext uri="{FF2B5EF4-FFF2-40B4-BE49-F238E27FC236}">
                <a16:creationId xmlns:a16="http://schemas.microsoft.com/office/drawing/2014/main" id="{3FA642B2-FA11-4F2A-B291-0C5AE7CACCFC}"/>
              </a:ext>
            </a:extLst>
          </p:cNvPr>
          <p:cNvSpPr/>
          <p:nvPr/>
        </p:nvSpPr>
        <p:spPr>
          <a:xfrm>
            <a:off x="340241" y="5050465"/>
            <a:ext cx="1275908" cy="25518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dirty="0">
                <a:solidFill>
                  <a:schemeClr val="accent1"/>
                </a:solidFill>
              </a:rPr>
              <a:t>INDICE</a:t>
            </a:r>
          </a:p>
        </p:txBody>
      </p:sp>
    </p:spTree>
    <p:extLst>
      <p:ext uri="{BB962C8B-B14F-4D97-AF65-F5344CB8AC3E}">
        <p14:creationId xmlns:p14="http://schemas.microsoft.com/office/powerpoint/2010/main" val="1450574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759737B-2F46-4BBE-8B40-431F67970D84}"/>
              </a:ext>
            </a:extLst>
          </p:cNvPr>
          <p:cNvSpPr>
            <a:spLocks noGrp="1"/>
          </p:cNvSpPr>
          <p:nvPr>
            <p:ph type="title"/>
          </p:nvPr>
        </p:nvSpPr>
        <p:spPr/>
        <p:txBody>
          <a:bodyPr>
            <a:normAutofit fontScale="90000"/>
          </a:bodyPr>
          <a:lstStyle/>
          <a:p>
            <a:r>
              <a:rPr lang="es-MX" dirty="0"/>
              <a:t>¿de donde surgen los corridos tumbados?</a:t>
            </a:r>
          </a:p>
        </p:txBody>
      </p:sp>
      <p:sp>
        <p:nvSpPr>
          <p:cNvPr id="3" name="Marcador de contenido 2">
            <a:extLst>
              <a:ext uri="{FF2B5EF4-FFF2-40B4-BE49-F238E27FC236}">
                <a16:creationId xmlns:a16="http://schemas.microsoft.com/office/drawing/2014/main" id="{28869CBD-67DC-46CC-9EDA-FB1A34819C84}"/>
              </a:ext>
            </a:extLst>
          </p:cNvPr>
          <p:cNvSpPr>
            <a:spLocks noGrp="1"/>
          </p:cNvSpPr>
          <p:nvPr>
            <p:ph sz="quarter" idx="13"/>
          </p:nvPr>
        </p:nvSpPr>
        <p:spPr/>
        <p:txBody>
          <a:bodyPr/>
          <a:lstStyle/>
          <a:p>
            <a:r>
              <a:rPr lang="es-MX" dirty="0"/>
              <a:t>Los corridos tumbados tienen sus raíces en los tradicionales corridos mexicanos, un género musical que narra historias de personajes reales o ficticios y sus hazañas, pero han causado polémica por ligar sus letras con temas del narcotráfico</a:t>
            </a:r>
          </a:p>
        </p:txBody>
      </p:sp>
      <p:sp>
        <p:nvSpPr>
          <p:cNvPr id="4" name="Flecha: a la derecha 3">
            <a:hlinkClick r:id="rId2" action="ppaction://hlinksldjump"/>
            <a:extLst>
              <a:ext uri="{FF2B5EF4-FFF2-40B4-BE49-F238E27FC236}">
                <a16:creationId xmlns:a16="http://schemas.microsoft.com/office/drawing/2014/main" id="{9F7C620E-5E76-4420-AAD0-B3D2CEA5531E}"/>
              </a:ext>
            </a:extLst>
          </p:cNvPr>
          <p:cNvSpPr/>
          <p:nvPr/>
        </p:nvSpPr>
        <p:spPr>
          <a:xfrm>
            <a:off x="340241" y="5050465"/>
            <a:ext cx="1275908" cy="25518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dirty="0">
                <a:solidFill>
                  <a:schemeClr val="accent1"/>
                </a:solidFill>
              </a:rPr>
              <a:t>INDICE</a:t>
            </a:r>
          </a:p>
        </p:txBody>
      </p:sp>
    </p:spTree>
    <p:extLst>
      <p:ext uri="{BB962C8B-B14F-4D97-AF65-F5344CB8AC3E}">
        <p14:creationId xmlns:p14="http://schemas.microsoft.com/office/powerpoint/2010/main" val="21445709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803A79-770C-4C47-80B4-0678D5AF69F3}"/>
              </a:ext>
            </a:extLst>
          </p:cNvPr>
          <p:cNvSpPr>
            <a:spLocks noGrp="1"/>
          </p:cNvSpPr>
          <p:nvPr>
            <p:ph type="title"/>
          </p:nvPr>
        </p:nvSpPr>
        <p:spPr/>
        <p:txBody>
          <a:bodyPr>
            <a:normAutofit fontScale="90000"/>
          </a:bodyPr>
          <a:lstStyle/>
          <a:p>
            <a:r>
              <a:rPr lang="es-MX" dirty="0"/>
              <a:t>Natanael Cano , padre de los corridos tumbados</a:t>
            </a:r>
          </a:p>
        </p:txBody>
      </p:sp>
      <p:sp>
        <p:nvSpPr>
          <p:cNvPr id="3" name="Marcador de contenido 2">
            <a:extLst>
              <a:ext uri="{FF2B5EF4-FFF2-40B4-BE49-F238E27FC236}">
                <a16:creationId xmlns:a16="http://schemas.microsoft.com/office/drawing/2014/main" id="{9EDD6B5E-6F8F-4249-80FE-3A2C6C7190D8}"/>
              </a:ext>
            </a:extLst>
          </p:cNvPr>
          <p:cNvSpPr>
            <a:spLocks noGrp="1"/>
          </p:cNvSpPr>
          <p:nvPr>
            <p:ph sz="quarter" idx="13"/>
          </p:nvPr>
        </p:nvSpPr>
        <p:spPr>
          <a:xfrm>
            <a:off x="802758" y="1257784"/>
            <a:ext cx="10394707" cy="3311189"/>
          </a:xfrm>
        </p:spPr>
        <p:txBody>
          <a:bodyPr/>
          <a:lstStyle/>
          <a:p>
            <a:r>
              <a:rPr lang="es-MX" dirty="0"/>
              <a:t>Natanael Cano saltó a la fama en 2019 gracias a sus lanzamientos independientes en plataformas digitales como YouTube y SoundCloud. Sus canciones rápidamente ganaron popularidad entre los fanáticos de la música regional mexicana y se viralizaron en las redes sociales.</a:t>
            </a:r>
          </a:p>
        </p:txBody>
      </p:sp>
      <p:pic>
        <p:nvPicPr>
          <p:cNvPr id="4" name="Imagen 3">
            <a:extLst>
              <a:ext uri="{FF2B5EF4-FFF2-40B4-BE49-F238E27FC236}">
                <a16:creationId xmlns:a16="http://schemas.microsoft.com/office/drawing/2014/main" id="{FD8C0DD7-E809-49C1-8B7F-305DC8ACA76B}"/>
              </a:ext>
            </a:extLst>
          </p:cNvPr>
          <p:cNvPicPr>
            <a:picLocks noChangeAspect="1"/>
          </p:cNvPicPr>
          <p:nvPr/>
        </p:nvPicPr>
        <p:blipFill>
          <a:blip r:embed="rId2"/>
          <a:stretch>
            <a:fillRect/>
          </a:stretch>
        </p:blipFill>
        <p:spPr>
          <a:xfrm>
            <a:off x="4983434" y="3959321"/>
            <a:ext cx="2482394" cy="1396347"/>
          </a:xfrm>
          <a:prstGeom prst="rect">
            <a:avLst/>
          </a:prstGeom>
        </p:spPr>
      </p:pic>
      <p:sp>
        <p:nvSpPr>
          <p:cNvPr id="5" name="Flecha: a la derecha 4">
            <a:hlinkClick r:id="rId3" action="ppaction://hlinksldjump"/>
            <a:extLst>
              <a:ext uri="{FF2B5EF4-FFF2-40B4-BE49-F238E27FC236}">
                <a16:creationId xmlns:a16="http://schemas.microsoft.com/office/drawing/2014/main" id="{856A4F31-3F69-4614-A472-16C05728E0D1}"/>
              </a:ext>
            </a:extLst>
          </p:cNvPr>
          <p:cNvSpPr/>
          <p:nvPr/>
        </p:nvSpPr>
        <p:spPr>
          <a:xfrm>
            <a:off x="340241" y="5050465"/>
            <a:ext cx="1275908" cy="25518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dirty="0">
                <a:solidFill>
                  <a:schemeClr val="accent1"/>
                </a:solidFill>
              </a:rPr>
              <a:t>INDICE</a:t>
            </a:r>
          </a:p>
        </p:txBody>
      </p:sp>
    </p:spTree>
    <p:extLst>
      <p:ext uri="{BB962C8B-B14F-4D97-AF65-F5344CB8AC3E}">
        <p14:creationId xmlns:p14="http://schemas.microsoft.com/office/powerpoint/2010/main" val="328206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322B8D-F9D6-4FA7-B7D1-6E4215CAB26A}"/>
              </a:ext>
            </a:extLst>
          </p:cNvPr>
          <p:cNvSpPr>
            <a:spLocks noGrp="1"/>
          </p:cNvSpPr>
          <p:nvPr>
            <p:ph type="title"/>
          </p:nvPr>
        </p:nvSpPr>
        <p:spPr/>
        <p:txBody>
          <a:bodyPr/>
          <a:lstStyle/>
          <a:p>
            <a:r>
              <a:rPr lang="es-MX" dirty="0"/>
              <a:t>Junior H</a:t>
            </a:r>
          </a:p>
        </p:txBody>
      </p:sp>
      <p:sp>
        <p:nvSpPr>
          <p:cNvPr id="3" name="Marcador de contenido 2">
            <a:extLst>
              <a:ext uri="{FF2B5EF4-FFF2-40B4-BE49-F238E27FC236}">
                <a16:creationId xmlns:a16="http://schemas.microsoft.com/office/drawing/2014/main" id="{B68E53D4-EEBA-44C0-978F-D1619031C87C}"/>
              </a:ext>
            </a:extLst>
          </p:cNvPr>
          <p:cNvSpPr>
            <a:spLocks noGrp="1"/>
          </p:cNvSpPr>
          <p:nvPr>
            <p:ph sz="quarter" idx="13"/>
          </p:nvPr>
        </p:nvSpPr>
        <p:spPr>
          <a:xfrm>
            <a:off x="600740" y="1182464"/>
            <a:ext cx="10394707" cy="3311189"/>
          </a:xfrm>
        </p:spPr>
        <p:txBody>
          <a:bodyPr/>
          <a:lstStyle/>
          <a:p>
            <a:r>
              <a:rPr lang="es-MX" dirty="0"/>
              <a:t>otro de los exponentes de los corridos tumbados de mayor popularidad. El álbum lanzado en el 2020 por el artista guanajuatense de 22 años de edad, Atrapado en un sueño, debutó en la posición número 5 del Top </a:t>
            </a:r>
            <a:r>
              <a:rPr lang="es-MX" dirty="0" err="1"/>
              <a:t>Albums</a:t>
            </a:r>
            <a:r>
              <a:rPr lang="es-MX" dirty="0"/>
              <a:t> y número 2 en la lista de Regional </a:t>
            </a:r>
            <a:r>
              <a:rPr lang="es-MX" dirty="0" err="1"/>
              <a:t>Mexican</a:t>
            </a:r>
            <a:r>
              <a:rPr lang="es-MX" dirty="0"/>
              <a:t> </a:t>
            </a:r>
            <a:r>
              <a:rPr lang="es-MX" dirty="0" err="1"/>
              <a:t>Albums</a:t>
            </a:r>
            <a:r>
              <a:rPr lang="es-MX" dirty="0"/>
              <a:t>. </a:t>
            </a:r>
          </a:p>
        </p:txBody>
      </p:sp>
      <p:pic>
        <p:nvPicPr>
          <p:cNvPr id="4" name="Imagen 3">
            <a:extLst>
              <a:ext uri="{FF2B5EF4-FFF2-40B4-BE49-F238E27FC236}">
                <a16:creationId xmlns:a16="http://schemas.microsoft.com/office/drawing/2014/main" id="{E66247FA-BA4E-445B-A091-4CB4C016EE78}"/>
              </a:ext>
            </a:extLst>
          </p:cNvPr>
          <p:cNvPicPr>
            <a:picLocks noChangeAspect="1"/>
          </p:cNvPicPr>
          <p:nvPr/>
        </p:nvPicPr>
        <p:blipFill>
          <a:blip r:embed="rId2"/>
          <a:stretch>
            <a:fillRect/>
          </a:stretch>
        </p:blipFill>
        <p:spPr>
          <a:xfrm>
            <a:off x="4960479" y="3933718"/>
            <a:ext cx="2514210" cy="1414243"/>
          </a:xfrm>
          <a:prstGeom prst="rect">
            <a:avLst/>
          </a:prstGeom>
        </p:spPr>
      </p:pic>
      <p:sp>
        <p:nvSpPr>
          <p:cNvPr id="5" name="Flecha: a la derecha 4">
            <a:hlinkClick r:id="rId3" action="ppaction://hlinksldjump"/>
            <a:extLst>
              <a:ext uri="{FF2B5EF4-FFF2-40B4-BE49-F238E27FC236}">
                <a16:creationId xmlns:a16="http://schemas.microsoft.com/office/drawing/2014/main" id="{9D94D2F3-5113-41FE-BDEE-112BE20C47C1}"/>
              </a:ext>
            </a:extLst>
          </p:cNvPr>
          <p:cNvSpPr/>
          <p:nvPr/>
        </p:nvSpPr>
        <p:spPr>
          <a:xfrm>
            <a:off x="340241" y="5050465"/>
            <a:ext cx="1275908" cy="25518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dirty="0">
                <a:solidFill>
                  <a:schemeClr val="accent1"/>
                </a:solidFill>
              </a:rPr>
              <a:t>INDICE</a:t>
            </a:r>
          </a:p>
        </p:txBody>
      </p:sp>
    </p:spTree>
    <p:extLst>
      <p:ext uri="{BB962C8B-B14F-4D97-AF65-F5344CB8AC3E}">
        <p14:creationId xmlns:p14="http://schemas.microsoft.com/office/powerpoint/2010/main" val="154206048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Evento principal">
  <a:themeElements>
    <a:clrScheme name="Evento principal">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Evento principal">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vento principal">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TM04033927[[fn=Evento principal]]</Template>
  <TotalTime>41</TotalTime>
  <Words>494</Words>
  <Application>Microsoft Office PowerPoint</Application>
  <PresentationFormat>Panorámica</PresentationFormat>
  <Paragraphs>34</Paragraphs>
  <Slides>10</Slides>
  <Notes>0</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10</vt:i4>
      </vt:variant>
    </vt:vector>
  </HeadingPairs>
  <TitlesOfParts>
    <vt:vector size="13" baseType="lpstr">
      <vt:lpstr>Arial</vt:lpstr>
      <vt:lpstr>Impact</vt:lpstr>
      <vt:lpstr>Evento principal</vt:lpstr>
      <vt:lpstr>Corridos tumbados</vt:lpstr>
      <vt:lpstr>Indice</vt:lpstr>
      <vt:lpstr>¿Qué son los corridos tumbados?</vt:lpstr>
      <vt:lpstr>¿Cuándo surgen los corridos como género musical?</vt:lpstr>
      <vt:lpstr>¿Cuándo surgen los corridos tumbados?</vt:lpstr>
      <vt:lpstr>¿Quién creo los corridos tumbados?</vt:lpstr>
      <vt:lpstr>¿de donde surgen los corridos tumbados?</vt:lpstr>
      <vt:lpstr>Natanael Cano , padre de los corridos tumbados</vt:lpstr>
      <vt:lpstr>Junior H</vt:lpstr>
      <vt:lpstr>Dato curioso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Corridos tumbados</dc:title>
  <dc:creator>USER</dc:creator>
  <cp:lastModifiedBy>USER</cp:lastModifiedBy>
  <cp:revision>1</cp:revision>
  <dcterms:created xsi:type="dcterms:W3CDTF">2024-03-05T18:21:33Z</dcterms:created>
  <dcterms:modified xsi:type="dcterms:W3CDTF">2024-03-05T19:02:51Z</dcterms:modified>
</cp:coreProperties>
</file>