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923C99-8D19-433E-9F5B-A1EA3E3CA83D}" type="datetimeFigureOut">
              <a:rPr lang="es-MX" smtClean="0"/>
              <a:t>18/11/2023</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AB4743-469C-4851-B8A6-47E20A112D1D}" type="slidenum">
              <a:rPr lang="es-MX" smtClean="0"/>
              <a:t>‹Nº›</a:t>
            </a:fld>
            <a:endParaRPr lang="es-MX"/>
          </a:p>
        </p:txBody>
      </p:sp>
    </p:spTree>
    <p:extLst>
      <p:ext uri="{BB962C8B-B14F-4D97-AF65-F5344CB8AC3E}">
        <p14:creationId xmlns:p14="http://schemas.microsoft.com/office/powerpoint/2010/main" val="4184692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E9AB4743-469C-4851-B8A6-47E20A112D1D}" type="slidenum">
              <a:rPr lang="es-MX" smtClean="0"/>
              <a:t>3</a:t>
            </a:fld>
            <a:endParaRPr lang="es-MX"/>
          </a:p>
        </p:txBody>
      </p:sp>
    </p:spTree>
    <p:extLst>
      <p:ext uri="{BB962C8B-B14F-4D97-AF65-F5344CB8AC3E}">
        <p14:creationId xmlns:p14="http://schemas.microsoft.com/office/powerpoint/2010/main" val="20952221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85D4529B-0078-4C53-9ED5-FD9942030932}" type="datetimeFigureOut">
              <a:rPr lang="es-MX" smtClean="0"/>
              <a:t>18/11/2023</a:t>
            </a:fld>
            <a:endParaRPr lang="es-MX"/>
          </a:p>
        </p:txBody>
      </p:sp>
      <p:sp>
        <p:nvSpPr>
          <p:cNvPr id="5" name="Footer Placeholder 4"/>
          <p:cNvSpPr>
            <a:spLocks noGrp="1"/>
          </p:cNvSpPr>
          <p:nvPr>
            <p:ph type="ftr" sz="quarter" idx="11"/>
          </p:nvPr>
        </p:nvSpPr>
        <p:spPr bwMode="white"/>
        <p:txBody>
          <a:bodyPr/>
          <a:lstStyle/>
          <a:p>
            <a:endParaRPr lang="es-MX"/>
          </a:p>
        </p:txBody>
      </p:sp>
      <p:sp>
        <p:nvSpPr>
          <p:cNvPr id="6" name="Slide Number Placeholder 5"/>
          <p:cNvSpPr>
            <a:spLocks noGrp="1"/>
          </p:cNvSpPr>
          <p:nvPr>
            <p:ph type="sldNum" sz="quarter" idx="12"/>
          </p:nvPr>
        </p:nvSpPr>
        <p:spPr/>
        <p:txBody>
          <a:bodyPr/>
          <a:lstStyle/>
          <a:p>
            <a:fld id="{23671ACD-1855-47AC-9DF0-2DC581226E8C}"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5D4529B-0078-4C53-9ED5-FD9942030932}" type="datetimeFigureOut">
              <a:rPr lang="es-MX" smtClean="0"/>
              <a:t>18/11/2023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3671ACD-1855-47AC-9DF0-2DC581226E8C}"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5D4529B-0078-4C53-9ED5-FD9942030932}" type="datetimeFigureOut">
              <a:rPr lang="es-MX" smtClean="0"/>
              <a:t>18/11/2023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3671ACD-1855-47AC-9DF0-2DC581226E8C}"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5D4529B-0078-4C53-9ED5-FD9942030932}" type="datetimeFigureOut">
              <a:rPr lang="es-MX" smtClean="0"/>
              <a:t>18/11/2023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3671ACD-1855-47AC-9DF0-2DC581226E8C}" type="slidenum">
              <a:rPr lang="es-MX" smtClean="0"/>
              <a:t>‹Nº›</a:t>
            </a:fld>
            <a:endParaRPr lang="es-MX"/>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5D4529B-0078-4C53-9ED5-FD9942030932}" type="datetimeFigureOut">
              <a:rPr lang="es-MX" smtClean="0"/>
              <a:t>18/11/2023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3671ACD-1855-47AC-9DF0-2DC581226E8C}" type="slidenum">
              <a:rPr lang="es-MX" smtClean="0"/>
              <a:t>‹Nº›</a:t>
            </a:fld>
            <a:endParaRPr lang="es-MX"/>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85D4529B-0078-4C53-9ED5-FD9942030932}" type="datetimeFigureOut">
              <a:rPr lang="es-MX" smtClean="0"/>
              <a:t>18/11/2023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3671ACD-1855-47AC-9DF0-2DC581226E8C}" type="slidenum">
              <a:rPr lang="es-MX" smtClean="0"/>
              <a:t>‹Nº›</a:t>
            </a:fld>
            <a:endParaRPr lang="es-MX"/>
          </a:p>
        </p:txBody>
      </p:sp>
      <p:sp>
        <p:nvSpPr>
          <p:cNvPr id="12" name="Content Placeholder 11"/>
          <p:cNvSpPr>
            <a:spLocks noGrp="1"/>
          </p:cNvSpPr>
          <p:nvPr>
            <p:ph sz="quarter" idx="14"/>
          </p:nvPr>
        </p:nvSpPr>
        <p:spPr>
          <a:xfrm>
            <a:off x="46482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85D4529B-0078-4C53-9ED5-FD9942030932}" type="datetimeFigureOut">
              <a:rPr lang="es-MX" smtClean="0"/>
              <a:t>18/11/2023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3671ACD-1855-47AC-9DF0-2DC581226E8C}"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5D4529B-0078-4C53-9ED5-FD9942030932}" type="datetimeFigureOut">
              <a:rPr lang="es-MX" smtClean="0"/>
              <a:t>18/11/2023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3671ACD-1855-47AC-9DF0-2DC581226E8C}" type="slidenum">
              <a:rPr lang="es-MX" smtClean="0"/>
              <a:t>‹Nº›</a:t>
            </a:fld>
            <a:endParaRPr lang="es-MX"/>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5D4529B-0078-4C53-9ED5-FD9942030932}" type="datetimeFigureOut">
              <a:rPr lang="es-MX" smtClean="0"/>
              <a:t>18/11/2023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3671ACD-1855-47AC-9DF0-2DC581226E8C}"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5D4529B-0078-4C53-9ED5-FD9942030932}" type="datetimeFigureOut">
              <a:rPr lang="es-MX" smtClean="0"/>
              <a:t>18/11/2023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3671ACD-1855-47AC-9DF0-2DC581226E8C}" type="slidenum">
              <a:rPr lang="es-MX" smtClean="0"/>
              <a:t>‹Nº›</a:t>
            </a:fld>
            <a:endParaRPr lang="es-MX"/>
          </a:p>
        </p:txBody>
      </p:sp>
      <p:sp>
        <p:nvSpPr>
          <p:cNvPr id="9" name="Content Placeholder 8"/>
          <p:cNvSpPr>
            <a:spLocks noGrp="1"/>
          </p:cNvSpPr>
          <p:nvPr>
            <p:ph sz="quarter" idx="13"/>
          </p:nvPr>
        </p:nvSpPr>
        <p:spPr>
          <a:xfrm>
            <a:off x="1371600" y="1676400"/>
            <a:ext cx="3276600" cy="3505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5D4529B-0078-4C53-9ED5-FD9942030932}" type="datetimeFigureOut">
              <a:rPr lang="es-MX" smtClean="0"/>
              <a:t>18/11/2023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3671ACD-1855-47AC-9DF0-2DC581226E8C}"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85D4529B-0078-4C53-9ED5-FD9942030932}" type="datetimeFigureOut">
              <a:rPr lang="es-MX" smtClean="0"/>
              <a:t>18/11/2023</a:t>
            </a:fld>
            <a:endParaRPr lang="es-MX"/>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MX"/>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23671ACD-1855-47AC-9DF0-2DC581226E8C}"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DEJA VU</a:t>
            </a:r>
            <a:endParaRPr lang="es-MX" dirty="0"/>
          </a:p>
        </p:txBody>
      </p:sp>
      <p:sp>
        <p:nvSpPr>
          <p:cNvPr id="3" name="2 Subtítulo"/>
          <p:cNvSpPr>
            <a:spLocks noGrp="1"/>
          </p:cNvSpPr>
          <p:nvPr>
            <p:ph type="subTitle" idx="1"/>
          </p:nvPr>
        </p:nvSpPr>
        <p:spPr/>
        <p:txBody>
          <a:bodyPr/>
          <a:lstStyle/>
          <a:p>
            <a:r>
              <a:rPr lang="es-MX" dirty="0" smtClean="0"/>
              <a:t>Alexa Paola Bermúdez Fernández</a:t>
            </a:r>
            <a:endParaRPr lang="es-MX" dirty="0"/>
          </a:p>
        </p:txBody>
      </p:sp>
      <p:pic>
        <p:nvPicPr>
          <p:cNvPr id="2050" name="Picture 2" descr="Deja v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4005064"/>
            <a:ext cx="2736304" cy="14365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7350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deja </a:t>
            </a:r>
            <a:r>
              <a:rPr lang="es-MX" dirty="0" err="1" smtClean="0"/>
              <a:t>vu</a:t>
            </a:r>
            <a:endParaRPr lang="es-MX" dirty="0"/>
          </a:p>
        </p:txBody>
      </p:sp>
      <p:sp>
        <p:nvSpPr>
          <p:cNvPr id="3" name="2 Marcador de contenido"/>
          <p:cNvSpPr>
            <a:spLocks noGrp="1"/>
          </p:cNvSpPr>
          <p:nvPr>
            <p:ph idx="1"/>
          </p:nvPr>
        </p:nvSpPr>
        <p:spPr/>
        <p:txBody>
          <a:bodyPr/>
          <a:lstStyle/>
          <a:p>
            <a:r>
              <a:rPr lang="es-MX" dirty="0" err="1"/>
              <a:t>Dejà</a:t>
            </a:r>
            <a:r>
              <a:rPr lang="es-MX" dirty="0"/>
              <a:t> </a:t>
            </a:r>
            <a:r>
              <a:rPr lang="es-MX" dirty="0" err="1"/>
              <a:t>senti</a:t>
            </a:r>
            <a:r>
              <a:rPr lang="es-MX" dirty="0"/>
              <a:t>. A diferencia del </a:t>
            </a:r>
            <a:r>
              <a:rPr lang="es-MX" dirty="0" err="1"/>
              <a:t>déjà</a:t>
            </a:r>
            <a:r>
              <a:rPr lang="es-MX" dirty="0"/>
              <a:t> </a:t>
            </a:r>
            <a:r>
              <a:rPr lang="es-MX" dirty="0" err="1"/>
              <a:t>vècu</a:t>
            </a:r>
            <a:r>
              <a:rPr lang="es-MX" dirty="0"/>
              <a:t>, este proceso es únicamente un proceso mental. Es decir, no posee ninguna característica cognitiva ni suele aludir a la memoria de la persona que lo atraviesa. Además, se podría decir que puede ser una sensación que trae satisfacción debido a que se recuerda algo que ha estado olvidado en nuestra mente por mucho tiempo.</a:t>
            </a:r>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1880" y="4599432"/>
            <a:ext cx="2208648" cy="1656486"/>
          </a:xfrm>
          <a:prstGeom prst="rect">
            <a:avLst/>
          </a:prstGeom>
        </p:spPr>
      </p:pic>
      <p:sp>
        <p:nvSpPr>
          <p:cNvPr id="5" name="4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4288926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deja </a:t>
            </a:r>
            <a:r>
              <a:rPr lang="es-MX" dirty="0" err="1" smtClean="0"/>
              <a:t>vu</a:t>
            </a:r>
            <a:endParaRPr lang="es-MX" dirty="0"/>
          </a:p>
        </p:txBody>
      </p:sp>
      <p:sp>
        <p:nvSpPr>
          <p:cNvPr id="3" name="2 Marcador de contenido"/>
          <p:cNvSpPr>
            <a:spLocks noGrp="1"/>
          </p:cNvSpPr>
          <p:nvPr>
            <p:ph idx="1"/>
          </p:nvPr>
        </p:nvSpPr>
        <p:spPr>
          <a:xfrm>
            <a:off x="1403648" y="2132856"/>
            <a:ext cx="6400800" cy="3048001"/>
          </a:xfrm>
        </p:spPr>
        <p:txBody>
          <a:bodyPr>
            <a:normAutofit fontScale="85000" lnSpcReduction="10000"/>
          </a:bodyPr>
          <a:lstStyle/>
          <a:p>
            <a:r>
              <a:rPr lang="es-MX" dirty="0" err="1"/>
              <a:t>Déjà</a:t>
            </a:r>
            <a:r>
              <a:rPr lang="es-MX" dirty="0"/>
              <a:t> visité. Se lo puede traducir como «algo ya visitado», es decir, este proceso hace referencia a un conocimiento que se tiene sobre algo totalmente nuevo para la persona. Es decir, cuando se conoce un lugar o algo nuevo que no existe razón alguna por la que se pueda llegar a conocerlo. Algunas explicaciones que se le aluden a este fenómeno son los sueños, los viajes </a:t>
            </a:r>
            <a:r>
              <a:rPr lang="es-MX" dirty="0" err="1"/>
              <a:t>extracorporales</a:t>
            </a:r>
            <a:r>
              <a:rPr lang="es-MX" dirty="0"/>
              <a:t> y, además, la reencarnación. En cuanto a un análisis más escéptico, se dice que es probable que conocimientos previos que sean de gran profundidad sobre un lugar, por ejemplo, puedan llegar a causar esta sensación.</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4725144"/>
            <a:ext cx="2250554" cy="1492215"/>
          </a:xfrm>
          <a:prstGeom prst="rect">
            <a:avLst/>
          </a:prstGeom>
        </p:spPr>
      </p:pic>
      <p:sp>
        <p:nvSpPr>
          <p:cNvPr id="5" name="4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1444992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indice</a:t>
            </a:r>
            <a:endParaRPr lang="es-MX" dirty="0"/>
          </a:p>
        </p:txBody>
      </p:sp>
      <p:sp>
        <p:nvSpPr>
          <p:cNvPr id="3" name="2 Marcador de contenido"/>
          <p:cNvSpPr>
            <a:spLocks noGrp="1"/>
          </p:cNvSpPr>
          <p:nvPr>
            <p:ph idx="1"/>
          </p:nvPr>
        </p:nvSpPr>
        <p:spPr/>
        <p:txBody>
          <a:bodyPr>
            <a:normAutofit fontScale="92500" lnSpcReduction="10000"/>
          </a:bodyPr>
          <a:lstStyle/>
          <a:p>
            <a:r>
              <a:rPr lang="es-MX" dirty="0" smtClean="0">
                <a:hlinkClick r:id="rId2" action="ppaction://hlinksldjump"/>
              </a:rPr>
              <a:t>¿QUÉ ES UN  DEJA VU?</a:t>
            </a:r>
            <a:endParaRPr lang="es-MX" dirty="0" smtClean="0"/>
          </a:p>
          <a:p>
            <a:r>
              <a:rPr lang="es-MX" dirty="0" smtClean="0">
                <a:hlinkClick r:id="rId3" action="ppaction://hlinksldjump"/>
              </a:rPr>
              <a:t>ORIGEN</a:t>
            </a:r>
            <a:endParaRPr lang="es-MX" dirty="0" smtClean="0"/>
          </a:p>
          <a:p>
            <a:r>
              <a:rPr lang="es-MX" dirty="0" smtClean="0">
                <a:hlinkClick r:id="rId4" action="ppaction://hlinksldjump"/>
              </a:rPr>
              <a:t>POSIBLE EXPLICACION </a:t>
            </a:r>
            <a:endParaRPr lang="es-MX" dirty="0" smtClean="0"/>
          </a:p>
          <a:p>
            <a:r>
              <a:rPr lang="es-MX" dirty="0" smtClean="0">
                <a:hlinkClick r:id="rId5" action="ppaction://hlinksldjump"/>
              </a:rPr>
              <a:t>EXPERIMENTACION</a:t>
            </a:r>
            <a:endParaRPr lang="es-MX" dirty="0" smtClean="0"/>
          </a:p>
          <a:p>
            <a:r>
              <a:rPr lang="es-MX" dirty="0" smtClean="0">
                <a:hlinkClick r:id="rId6" action="ppaction://hlinksldjump"/>
              </a:rPr>
              <a:t>CREENCIAS</a:t>
            </a:r>
            <a:endParaRPr lang="es-MX" dirty="0" smtClean="0"/>
          </a:p>
          <a:p>
            <a:r>
              <a:rPr lang="es-MX" dirty="0" smtClean="0">
                <a:hlinkClick r:id="rId7" action="ppaction://hlinksldjump"/>
              </a:rPr>
              <a:t>¿QUE DICE LA CIENCIA SOBRE EL DEJA VU?</a:t>
            </a:r>
            <a:endParaRPr lang="es-MX" dirty="0" smtClean="0"/>
          </a:p>
          <a:p>
            <a:r>
              <a:rPr lang="es-MX" dirty="0" smtClean="0">
                <a:hlinkClick r:id="rId8" action="ppaction://hlinksldjump"/>
              </a:rPr>
              <a:t>TIPOS DE DEJA VU</a:t>
            </a:r>
            <a:endParaRPr lang="es-MX" dirty="0" smtClean="0"/>
          </a:p>
          <a:p>
            <a:pPr indent="0">
              <a:buNone/>
            </a:pPr>
            <a:endParaRPr lang="es-MX" dirty="0" smtClean="0"/>
          </a:p>
          <a:p>
            <a:endParaRPr lang="es-MX" dirty="0"/>
          </a:p>
        </p:txBody>
      </p:sp>
    </p:spTree>
    <p:extLst>
      <p:ext uri="{BB962C8B-B14F-4D97-AF65-F5344CB8AC3E}">
        <p14:creationId xmlns:p14="http://schemas.microsoft.com/office/powerpoint/2010/main" val="2944255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UN DEJA VU?</a:t>
            </a:r>
            <a:endParaRPr lang="es-MX" dirty="0"/>
          </a:p>
        </p:txBody>
      </p:sp>
      <p:sp>
        <p:nvSpPr>
          <p:cNvPr id="3" name="2 Marcador de contenido"/>
          <p:cNvSpPr>
            <a:spLocks noGrp="1"/>
          </p:cNvSpPr>
          <p:nvPr>
            <p:ph idx="1"/>
          </p:nvPr>
        </p:nvSpPr>
        <p:spPr/>
        <p:txBody>
          <a:bodyPr/>
          <a:lstStyle/>
          <a:p>
            <a:pPr algn="just"/>
            <a:r>
              <a:rPr lang="es-MX" dirty="0"/>
              <a:t>¿Alguna vez has sentido que una escena o acto que estás atravesando en tu vida ya lo has vivido? A esta extraña sensación se la denomina </a:t>
            </a:r>
            <a:r>
              <a:rPr lang="es-MX" dirty="0" err="1"/>
              <a:t>Déjà</a:t>
            </a:r>
            <a:r>
              <a:rPr lang="es-MX" dirty="0"/>
              <a:t> </a:t>
            </a:r>
            <a:r>
              <a:rPr lang="es-MX" dirty="0" err="1"/>
              <a:t>vu</a:t>
            </a:r>
            <a:r>
              <a:rPr lang="es-MX" dirty="0"/>
              <a:t> y existen diversas explicaciones y características para describir a este suceso.</a:t>
            </a:r>
          </a:p>
        </p:txBody>
      </p:sp>
      <p:pic>
        <p:nvPicPr>
          <p:cNvPr id="1026" name="Picture 2" descr="Deja vu"/>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4178097"/>
            <a:ext cx="2808312" cy="147436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
        <p:nvSpPr>
          <p:cNvPr id="4" name="3 Rectángulo">
            <a:hlinkClick r:id="rId4"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3522577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Origen</a:t>
            </a:r>
            <a:endParaRPr lang="es-MX" dirty="0"/>
          </a:p>
        </p:txBody>
      </p:sp>
      <p:sp>
        <p:nvSpPr>
          <p:cNvPr id="3" name="2 Marcador de contenido"/>
          <p:cNvSpPr>
            <a:spLocks noGrp="1"/>
          </p:cNvSpPr>
          <p:nvPr>
            <p:ph idx="1"/>
          </p:nvPr>
        </p:nvSpPr>
        <p:spPr>
          <a:xfrm>
            <a:off x="1403648" y="2060848"/>
            <a:ext cx="6400800" cy="3048001"/>
          </a:xfrm>
        </p:spPr>
        <p:txBody>
          <a:bodyPr>
            <a:normAutofit/>
          </a:bodyPr>
          <a:lstStyle/>
          <a:p>
            <a:pPr algn="just"/>
            <a:r>
              <a:rPr lang="es-MX" sz="1600" dirty="0"/>
              <a:t>La palabra </a:t>
            </a:r>
            <a:r>
              <a:rPr lang="es-MX" sz="1600" dirty="0" err="1"/>
              <a:t>Déja</a:t>
            </a:r>
            <a:r>
              <a:rPr lang="es-MX" sz="1600" dirty="0"/>
              <a:t> </a:t>
            </a:r>
            <a:r>
              <a:rPr lang="es-MX" sz="1600" dirty="0" err="1"/>
              <a:t>vu</a:t>
            </a:r>
            <a:r>
              <a:rPr lang="es-MX" sz="1600" dirty="0"/>
              <a:t> tiene su origen en el idioma francés donde su significado es «ya visto«, y su principal definición explica que es una experiencia que sentimos cuando creemos que hemos sido testigo o hemos experimentado con anterioridad una determinada situación que es nueva. Es decir, la persona que tiene un </a:t>
            </a:r>
            <a:r>
              <a:rPr lang="es-MX" sz="1600" dirty="0" err="1"/>
              <a:t>déjá</a:t>
            </a:r>
            <a:r>
              <a:rPr lang="es-MX" sz="1600" dirty="0"/>
              <a:t> </a:t>
            </a:r>
            <a:r>
              <a:rPr lang="es-MX" sz="1600" dirty="0" err="1"/>
              <a:t>vu</a:t>
            </a:r>
            <a:r>
              <a:rPr lang="es-MX" sz="1600" dirty="0"/>
              <a:t> se encontrará con una sensación intensa de que un determinado acto que se vive en la actualidad ya lo ha vivido en algún momento de su pasado.</a:t>
            </a:r>
          </a:p>
        </p:txBody>
      </p:sp>
      <p:sp>
        <p:nvSpPr>
          <p:cNvPr id="4" name="AutoShape 2" descr="Qué es el déjà vu y cómo puedo evitar experimentarlo?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6" name="Picture 4" descr="Qué es el déjà vu y cómo puedo evitar experimentarlo? - Quor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4508041"/>
            <a:ext cx="1800200" cy="1199137"/>
          </a:xfrm>
          <a:prstGeom prst="rect">
            <a:avLst/>
          </a:prstGeom>
          <a:noFill/>
          <a:extLst>
            <a:ext uri="{909E8E84-426E-40DD-AFC4-6F175D3DCCD1}">
              <a14:hiddenFill xmlns:a14="http://schemas.microsoft.com/office/drawing/2010/main">
                <a:solidFill>
                  <a:srgbClr val="FFFFFF"/>
                </a:solidFill>
              </a14:hiddenFill>
            </a:ext>
          </a:extLst>
        </p:spPr>
      </p:pic>
      <p:sp>
        <p:nvSpPr>
          <p:cNvPr id="8" name="7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23588981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Posible </a:t>
            </a:r>
            <a:r>
              <a:rPr lang="es-MX" dirty="0" err="1" smtClean="0"/>
              <a:t>explicacion</a:t>
            </a:r>
            <a:endParaRPr lang="es-MX" dirty="0"/>
          </a:p>
        </p:txBody>
      </p:sp>
      <p:sp>
        <p:nvSpPr>
          <p:cNvPr id="3" name="2 Marcador de contenido"/>
          <p:cNvSpPr>
            <a:spLocks noGrp="1"/>
          </p:cNvSpPr>
          <p:nvPr>
            <p:ph idx="1"/>
          </p:nvPr>
        </p:nvSpPr>
        <p:spPr>
          <a:xfrm>
            <a:off x="1371600" y="2348880"/>
            <a:ext cx="6400800" cy="3048001"/>
          </a:xfrm>
        </p:spPr>
        <p:txBody>
          <a:bodyPr/>
          <a:lstStyle/>
          <a:p>
            <a:pPr algn="just"/>
            <a:r>
              <a:rPr lang="es-MX" dirty="0" smtClean="0"/>
              <a:t>No </a:t>
            </a:r>
            <a:r>
              <a:rPr lang="es-MX" dirty="0"/>
              <a:t>obstante, con el fin de explicar esta extraña sensación, el psicólogo Edward </a:t>
            </a:r>
            <a:r>
              <a:rPr lang="es-MX" dirty="0" err="1"/>
              <a:t>Titchener</a:t>
            </a:r>
            <a:r>
              <a:rPr lang="es-MX" dirty="0"/>
              <a:t> afirmó que esto ocurre cuando la persona percibe una determinada visión antes que el cerebro sea capaz de finalizar la construcción de la percepción de manera consciente y total de aquella determinada circunstancia.</a:t>
            </a:r>
          </a:p>
        </p:txBody>
      </p:sp>
      <p:sp>
        <p:nvSpPr>
          <p:cNvPr id="4" name="AutoShape 2" descr="El déjà vu es un &quot;truco del cerebro&quot; y no algo sobrenatural, según  investigadores | RPP Notici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El déjà vu es un &quot;truco del cerebro&quot; y no algo sobrenatural, según  investigadores | RPP Notici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2" name="Picture 6" descr="Explicaciones cientificas del Déjà vu - Psycienc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509120"/>
            <a:ext cx="1728192" cy="11500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8" name="7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36804992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experimentacion</a:t>
            </a:r>
            <a:endParaRPr lang="es-MX" dirty="0"/>
          </a:p>
        </p:txBody>
      </p:sp>
      <p:sp>
        <p:nvSpPr>
          <p:cNvPr id="3" name="2 Marcador de contenido"/>
          <p:cNvSpPr>
            <a:spLocks noGrp="1"/>
          </p:cNvSpPr>
          <p:nvPr>
            <p:ph idx="1"/>
          </p:nvPr>
        </p:nvSpPr>
        <p:spPr>
          <a:xfrm>
            <a:off x="1423606" y="2304963"/>
            <a:ext cx="6400800" cy="3048001"/>
          </a:xfrm>
        </p:spPr>
        <p:txBody>
          <a:bodyPr>
            <a:normAutofit/>
          </a:bodyPr>
          <a:lstStyle/>
          <a:p>
            <a:pPr algn="just"/>
            <a:r>
              <a:rPr lang="es-MX" sz="1600" dirty="0"/>
              <a:t>Cuando atravesamos esta sensación de </a:t>
            </a:r>
            <a:r>
              <a:rPr lang="es-MX" sz="1600" dirty="0" err="1"/>
              <a:t>Déjà</a:t>
            </a:r>
            <a:r>
              <a:rPr lang="es-MX" sz="1600" dirty="0"/>
              <a:t> </a:t>
            </a:r>
            <a:r>
              <a:rPr lang="es-MX" sz="1600" dirty="0" err="1"/>
              <a:t>vu</a:t>
            </a:r>
            <a:r>
              <a:rPr lang="es-MX" sz="1600" dirty="0"/>
              <a:t>, además experimentamos sentimientos de desesperación e impresión debido a que el cerebro no es capaz de ubicar en espacio y tiempo la sensación que supuestamente ya se ha vivido. Además, esta sensación no suele durar más que unos minutos debido a que luego se desvanece, dejando a la persona que acaba de sufrirla con un desconcierto sobre si lo vivido fue una especie de sueño o, también, una premonición.</a:t>
            </a:r>
          </a:p>
        </p:txBody>
      </p:sp>
      <p:pic>
        <p:nvPicPr>
          <p:cNvPr id="5122" name="Picture 2" descr="La pesadilla de sufrir un eterno &quot;déjà vu&quot; - BBC News Mun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4797152"/>
            <a:ext cx="1976220" cy="1111624"/>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1298973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creencias</a:t>
            </a:r>
            <a:endParaRPr lang="es-MX" dirty="0"/>
          </a:p>
        </p:txBody>
      </p:sp>
      <p:sp>
        <p:nvSpPr>
          <p:cNvPr id="3" name="2 Marcador de contenido"/>
          <p:cNvSpPr>
            <a:spLocks noGrp="1"/>
          </p:cNvSpPr>
          <p:nvPr>
            <p:ph idx="1"/>
          </p:nvPr>
        </p:nvSpPr>
        <p:spPr>
          <a:xfrm>
            <a:off x="1403648" y="2204864"/>
            <a:ext cx="6400800" cy="3048001"/>
          </a:xfrm>
        </p:spPr>
        <p:txBody>
          <a:bodyPr>
            <a:normAutofit/>
          </a:bodyPr>
          <a:lstStyle/>
          <a:p>
            <a:r>
              <a:rPr lang="es-MX" sz="1600" dirty="0"/>
              <a:t>Tanto en la antigüedad como para aquellas personas que creen en las supersticiones, estas sensaciones son consideradas como algo paranormal y su análisis dependerá de las creencias que posea cada persona</a:t>
            </a:r>
            <a:r>
              <a:rPr lang="es-MX" sz="1600" dirty="0" smtClean="0"/>
              <a:t>.</a:t>
            </a:r>
            <a:endParaRPr lang="es-MX" sz="1600" dirty="0"/>
          </a:p>
          <a:p>
            <a:pPr algn="just"/>
            <a:r>
              <a:rPr lang="es-MX" sz="1600" dirty="0"/>
              <a:t>Se dice que más del 60% de las personas han experimentado esta sensación más de una vez en sus vidas. Debido a que es prácticamente imposible recrear esta sensación en un laboratorio para que científicos puedan analizarla, se ha comenzado a implementar la hipnosis para poder llegar a recrear el </a:t>
            </a:r>
            <a:r>
              <a:rPr lang="es-MX" sz="1600" dirty="0" err="1"/>
              <a:t>Déjà</a:t>
            </a:r>
            <a:r>
              <a:rPr lang="es-MX" sz="1600" dirty="0"/>
              <a:t> </a:t>
            </a:r>
            <a:r>
              <a:rPr lang="es-MX" sz="1600" dirty="0" err="1"/>
              <a:t>vu</a:t>
            </a:r>
            <a:r>
              <a:rPr lang="es-MX" sz="1600" dirty="0"/>
              <a:t>.</a:t>
            </a:r>
          </a:p>
        </p:txBody>
      </p:sp>
      <p:pic>
        <p:nvPicPr>
          <p:cNvPr id="6146" name="Picture 2" descr="Qué es un &quot;déjà vu? Descubre por qué suceden y si has tenido uno - Plan 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1880" y="4941168"/>
            <a:ext cx="2102621" cy="1182724"/>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1587341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¿Qué dice la ciencia sobre el deja </a:t>
            </a:r>
            <a:r>
              <a:rPr lang="es-MX" dirty="0" err="1" smtClean="0"/>
              <a:t>vu</a:t>
            </a:r>
            <a:endParaRPr lang="es-MX" dirty="0"/>
          </a:p>
        </p:txBody>
      </p:sp>
      <p:sp>
        <p:nvSpPr>
          <p:cNvPr id="3" name="2 Marcador de contenido"/>
          <p:cNvSpPr>
            <a:spLocks noGrp="1"/>
          </p:cNvSpPr>
          <p:nvPr>
            <p:ph idx="1"/>
          </p:nvPr>
        </p:nvSpPr>
        <p:spPr/>
        <p:txBody>
          <a:bodyPr/>
          <a:lstStyle/>
          <a:p>
            <a:r>
              <a:rPr lang="es-MX" dirty="0"/>
              <a:t>Luego de varias investigaciones, tanto psicológicas como neurológicas, se ha llegado a la conclusión de que el </a:t>
            </a:r>
            <a:r>
              <a:rPr lang="es-MX" dirty="0" err="1"/>
              <a:t>déjà</a:t>
            </a:r>
            <a:r>
              <a:rPr lang="es-MX" dirty="0"/>
              <a:t> </a:t>
            </a:r>
            <a:r>
              <a:rPr lang="es-MX" dirty="0" err="1"/>
              <a:t>vu</a:t>
            </a:r>
            <a:r>
              <a:rPr lang="es-MX" dirty="0"/>
              <a:t> es una anomalía producida por el cerebro. Esto quiere decir que es una impresión sobre una experiencia que se cree recordada.</a:t>
            </a:r>
          </a:p>
        </p:txBody>
      </p:sp>
      <p:sp>
        <p:nvSpPr>
          <p:cNvPr id="4" name="AutoShape 2" descr="Déjà vu: ¿cuántos tipos de Dejavu hay? - Ciencia - Vida - ELTIEMPO.CO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éjà vu: ¿cuántos tipos de Dejavu hay? - Ciencia - Vida - ELTIEMPO.COM"/>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5 posibles explicaciones teóricas para los deja vu | Explora | Univisi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6" name="Picture 8" descr="La historia de un hombre que vivía en un Déjà Vu permanen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39" y="4221088"/>
            <a:ext cx="2816313" cy="1584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9" name="8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175701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deja </a:t>
            </a:r>
            <a:r>
              <a:rPr lang="es-MX" dirty="0" err="1" smtClean="0"/>
              <a:t>vu</a:t>
            </a:r>
            <a:endParaRPr lang="es-MX" dirty="0"/>
          </a:p>
        </p:txBody>
      </p:sp>
      <p:sp>
        <p:nvSpPr>
          <p:cNvPr id="3" name="2 Marcador de contenido"/>
          <p:cNvSpPr>
            <a:spLocks noGrp="1"/>
          </p:cNvSpPr>
          <p:nvPr>
            <p:ph idx="1"/>
          </p:nvPr>
        </p:nvSpPr>
        <p:spPr>
          <a:xfrm>
            <a:off x="1259632" y="2132856"/>
            <a:ext cx="6400800" cy="3048001"/>
          </a:xfrm>
        </p:spPr>
        <p:txBody>
          <a:bodyPr>
            <a:normAutofit/>
          </a:bodyPr>
          <a:lstStyle/>
          <a:p>
            <a:pPr algn="just"/>
            <a:r>
              <a:rPr lang="es-MX" sz="1600" dirty="0" err="1"/>
              <a:t>Déjà</a:t>
            </a:r>
            <a:r>
              <a:rPr lang="es-MX" sz="1600" dirty="0"/>
              <a:t> </a:t>
            </a:r>
            <a:r>
              <a:rPr lang="es-MX" sz="1600" dirty="0" err="1"/>
              <a:t>vécu</a:t>
            </a:r>
            <a:r>
              <a:rPr lang="es-MX" sz="1600" dirty="0"/>
              <a:t>. </a:t>
            </a:r>
            <a:r>
              <a:rPr lang="es-MX" sz="1600" dirty="0" smtClean="0"/>
              <a:t>Es </a:t>
            </a:r>
            <a:r>
              <a:rPr lang="es-MX" sz="1600" dirty="0"/>
              <a:t>aquel al que la gente se refiere normalmente. Es esa sensación de que lo estamos presenciando, diciendo o viendo ya lo hemos vivido antes. Estudios han demostrado que suelen ocurrir con más frecuencia en jóvenes entre 15 y 25 años de edad, debido a que sus mentes se encuentran todavía sujetas a advertir cualquier tipo de cambio en su entorno. Lo que la caracteriza de manera esencial es que aquella experiencia que se cree vivida suele incluir una gran cantidad de detalles en común con el recuerdo al que se hace referencia.</a:t>
            </a:r>
          </a:p>
        </p:txBody>
      </p:sp>
      <p:sp>
        <p:nvSpPr>
          <p:cNvPr id="4" name="AutoShape 2" descr="Qué es el 'déjà vu'? Lo que dice la ciencia sobre esta espeluznante  sensación de revivir una experi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47864" y="4797152"/>
            <a:ext cx="2592288" cy="1458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5 Rectángulo">
            <a:hlinkClick r:id="rId3" action="ppaction://hlinksldjump"/>
          </p:cNvPr>
          <p:cNvSpPr/>
          <p:nvPr/>
        </p:nvSpPr>
        <p:spPr>
          <a:xfrm>
            <a:off x="0" y="6137920"/>
            <a:ext cx="2088232"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INDICE</a:t>
            </a:r>
            <a:endParaRPr lang="es-MX" dirty="0"/>
          </a:p>
        </p:txBody>
      </p:sp>
    </p:spTree>
    <p:extLst>
      <p:ext uri="{BB962C8B-B14F-4D97-AF65-F5344CB8AC3E}">
        <p14:creationId xmlns:p14="http://schemas.microsoft.com/office/powerpoint/2010/main" val="1425639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45</TotalTime>
  <Words>757</Words>
  <Application>Microsoft Office PowerPoint</Application>
  <PresentationFormat>Presentación en pantalla (4:3)</PresentationFormat>
  <Paragraphs>39</Paragraphs>
  <Slides>11</Slides>
  <Notes>1</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Alta costura</vt:lpstr>
      <vt:lpstr>DEJA VU</vt:lpstr>
      <vt:lpstr>indice</vt:lpstr>
      <vt:lpstr>¿QUÉ ES UN DEJA VU?</vt:lpstr>
      <vt:lpstr>Origen</vt:lpstr>
      <vt:lpstr>Posible explicacion</vt:lpstr>
      <vt:lpstr>experimentacion</vt:lpstr>
      <vt:lpstr>creencias</vt:lpstr>
      <vt:lpstr>¿Qué dice la ciencia sobre el deja vu</vt:lpstr>
      <vt:lpstr>Tipos de deja vu</vt:lpstr>
      <vt:lpstr>Tipos de deja vu</vt:lpstr>
      <vt:lpstr>Tipos de deja vu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Infidelidad</dc:title>
  <dc:creator>User</dc:creator>
  <cp:lastModifiedBy>User</cp:lastModifiedBy>
  <cp:revision>5</cp:revision>
  <dcterms:created xsi:type="dcterms:W3CDTF">2023-11-18T20:18:37Z</dcterms:created>
  <dcterms:modified xsi:type="dcterms:W3CDTF">2023-11-18T21:04:18Z</dcterms:modified>
</cp:coreProperties>
</file>