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5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DA97042E-4A12-4282-AADB-3CE98F6E6C9D}" type="datetimeFigureOut">
              <a:rPr lang="es-MX" smtClean="0"/>
              <a:t>21/11/2023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659239-744D-4BF4-923E-EABE73B35CF2}" type="slidenum">
              <a:rPr lang="es-MX" smtClean="0"/>
              <a:t>‹Nº›</a:t>
            </a:fld>
            <a:endParaRPr lang="es-MX"/>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s-ES" smtClean="0"/>
              <a:t>Haga clic para modificar el estilo de título del patrón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A97042E-4A12-4282-AADB-3CE98F6E6C9D}" type="datetimeFigureOut">
              <a:rPr lang="es-MX" smtClean="0"/>
              <a:t>21/11/2023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DA97042E-4A12-4282-AADB-3CE98F6E6C9D}" type="datetimeFigureOut">
              <a:rPr lang="es-MX" smtClean="0"/>
              <a:t>21/11/2023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4" name="Date Placeholder 3"/>
          <p:cNvSpPr>
            <a:spLocks noGrp="1"/>
          </p:cNvSpPr>
          <p:nvPr>
            <p:ph type="dt" sz="half" idx="10"/>
          </p:nvPr>
        </p:nvSpPr>
        <p:spPr/>
        <p:txBody>
          <a:bodyPr/>
          <a:lstStyle/>
          <a:p>
            <a:fld id="{DA97042E-4A12-4282-AADB-3CE98F6E6C9D}" type="datetimeFigureOut">
              <a:rPr lang="es-MX" smtClean="0"/>
              <a:t>21/11/2023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659239-744D-4BF4-923E-EABE73B35CF2}" type="slidenum">
              <a:rPr lang="es-MX" smtClean="0"/>
              <a:t>‹Nº›</a:t>
            </a:fld>
            <a:endParaRPr lang="es-MX"/>
          </a:p>
        </p:txBody>
      </p:sp>
      <p:sp>
        <p:nvSpPr>
          <p:cNvPr id="8" name="Content Placeholder 7"/>
          <p:cNvSpPr>
            <a:spLocks noGrp="1"/>
          </p:cNvSpPr>
          <p:nvPr>
            <p:ph sz="quarter" idx="13"/>
          </p:nvPr>
        </p:nvSpPr>
        <p:spPr>
          <a:xfrm>
            <a:off x="609600" y="1600200"/>
            <a:ext cx="79248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DA97042E-4A12-4282-AADB-3CE98F6E6C9D}" type="datetimeFigureOut">
              <a:rPr lang="es-MX" smtClean="0"/>
              <a:t>21/11/2023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5" name="Date Placeholder 4"/>
          <p:cNvSpPr>
            <a:spLocks noGrp="1"/>
          </p:cNvSpPr>
          <p:nvPr>
            <p:ph type="dt" sz="half" idx="10"/>
          </p:nvPr>
        </p:nvSpPr>
        <p:spPr/>
        <p:txBody>
          <a:bodyPr/>
          <a:lstStyle/>
          <a:p>
            <a:fld id="{DA97042E-4A12-4282-AADB-3CE98F6E6C9D}" type="datetimeFigureOut">
              <a:rPr lang="es-MX" smtClean="0"/>
              <a:t>21/11/2023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DA97042E-4A12-4282-AADB-3CE98F6E6C9D}" type="datetimeFigureOut">
              <a:rPr lang="es-MX" smtClean="0"/>
              <a:t>21/11/2023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DA97042E-4A12-4282-AADB-3CE98F6E6C9D}" type="datetimeFigureOut">
              <a:rPr lang="es-MX" smtClean="0"/>
              <a:t>21/11/2023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97042E-4A12-4282-AADB-3CE98F6E6C9D}" type="datetimeFigureOut">
              <a:rPr lang="es-MX" smtClean="0"/>
              <a:t>21/11/2023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A97042E-4A12-4282-AADB-3CE98F6E6C9D}" type="datetimeFigureOut">
              <a:rPr lang="es-MX" smtClean="0"/>
              <a:t>21/11/2023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A97042E-4A12-4282-AADB-3CE98F6E6C9D}" type="datetimeFigureOut">
              <a:rPr lang="es-MX" smtClean="0"/>
              <a:t>21/11/2023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E9659239-744D-4BF4-923E-EABE73B35CF2}"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DA97042E-4A12-4282-AADB-3CE98F6E6C9D}" type="datetimeFigureOut">
              <a:rPr lang="es-MX" smtClean="0"/>
              <a:t>21/11/2023</a:t>
            </a:fld>
            <a:endParaRPr lang="es-MX"/>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s-MX"/>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E9659239-744D-4BF4-923E-EABE73B35CF2}" type="slidenum">
              <a:rPr lang="es-MX" smtClean="0"/>
              <a:t>‹Nº›</a:t>
            </a:fld>
            <a:endParaRPr lang="es-MX"/>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 Id="rId9" Type="http://schemas.openxmlformats.org/officeDocument/2006/relationships/slide" Target="slide10.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MX" dirty="0" smtClean="0">
                <a:latin typeface="Adobe Caslon Pro Bold" pitchFamily="18" charset="0"/>
              </a:rPr>
              <a:t>DILI HAIDEE REYES ARGUETA.</a:t>
            </a:r>
            <a:endParaRPr lang="es-MX" dirty="0">
              <a:latin typeface="Adobe Caslon Pro Bold" pitchFamily="18" charset="0"/>
            </a:endParaRPr>
          </a:p>
        </p:txBody>
      </p:sp>
      <p:sp>
        <p:nvSpPr>
          <p:cNvPr id="2" name="1 Título"/>
          <p:cNvSpPr>
            <a:spLocks noGrp="1"/>
          </p:cNvSpPr>
          <p:nvPr>
            <p:ph type="ctrTitle"/>
          </p:nvPr>
        </p:nvSpPr>
        <p:spPr/>
        <p:txBody>
          <a:bodyPr/>
          <a:lstStyle/>
          <a:p>
            <a:r>
              <a:rPr lang="es-MX" dirty="0" smtClean="0"/>
              <a:t>Imperio romano</a:t>
            </a:r>
            <a:endParaRPr lang="es-MX" dirty="0"/>
          </a:p>
        </p:txBody>
      </p:sp>
    </p:spTree>
    <p:extLst>
      <p:ext uri="{BB962C8B-B14F-4D97-AF65-F5344CB8AC3E}">
        <p14:creationId xmlns:p14="http://schemas.microsoft.com/office/powerpoint/2010/main" val="3465262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Formación de reinos germánicos </a:t>
            </a:r>
            <a:endParaRPr lang="es-MX" dirty="0"/>
          </a:p>
        </p:txBody>
      </p:sp>
      <p:sp>
        <p:nvSpPr>
          <p:cNvPr id="3" name="2 Marcador de contenido"/>
          <p:cNvSpPr>
            <a:spLocks noGrp="1"/>
          </p:cNvSpPr>
          <p:nvPr>
            <p:ph sz="quarter" idx="13"/>
          </p:nvPr>
        </p:nvSpPr>
        <p:spPr/>
        <p:txBody>
          <a:bodyPr/>
          <a:lstStyle/>
          <a:p>
            <a:r>
              <a:rPr lang="es-MX" dirty="0"/>
              <a:t>Los reinos germánicos fueron creados por las aristocracias guerreras de las sociedades tribales que invadieron el Imperio. Los invasores se convirtieron en una minoría dominante sobre los anteriores habitantes romanos. Establecieron leyes diferentes para los romanos y para los germanos.</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2996952"/>
            <a:ext cx="2955478" cy="2376264"/>
          </a:xfrm>
          <a:prstGeom prst="rect">
            <a:avLst/>
          </a:prstGeom>
        </p:spPr>
      </p:pic>
      <p:sp>
        <p:nvSpPr>
          <p:cNvPr id="6" name="5 Rectángulo"/>
          <p:cNvSpPr/>
          <p:nvPr/>
        </p:nvSpPr>
        <p:spPr>
          <a:xfrm>
            <a:off x="323528" y="6223173"/>
            <a:ext cx="34563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MX" b="1" dirty="0" smtClean="0">
                <a:ln w="50800"/>
                <a:solidFill>
                  <a:schemeClr val="bg1">
                    <a:shade val="50000"/>
                  </a:schemeClr>
                </a:solidFill>
                <a:hlinkClick r:id="rId3" action="ppaction://hlinksldjump"/>
              </a:rPr>
              <a:t>Regresar índice </a:t>
            </a:r>
            <a:endParaRPr lang="es-MX" b="1" dirty="0">
              <a:ln w="50800"/>
              <a:solidFill>
                <a:schemeClr val="bg1">
                  <a:shade val="50000"/>
                </a:schemeClr>
              </a:solidFill>
            </a:endParaRPr>
          </a:p>
        </p:txBody>
      </p:sp>
    </p:spTree>
    <p:extLst>
      <p:ext uri="{BB962C8B-B14F-4D97-AF65-F5344CB8AC3E}">
        <p14:creationId xmlns:p14="http://schemas.microsoft.com/office/powerpoint/2010/main" val="680971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INDICE </a:t>
            </a:r>
            <a:endParaRPr lang="es-MX" dirty="0"/>
          </a:p>
        </p:txBody>
      </p:sp>
      <p:sp>
        <p:nvSpPr>
          <p:cNvPr id="3" name="2 Marcador de contenido"/>
          <p:cNvSpPr>
            <a:spLocks noGrp="1"/>
          </p:cNvSpPr>
          <p:nvPr>
            <p:ph sz="quarter" idx="13"/>
          </p:nvPr>
        </p:nvSpPr>
        <p:spPr/>
        <p:txBody>
          <a:bodyPr/>
          <a:lstStyle/>
          <a:p>
            <a:endParaRPr lang="es-MX" dirty="0" smtClean="0"/>
          </a:p>
          <a:p>
            <a:r>
              <a:rPr lang="es-MX" dirty="0" smtClean="0">
                <a:hlinkClick r:id="rId2" action="ppaction://hlinksldjump"/>
              </a:rPr>
              <a:t>IMPERIO ROMANO </a:t>
            </a:r>
            <a:endParaRPr lang="es-MX" dirty="0"/>
          </a:p>
          <a:p>
            <a:r>
              <a:rPr lang="es-MX" dirty="0" smtClean="0">
                <a:hlinkClick r:id="rId3" action="ppaction://hlinksldjump"/>
              </a:rPr>
              <a:t>División del imperio romano</a:t>
            </a:r>
            <a:endParaRPr lang="es-MX" dirty="0" smtClean="0"/>
          </a:p>
          <a:p>
            <a:r>
              <a:rPr lang="es-MX" dirty="0" smtClean="0">
                <a:hlinkClick r:id="rId4" action="ppaction://hlinksldjump"/>
              </a:rPr>
              <a:t>CAÍDA DEL IMPERIO ROMANO causas internas  </a:t>
            </a:r>
            <a:endParaRPr lang="es-MX" dirty="0" smtClean="0"/>
          </a:p>
          <a:p>
            <a:r>
              <a:rPr lang="pt-BR" dirty="0" smtClean="0">
                <a:hlinkClick r:id="rId5" action="ppaction://hlinksldjump"/>
              </a:rPr>
              <a:t>Caída império romano causas externas :</a:t>
            </a:r>
            <a:endParaRPr lang="pt-BR" dirty="0" smtClean="0"/>
          </a:p>
          <a:p>
            <a:r>
              <a:rPr lang="es-MX" dirty="0" smtClean="0">
                <a:hlinkClick r:id="rId6" action="ppaction://hlinksldjump"/>
              </a:rPr>
              <a:t>Invasiones germanas </a:t>
            </a:r>
            <a:endParaRPr lang="es-MX" dirty="0" smtClean="0"/>
          </a:p>
          <a:p>
            <a:r>
              <a:rPr lang="es-MX" dirty="0" smtClean="0">
                <a:hlinkClick r:id="rId7" action="ppaction://hlinksldjump"/>
              </a:rPr>
              <a:t>Presencia de germanos </a:t>
            </a:r>
            <a:endParaRPr lang="es-MX" dirty="0" smtClean="0"/>
          </a:p>
          <a:p>
            <a:r>
              <a:rPr lang="es-MX" dirty="0" smtClean="0">
                <a:hlinkClick r:id="rId8" action="ppaction://hlinksldjump"/>
              </a:rPr>
              <a:t>Consecuencias de invasiones bárbaras </a:t>
            </a:r>
            <a:endParaRPr lang="es-MX" dirty="0" smtClean="0"/>
          </a:p>
          <a:p>
            <a:r>
              <a:rPr lang="es-MX" dirty="0" smtClean="0">
                <a:hlinkClick r:id="rId9" action="ppaction://hlinksldjump"/>
              </a:rPr>
              <a:t>Formación de reinos germánicos </a:t>
            </a:r>
            <a:endParaRPr lang="es-MX" dirty="0"/>
          </a:p>
        </p:txBody>
      </p:sp>
    </p:spTree>
    <p:extLst>
      <p:ext uri="{BB962C8B-B14F-4D97-AF65-F5344CB8AC3E}">
        <p14:creationId xmlns:p14="http://schemas.microsoft.com/office/powerpoint/2010/main" val="597395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hlinkClick r:id="rId2" action="ppaction://hlinksldjump"/>
              </a:rPr>
              <a:t>IMPERIO ROMANO </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3125858"/>
            <a:ext cx="4680520" cy="2340260"/>
          </a:xfrm>
          <a:prstGeom prst="rect">
            <a:avLst/>
          </a:prstGeom>
          <a:effectLst>
            <a:reflection blurRad="6350" stA="50000" endA="300" endPos="55000" dir="5400000" sy="-100000" algn="bl" rotWithShape="0"/>
          </a:effectLst>
        </p:spPr>
      </p:pic>
      <p:sp>
        <p:nvSpPr>
          <p:cNvPr id="3" name="2 Marcador de contenido"/>
          <p:cNvSpPr>
            <a:spLocks noGrp="1"/>
          </p:cNvSpPr>
          <p:nvPr>
            <p:ph sz="quarter" idx="13"/>
          </p:nvPr>
        </p:nvSpPr>
        <p:spPr/>
        <p:txBody>
          <a:bodyPr/>
          <a:lstStyle/>
          <a:p>
            <a:pPr algn="ctr"/>
            <a:r>
              <a:rPr lang="es-MX" dirty="0" smtClean="0"/>
              <a:t>La noción  de imperio romano se extiende tanto al territorio conquistado y administrado por Roma  durante su expansión militar, como el sistema  de gobierno que sustituyó a la Republica </a:t>
            </a:r>
          </a:p>
          <a:p>
            <a:pPr algn="ctr"/>
            <a:r>
              <a:rPr lang="es-MX" dirty="0" smtClean="0"/>
              <a:t>Durante el sistema imperial el poder  se encontraba en las manos del emperador -</a:t>
            </a:r>
            <a:endParaRPr lang="es-MX" dirty="0"/>
          </a:p>
        </p:txBody>
      </p:sp>
      <p:sp>
        <p:nvSpPr>
          <p:cNvPr id="5" name="4 Rectángulo"/>
          <p:cNvSpPr/>
          <p:nvPr/>
        </p:nvSpPr>
        <p:spPr>
          <a:xfrm>
            <a:off x="323528" y="6223173"/>
            <a:ext cx="34563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MX" b="1" dirty="0" smtClean="0">
                <a:ln w="50800"/>
                <a:solidFill>
                  <a:schemeClr val="bg1">
                    <a:shade val="50000"/>
                  </a:schemeClr>
                </a:solidFill>
                <a:hlinkClick r:id="rId2" action="ppaction://hlinksldjump"/>
              </a:rPr>
              <a:t>Regresar índice </a:t>
            </a:r>
            <a:endParaRPr lang="es-MX" b="1" dirty="0">
              <a:ln w="50800"/>
              <a:solidFill>
                <a:schemeClr val="bg1">
                  <a:shade val="50000"/>
                </a:schemeClr>
              </a:solidFill>
            </a:endParaRPr>
          </a:p>
        </p:txBody>
      </p:sp>
    </p:spTree>
    <p:extLst>
      <p:ext uri="{BB962C8B-B14F-4D97-AF65-F5344CB8AC3E}">
        <p14:creationId xmlns:p14="http://schemas.microsoft.com/office/powerpoint/2010/main" val="33524954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hlinkClick r:id="rId2" action="ppaction://hlinksldjump"/>
              </a:rPr>
              <a:t>División del imperio romano</a:t>
            </a:r>
            <a:endParaRPr lang="es-MX" dirty="0"/>
          </a:p>
        </p:txBody>
      </p:sp>
      <p:sp>
        <p:nvSpPr>
          <p:cNvPr id="3" name="2 Marcador de contenido"/>
          <p:cNvSpPr>
            <a:spLocks noGrp="1"/>
          </p:cNvSpPr>
          <p:nvPr>
            <p:ph sz="quarter" idx="13"/>
          </p:nvPr>
        </p:nvSpPr>
        <p:spPr/>
        <p:txBody>
          <a:bodyPr/>
          <a:lstStyle/>
          <a:p>
            <a:r>
              <a:rPr lang="es-MX" dirty="0" smtClean="0"/>
              <a:t>Teodosio divide el imperio en 395, para defenderlo mejor contra ataques de los barbaros .</a:t>
            </a:r>
          </a:p>
          <a:p>
            <a:r>
              <a:rPr lang="es-MX" dirty="0" smtClean="0"/>
              <a:t>El imperio Romano de occidente desaparece  en 476 otro jefe  germano, </a:t>
            </a:r>
            <a:r>
              <a:rPr lang="es-MX" dirty="0" err="1" smtClean="0"/>
              <a:t>Odoacro</a:t>
            </a:r>
            <a:r>
              <a:rPr lang="es-MX" dirty="0" smtClean="0"/>
              <a:t>, depuso a </a:t>
            </a:r>
            <a:r>
              <a:rPr lang="es-MX" dirty="0" err="1" smtClean="0"/>
              <a:t>Romulo</a:t>
            </a:r>
            <a:r>
              <a:rPr lang="es-MX" dirty="0" smtClean="0"/>
              <a:t> </a:t>
            </a:r>
            <a:r>
              <a:rPr lang="es-MX" dirty="0" err="1" smtClean="0"/>
              <a:t>augustulo</a:t>
            </a:r>
            <a:r>
              <a:rPr lang="es-MX" dirty="0" smtClean="0"/>
              <a:t>, ultimo  emperador de occidente</a:t>
            </a:r>
            <a:endParaRPr lang="es-MX"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3068960"/>
            <a:ext cx="3776662" cy="2562225"/>
          </a:xfrm>
          <a:prstGeom prst="rect">
            <a:avLst/>
          </a:prstGeom>
        </p:spPr>
      </p:pic>
      <p:sp>
        <p:nvSpPr>
          <p:cNvPr id="6" name="5 Rectángulo"/>
          <p:cNvSpPr/>
          <p:nvPr/>
        </p:nvSpPr>
        <p:spPr>
          <a:xfrm>
            <a:off x="323528" y="6237312"/>
            <a:ext cx="34563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MX" b="1" dirty="0" smtClean="0">
                <a:ln w="50800"/>
                <a:solidFill>
                  <a:schemeClr val="bg1">
                    <a:shade val="50000"/>
                  </a:schemeClr>
                </a:solidFill>
                <a:hlinkClick r:id="rId2" action="ppaction://hlinksldjump"/>
              </a:rPr>
              <a:t>Regresar índice </a:t>
            </a:r>
            <a:endParaRPr lang="es-MX" b="1" dirty="0">
              <a:ln w="50800"/>
              <a:solidFill>
                <a:schemeClr val="bg1">
                  <a:shade val="50000"/>
                </a:schemeClr>
              </a:solidFill>
            </a:endParaRPr>
          </a:p>
        </p:txBody>
      </p:sp>
    </p:spTree>
    <p:extLst>
      <p:ext uri="{BB962C8B-B14F-4D97-AF65-F5344CB8AC3E}">
        <p14:creationId xmlns:p14="http://schemas.microsoft.com/office/powerpoint/2010/main" val="334493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2800" dirty="0" smtClean="0"/>
              <a:t>CAÍDA DEL IMPERIO ROMANO causas internas </a:t>
            </a:r>
            <a:r>
              <a:rPr lang="es-MX" dirty="0" smtClean="0"/>
              <a:t/>
            </a:r>
            <a:br>
              <a:rPr lang="es-MX" dirty="0" smtClean="0"/>
            </a:br>
            <a:endParaRPr lang="es-MX" dirty="0"/>
          </a:p>
        </p:txBody>
      </p:sp>
      <p:sp>
        <p:nvSpPr>
          <p:cNvPr id="3" name="2 Marcador de contenido"/>
          <p:cNvSpPr>
            <a:spLocks noGrp="1"/>
          </p:cNvSpPr>
          <p:nvPr>
            <p:ph sz="quarter" idx="13"/>
          </p:nvPr>
        </p:nvSpPr>
        <p:spPr/>
        <p:txBody>
          <a:bodyPr/>
          <a:lstStyle/>
          <a:p>
            <a:pPr marL="857250" lvl="1" indent="-400050">
              <a:buFont typeface="+mj-lt"/>
              <a:buAutoNum type="romanUcPeriod"/>
            </a:pPr>
            <a:r>
              <a:rPr lang="es-MX" dirty="0" smtClean="0"/>
              <a:t>Desgobierno y falta de autoridad . Corrupción en los servicios públicos </a:t>
            </a:r>
          </a:p>
          <a:p>
            <a:pPr marL="857250" lvl="1" indent="-400050">
              <a:buFont typeface="+mj-lt"/>
              <a:buAutoNum type="romanUcPeriod"/>
            </a:pPr>
            <a:r>
              <a:rPr lang="es-MX" dirty="0" smtClean="0"/>
              <a:t>La preponderancia en roma sobre el resto del imperio.</a:t>
            </a:r>
          </a:p>
          <a:p>
            <a:pPr marL="857250" lvl="1" indent="-400050">
              <a:buFont typeface="+mj-lt"/>
              <a:buAutoNum type="romanUcPeriod"/>
            </a:pPr>
            <a:r>
              <a:rPr lang="es-MX" dirty="0" smtClean="0"/>
              <a:t>El posterior peso del imperio oriental sobre el occidental aumento de impuestos, desempleo.</a:t>
            </a:r>
          </a:p>
          <a:p>
            <a:pPr marL="857250" lvl="1" indent="-400050">
              <a:buFont typeface="+mj-lt"/>
              <a:buAutoNum type="romanUcPeriod"/>
            </a:pPr>
            <a:r>
              <a:rPr lang="es-MX" dirty="0" smtClean="0"/>
              <a:t>Cese de conquistas . Crisis en el ejercito.</a:t>
            </a:r>
          </a:p>
          <a:p>
            <a:pPr marL="457200" lvl="1" indent="0">
              <a:buNone/>
            </a:pPr>
            <a:r>
              <a:rPr lang="es-MX" dirty="0" smtClean="0"/>
              <a:t> </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3789040"/>
            <a:ext cx="2880320" cy="2083868"/>
          </a:xfrm>
          <a:prstGeom prst="rect">
            <a:avLst/>
          </a:prstGeom>
        </p:spPr>
      </p:pic>
      <p:sp>
        <p:nvSpPr>
          <p:cNvPr id="6" name="5 Rectángulo"/>
          <p:cNvSpPr/>
          <p:nvPr/>
        </p:nvSpPr>
        <p:spPr>
          <a:xfrm>
            <a:off x="323528" y="6223173"/>
            <a:ext cx="34563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MX" b="1" dirty="0" smtClean="0">
                <a:ln w="50800"/>
                <a:solidFill>
                  <a:schemeClr val="bg1">
                    <a:shade val="50000"/>
                  </a:schemeClr>
                </a:solidFill>
                <a:hlinkClick r:id="rId3" action="ppaction://hlinksldjump"/>
              </a:rPr>
              <a:t>Regresar índice </a:t>
            </a:r>
            <a:endParaRPr lang="es-MX" b="1" dirty="0">
              <a:ln w="50800"/>
              <a:solidFill>
                <a:schemeClr val="bg1">
                  <a:shade val="50000"/>
                </a:schemeClr>
              </a:solidFill>
            </a:endParaRPr>
          </a:p>
        </p:txBody>
      </p:sp>
    </p:spTree>
    <p:extLst>
      <p:ext uri="{BB962C8B-B14F-4D97-AF65-F5344CB8AC3E}">
        <p14:creationId xmlns:p14="http://schemas.microsoft.com/office/powerpoint/2010/main" val="2014641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Caída imperio romano causas externas :</a:t>
            </a:r>
            <a:endParaRPr lang="es-MX" dirty="0"/>
          </a:p>
        </p:txBody>
      </p:sp>
      <p:sp>
        <p:nvSpPr>
          <p:cNvPr id="3" name="2 Marcador de contenido"/>
          <p:cNvSpPr>
            <a:spLocks noGrp="1"/>
          </p:cNvSpPr>
          <p:nvPr>
            <p:ph sz="quarter" idx="13"/>
          </p:nvPr>
        </p:nvSpPr>
        <p:spPr/>
        <p:txBody>
          <a:bodyPr/>
          <a:lstStyle/>
          <a:p>
            <a:r>
              <a:rPr lang="es-MX" dirty="0" smtClean="0"/>
              <a:t>Las invasiones </a:t>
            </a:r>
            <a:r>
              <a:rPr lang="es-MX" dirty="0" err="1" smtClean="0"/>
              <a:t>barbaras</a:t>
            </a:r>
            <a:r>
              <a:rPr lang="es-MX" dirty="0" smtClean="0"/>
              <a:t> de visigodos </a:t>
            </a:r>
          </a:p>
          <a:p>
            <a:r>
              <a:rPr lang="es-MX" dirty="0" smtClean="0"/>
              <a:t>Ostrogodos</a:t>
            </a:r>
          </a:p>
          <a:p>
            <a:r>
              <a:rPr lang="es-MX" dirty="0" smtClean="0"/>
              <a:t>Francos </a:t>
            </a:r>
          </a:p>
          <a:p>
            <a:r>
              <a:rPr lang="es-MX" dirty="0" smtClean="0"/>
              <a:t>Lombardos </a:t>
            </a:r>
          </a:p>
          <a:p>
            <a:r>
              <a:rPr lang="es-MX" dirty="0" smtClean="0"/>
              <a:t>Hunos</a:t>
            </a:r>
          </a:p>
          <a:p>
            <a:endParaRPr lang="es-MX" dirty="0"/>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708920"/>
            <a:ext cx="3547884" cy="1995685"/>
          </a:xfrm>
          <a:prstGeom prst="rect">
            <a:avLst/>
          </a:prstGeom>
        </p:spPr>
      </p:pic>
      <p:sp>
        <p:nvSpPr>
          <p:cNvPr id="6" name="5 Rectángulo"/>
          <p:cNvSpPr/>
          <p:nvPr/>
        </p:nvSpPr>
        <p:spPr>
          <a:xfrm>
            <a:off x="323528" y="6223173"/>
            <a:ext cx="34563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MX" b="1" dirty="0" smtClean="0">
                <a:ln w="50800"/>
                <a:solidFill>
                  <a:schemeClr val="bg1">
                    <a:shade val="50000"/>
                  </a:schemeClr>
                </a:solidFill>
                <a:hlinkClick r:id="rId3" action="ppaction://hlinksldjump"/>
              </a:rPr>
              <a:t>Regresar índice </a:t>
            </a:r>
            <a:endParaRPr lang="es-MX" b="1" dirty="0">
              <a:ln w="50800"/>
              <a:solidFill>
                <a:schemeClr val="bg1">
                  <a:shade val="50000"/>
                </a:schemeClr>
              </a:solidFill>
            </a:endParaRPr>
          </a:p>
        </p:txBody>
      </p:sp>
    </p:spTree>
    <p:extLst>
      <p:ext uri="{BB962C8B-B14F-4D97-AF65-F5344CB8AC3E}">
        <p14:creationId xmlns:p14="http://schemas.microsoft.com/office/powerpoint/2010/main" val="3135446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Invasiones germanas </a:t>
            </a:r>
            <a:endParaRPr lang="es-MX" dirty="0"/>
          </a:p>
        </p:txBody>
      </p:sp>
      <p:sp>
        <p:nvSpPr>
          <p:cNvPr id="3" name="2 Marcador de contenido"/>
          <p:cNvSpPr>
            <a:spLocks noGrp="1"/>
          </p:cNvSpPr>
          <p:nvPr>
            <p:ph sz="quarter" idx="13"/>
          </p:nvPr>
        </p:nvSpPr>
        <p:spPr/>
        <p:txBody>
          <a:bodyPr/>
          <a:lstStyle/>
          <a:p>
            <a:r>
              <a:rPr lang="es-MX" dirty="0" smtClean="0"/>
              <a:t>Pacifica: ingreso de germanos  en el </a:t>
            </a:r>
            <a:r>
              <a:rPr lang="es-MX" dirty="0" err="1" smtClean="0"/>
              <a:t>ejerito</a:t>
            </a:r>
            <a:r>
              <a:rPr lang="es-MX" dirty="0" smtClean="0"/>
              <a:t> y como labriegos de las tierras de los romanos.</a:t>
            </a:r>
          </a:p>
          <a:p>
            <a:r>
              <a:rPr lang="es-MX" dirty="0" smtClean="0"/>
              <a:t>Violentas: presionados por los hunos, los germanos  traspasan las fronteras del imperio </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2361" y="2852936"/>
            <a:ext cx="4114800" cy="3057525"/>
          </a:xfrm>
          <a:prstGeom prst="rect">
            <a:avLst/>
          </a:prstGeom>
        </p:spPr>
      </p:pic>
      <p:sp>
        <p:nvSpPr>
          <p:cNvPr id="6" name="5 Rectángulo"/>
          <p:cNvSpPr/>
          <p:nvPr/>
        </p:nvSpPr>
        <p:spPr>
          <a:xfrm>
            <a:off x="323528" y="6223173"/>
            <a:ext cx="34563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MX" b="1" dirty="0" smtClean="0">
                <a:ln w="50800"/>
                <a:solidFill>
                  <a:schemeClr val="bg1">
                    <a:shade val="50000"/>
                  </a:schemeClr>
                </a:solidFill>
                <a:hlinkClick r:id="rId3" action="ppaction://hlinksldjump"/>
              </a:rPr>
              <a:t>Regresar índice </a:t>
            </a:r>
            <a:endParaRPr lang="es-MX" b="1" dirty="0">
              <a:ln w="50800"/>
              <a:solidFill>
                <a:schemeClr val="bg1">
                  <a:shade val="50000"/>
                </a:schemeClr>
              </a:solidFill>
            </a:endParaRPr>
          </a:p>
        </p:txBody>
      </p:sp>
    </p:spTree>
    <p:extLst>
      <p:ext uri="{BB962C8B-B14F-4D97-AF65-F5344CB8AC3E}">
        <p14:creationId xmlns:p14="http://schemas.microsoft.com/office/powerpoint/2010/main" val="2582383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Presencia de germanos </a:t>
            </a:r>
            <a:endParaRPr lang="es-MX" dirty="0"/>
          </a:p>
        </p:txBody>
      </p:sp>
      <p:sp>
        <p:nvSpPr>
          <p:cNvPr id="3" name="2 Marcador de contenido"/>
          <p:cNvSpPr>
            <a:spLocks noGrp="1"/>
          </p:cNvSpPr>
          <p:nvPr>
            <p:ph sz="quarter" idx="13"/>
          </p:nvPr>
        </p:nvSpPr>
        <p:spPr/>
        <p:txBody>
          <a:bodyPr/>
          <a:lstStyle/>
          <a:p>
            <a:r>
              <a:rPr lang="es-MX" dirty="0" smtClean="0"/>
              <a:t>En año 410, la ciudad Romana fue saqueada por los visigodos al mando de Alarico</a:t>
            </a:r>
          </a:p>
          <a:p>
            <a:r>
              <a:rPr lang="es-MX" dirty="0" smtClean="0"/>
              <a:t>En el año 476 otro jefe germano, </a:t>
            </a:r>
            <a:r>
              <a:rPr lang="es-MX" dirty="0" err="1" smtClean="0"/>
              <a:t>Odarco</a:t>
            </a:r>
            <a:r>
              <a:rPr lang="es-MX" dirty="0" smtClean="0"/>
              <a:t>, depuso a Rómulo Augustulo, ultimo emperador de occidente.</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4488" y="3068960"/>
            <a:ext cx="2972218" cy="2158531"/>
          </a:xfrm>
          <a:prstGeom prst="rect">
            <a:avLst/>
          </a:prstGeom>
        </p:spPr>
      </p:pic>
      <p:sp>
        <p:nvSpPr>
          <p:cNvPr id="6" name="5 Rectángulo"/>
          <p:cNvSpPr/>
          <p:nvPr/>
        </p:nvSpPr>
        <p:spPr>
          <a:xfrm>
            <a:off x="323528" y="6223173"/>
            <a:ext cx="34563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MX" b="1" dirty="0" smtClean="0">
                <a:ln w="50800"/>
                <a:solidFill>
                  <a:schemeClr val="bg1">
                    <a:shade val="50000"/>
                  </a:schemeClr>
                </a:solidFill>
                <a:hlinkClick r:id="rId3" action="ppaction://hlinksldjump"/>
              </a:rPr>
              <a:t>Regresar índice </a:t>
            </a:r>
            <a:endParaRPr lang="es-MX" b="1" dirty="0">
              <a:ln w="50800"/>
              <a:solidFill>
                <a:schemeClr val="bg1">
                  <a:shade val="50000"/>
                </a:schemeClr>
              </a:solidFill>
            </a:endParaRPr>
          </a:p>
        </p:txBody>
      </p:sp>
    </p:spTree>
    <p:extLst>
      <p:ext uri="{BB962C8B-B14F-4D97-AF65-F5344CB8AC3E}">
        <p14:creationId xmlns:p14="http://schemas.microsoft.com/office/powerpoint/2010/main" val="731810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Consecuencias de invasiones bárbaras </a:t>
            </a:r>
            <a:endParaRPr lang="es-MX" dirty="0"/>
          </a:p>
        </p:txBody>
      </p:sp>
      <p:sp>
        <p:nvSpPr>
          <p:cNvPr id="3" name="2 Marcador de contenido"/>
          <p:cNvSpPr>
            <a:spLocks noGrp="1"/>
          </p:cNvSpPr>
          <p:nvPr>
            <p:ph sz="quarter" idx="13"/>
          </p:nvPr>
        </p:nvSpPr>
        <p:spPr/>
        <p:txBody>
          <a:bodyPr/>
          <a:lstStyle/>
          <a:p>
            <a:r>
              <a:rPr lang="es-MX" dirty="0"/>
              <a:t>Las invasiones bárbaras tuvieron como consecuencia la desaparición del Imperio Romano de Occidente y la formación de una serie de reinos en su mayoría efímeros (el reino vándalo y el ostrogodo fueron destruidos por los bizantinos en 534 y 553 respectivamente) que aprovecharon en gran medida el legado romano </a:t>
            </a:r>
            <a:endParaRPr lang="es-MX"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2924944"/>
            <a:ext cx="4002212" cy="2844339"/>
          </a:xfrm>
          <a:prstGeom prst="rect">
            <a:avLst/>
          </a:prstGeom>
        </p:spPr>
      </p:pic>
      <p:sp>
        <p:nvSpPr>
          <p:cNvPr id="6" name="5 Rectángulo"/>
          <p:cNvSpPr/>
          <p:nvPr/>
        </p:nvSpPr>
        <p:spPr>
          <a:xfrm>
            <a:off x="323528" y="6223173"/>
            <a:ext cx="345638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MX" b="1" dirty="0" smtClean="0">
                <a:ln w="50800"/>
                <a:solidFill>
                  <a:schemeClr val="bg1">
                    <a:shade val="50000"/>
                  </a:schemeClr>
                </a:solidFill>
                <a:hlinkClick r:id="rId3" action="ppaction://hlinksldjump"/>
              </a:rPr>
              <a:t>Regresar índice </a:t>
            </a:r>
            <a:endParaRPr lang="es-MX" b="1" dirty="0">
              <a:ln w="50800"/>
              <a:solidFill>
                <a:schemeClr val="bg1">
                  <a:shade val="50000"/>
                </a:schemeClr>
              </a:solidFill>
            </a:endParaRPr>
          </a:p>
        </p:txBody>
      </p:sp>
    </p:spTree>
    <p:extLst>
      <p:ext uri="{BB962C8B-B14F-4D97-AF65-F5344CB8AC3E}">
        <p14:creationId xmlns:p14="http://schemas.microsoft.com/office/powerpoint/2010/main" val="3565513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Horizonte">
  <a:themeElements>
    <a:clrScheme name="Horizonte">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te">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te">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62</TotalTime>
  <Words>301</Words>
  <Application>Microsoft Office PowerPoint</Application>
  <PresentationFormat>Presentación en pantalla (4:3)</PresentationFormat>
  <Paragraphs>48</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Horizonte</vt:lpstr>
      <vt:lpstr>Imperio romano</vt:lpstr>
      <vt:lpstr>INDICE </vt:lpstr>
      <vt:lpstr>IMPERIO ROMANO </vt:lpstr>
      <vt:lpstr>División del imperio romano</vt:lpstr>
      <vt:lpstr>CAÍDA DEL IMPERIO ROMANO causas internas  </vt:lpstr>
      <vt:lpstr>Caída imperio romano causas externas :</vt:lpstr>
      <vt:lpstr>Invasiones germanas </vt:lpstr>
      <vt:lpstr>Presencia de germanos </vt:lpstr>
      <vt:lpstr>Consecuencias de invasiones bárbaras </vt:lpstr>
      <vt:lpstr>Formación de reinos germánicos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Plantillas  power point</dc:title>
  <dc:creator>User</dc:creator>
  <cp:lastModifiedBy>User</cp:lastModifiedBy>
  <cp:revision>7</cp:revision>
  <dcterms:created xsi:type="dcterms:W3CDTF">2023-11-21T11:12:18Z</dcterms:created>
  <dcterms:modified xsi:type="dcterms:W3CDTF">2023-11-21T12:15:06Z</dcterms:modified>
</cp:coreProperties>
</file>