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5" r:id="rId4"/>
    <p:sldId id="274" r:id="rId5"/>
    <p:sldId id="272" r:id="rId6"/>
    <p:sldId id="273" r:id="rId7"/>
    <p:sldId id="271" r:id="rId8"/>
    <p:sldId id="270" r:id="rId9"/>
    <p:sldId id="268" r:id="rId10"/>
    <p:sldId id="269" r:id="rId11"/>
    <p:sldId id="267" r:id="rId12"/>
    <p:sldId id="266" r:id="rId13"/>
    <p:sldId id="265" r:id="rId14"/>
    <p:sldId id="263" r:id="rId15"/>
    <p:sldId id="264" r:id="rId16"/>
    <p:sldId id="262" r:id="rId17"/>
    <p:sldId id="258" r:id="rId18"/>
    <p:sldId id="259" r:id="rId19"/>
    <p:sldId id="260" r:id="rId20"/>
    <p:sldId id="261" r:id="rId2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6" autoAdjust="0"/>
    <p:restoredTop sz="94660"/>
  </p:normalViewPr>
  <p:slideViewPr>
    <p:cSldViewPr>
      <p:cViewPr varScale="1">
        <p:scale>
          <a:sx n="69" d="100"/>
          <a:sy n="69" d="100"/>
        </p:scale>
        <p:origin x="-139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B23F92B-8F99-48FD-9264-738B4ED4B8EF}" type="datetimeFigureOut">
              <a:rPr lang="es-MX" smtClean="0"/>
              <a:t>26/11/2023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BE2245-5ABD-42EF-AB33-A2A702CFEFBC}" type="slidenum">
              <a:rPr lang="es-MX" smtClean="0"/>
              <a:t>‹Nº›</a:t>
            </a:fld>
            <a:endParaRPr lang="es-MX"/>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B23F92B-8F99-48FD-9264-738B4ED4B8EF}" type="datetimeFigureOut">
              <a:rPr lang="es-MX" smtClean="0"/>
              <a:t>26/11/2023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BE2245-5ABD-42EF-AB33-A2A702CFEFBC}"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B23F92B-8F99-48FD-9264-738B4ED4B8EF}" type="datetimeFigureOut">
              <a:rPr lang="es-MX" smtClean="0"/>
              <a:t>26/11/2023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BE2245-5ABD-42EF-AB33-A2A702CFEFBC}"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B23F92B-8F99-48FD-9264-738B4ED4B8EF}" type="datetimeFigureOut">
              <a:rPr lang="es-MX" smtClean="0"/>
              <a:t>26/11/2023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BE2245-5ABD-42EF-AB33-A2A702CFEFBC}"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B23F92B-8F99-48FD-9264-738B4ED4B8EF}" type="datetimeFigureOut">
              <a:rPr lang="es-MX" smtClean="0"/>
              <a:t>26/11/2023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BE2245-5ABD-42EF-AB33-A2A702CFEFBC}" type="slidenum">
              <a:rPr lang="es-MX" smtClean="0"/>
              <a:t>‹Nº›</a:t>
            </a:fld>
            <a:endParaRPr lang="es-MX"/>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BB23F92B-8F99-48FD-9264-738B4ED4B8EF}" type="datetimeFigureOut">
              <a:rPr lang="es-MX" smtClean="0"/>
              <a:t>26/11/2023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BE2245-5ABD-42EF-AB33-A2A702CFEFBC}"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BB23F92B-8F99-48FD-9264-738B4ED4B8EF}" type="datetimeFigureOut">
              <a:rPr lang="es-MX" smtClean="0"/>
              <a:t>26/11/2023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BBE2245-5ABD-42EF-AB33-A2A702CFEFBC}" type="slidenum">
              <a:rPr lang="es-MX" smtClean="0"/>
              <a:t>‹Nº›</a:t>
            </a:fld>
            <a:endParaRPr lang="es-MX"/>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B23F92B-8F99-48FD-9264-738B4ED4B8EF}" type="datetimeFigureOut">
              <a:rPr lang="es-MX" smtClean="0"/>
              <a:t>26/11/2023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BBE2245-5ABD-42EF-AB33-A2A702CFEFBC}"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23F92B-8F99-48FD-9264-738B4ED4B8EF}" type="datetimeFigureOut">
              <a:rPr lang="es-MX" smtClean="0"/>
              <a:t>26/11/2023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BBE2245-5ABD-42EF-AB33-A2A702CFEFBC}"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B23F92B-8F99-48FD-9264-738B4ED4B8EF}" type="datetimeFigureOut">
              <a:rPr lang="es-MX" smtClean="0"/>
              <a:t>26/11/2023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BE2245-5ABD-42EF-AB33-A2A702CFEFBC}" type="slidenum">
              <a:rPr lang="es-MX" smtClean="0"/>
              <a:t>‹Nº›</a:t>
            </a:fld>
            <a:endParaRPr lang="es-MX"/>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B23F92B-8F99-48FD-9264-738B4ED4B8EF}" type="datetimeFigureOut">
              <a:rPr lang="es-MX" smtClean="0"/>
              <a:t>26/11/2023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BE2245-5ABD-42EF-AB33-A2A702CFEFBC}"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B23F92B-8F99-48FD-9264-738B4ED4B8EF}" type="datetimeFigureOut">
              <a:rPr lang="es-MX" smtClean="0"/>
              <a:t>26/11/2023</a:t>
            </a:fld>
            <a:endParaRPr lang="es-MX"/>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4BBE2245-5ABD-42EF-AB33-A2A702CFEFBC}" type="slidenum">
              <a:rPr lang="es-MX" smtClean="0"/>
              <a:t>‹Nº›</a:t>
            </a:fld>
            <a:endParaRPr lang="es-MX"/>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10.xml"/><Relationship Id="rId18" Type="http://schemas.openxmlformats.org/officeDocument/2006/relationships/slide" Target="slide4.xml"/><Relationship Id="rId3" Type="http://schemas.openxmlformats.org/officeDocument/2006/relationships/slide" Target="slide18.xml"/><Relationship Id="rId7" Type="http://schemas.openxmlformats.org/officeDocument/2006/relationships/slide" Target="slide14.xml"/><Relationship Id="rId12" Type="http://schemas.openxmlformats.org/officeDocument/2006/relationships/slide" Target="slide9.xml"/><Relationship Id="rId17" Type="http://schemas.openxmlformats.org/officeDocument/2006/relationships/slide" Target="slide6.xml"/><Relationship Id="rId2" Type="http://schemas.openxmlformats.org/officeDocument/2006/relationships/slide" Target="slide17.xml"/><Relationship Id="rId16"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16.xml"/><Relationship Id="rId11" Type="http://schemas.openxmlformats.org/officeDocument/2006/relationships/slide" Target="slide11.xml"/><Relationship Id="rId5" Type="http://schemas.openxmlformats.org/officeDocument/2006/relationships/slide" Target="slide20.xml"/><Relationship Id="rId15" Type="http://schemas.openxmlformats.org/officeDocument/2006/relationships/slide" Target="slide7.xml"/><Relationship Id="rId10" Type="http://schemas.openxmlformats.org/officeDocument/2006/relationships/slide" Target="slide12.xml"/><Relationship Id="rId19" Type="http://schemas.openxmlformats.org/officeDocument/2006/relationships/slide" Target="slide3.xml"/><Relationship Id="rId4" Type="http://schemas.openxmlformats.org/officeDocument/2006/relationships/slide" Target="slide19.xml"/><Relationship Id="rId9" Type="http://schemas.openxmlformats.org/officeDocument/2006/relationships/slide" Target="slide13.xml"/><Relationship Id="rId14" Type="http://schemas.openxmlformats.org/officeDocument/2006/relationships/slide" Target="slide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medicalnewstoday.com/articles/es/heces-amarilla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124744"/>
            <a:ext cx="7772400" cy="1470025"/>
          </a:xfrm>
        </p:spPr>
        <p:txBody>
          <a:bodyPr/>
          <a:lstStyle/>
          <a:p>
            <a:r>
              <a:rPr lang="es-MX" dirty="0" smtClean="0"/>
              <a:t>¿ Que es el popo ?</a:t>
            </a:r>
            <a:endParaRPr lang="es-MX" dirty="0"/>
          </a:p>
        </p:txBody>
      </p:sp>
      <p:sp>
        <p:nvSpPr>
          <p:cNvPr id="4" name="3 Subtítulo"/>
          <p:cNvSpPr>
            <a:spLocks noGrp="1"/>
          </p:cNvSpPr>
          <p:nvPr>
            <p:ph type="subTitle" idx="1"/>
          </p:nvPr>
        </p:nvSpPr>
        <p:spPr>
          <a:xfrm>
            <a:off x="1115616" y="3068960"/>
            <a:ext cx="6858000" cy="990600"/>
          </a:xfrm>
        </p:spPr>
        <p:txBody>
          <a:bodyPr/>
          <a:lstStyle/>
          <a:p>
            <a:r>
              <a:rPr lang="es-MX" dirty="0" smtClean="0"/>
              <a:t>         Zhulma Alejandra Ramírez Rodas</a:t>
            </a:r>
            <a:endParaRPr lang="es-MX" dirty="0"/>
          </a:p>
        </p:txBody>
      </p:sp>
      <p:sp>
        <p:nvSpPr>
          <p:cNvPr id="5" name="4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434874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692696"/>
            <a:ext cx="6781800" cy="1600200"/>
          </a:xfrm>
        </p:spPr>
        <p:txBody>
          <a:bodyPr>
            <a:normAutofit fontScale="90000"/>
          </a:bodyPr>
          <a:lstStyle/>
          <a:p>
            <a:r>
              <a:rPr lang="es-MX" b="1" i="1" dirty="0"/>
              <a:t>Que color son las haces cuando hay infección</a:t>
            </a:r>
            <a:br>
              <a:rPr lang="es-MX" b="1" i="1" dirty="0"/>
            </a:br>
            <a:endParaRPr lang="es-MX" dirty="0"/>
          </a:p>
        </p:txBody>
      </p:sp>
      <p:sp>
        <p:nvSpPr>
          <p:cNvPr id="3" name="2 Marcador de contenido"/>
          <p:cNvSpPr>
            <a:spLocks noGrp="1"/>
          </p:cNvSpPr>
          <p:nvPr>
            <p:ph idx="1"/>
          </p:nvPr>
        </p:nvSpPr>
        <p:spPr>
          <a:xfrm>
            <a:off x="755576" y="2132856"/>
            <a:ext cx="7543800" cy="3886200"/>
          </a:xfrm>
        </p:spPr>
        <p:txBody>
          <a:bodyPr/>
          <a:lstStyle/>
          <a:p>
            <a:r>
              <a:rPr lang="es-MX" dirty="0"/>
              <a:t>Este cambio suele ser temporal y una vez que se abandona el tratamiento, la flora debería volver a sus proporciones normales. Infecciones: la infección por algunas bacterias, virus o parásitos puede hacer que tus heces se vuelvan de color </a:t>
            </a:r>
            <a:r>
              <a:rPr lang="es-MX" dirty="0" smtClean="0"/>
              <a:t>verde ,</a:t>
            </a:r>
            <a:r>
              <a:rPr lang="es-MX" dirty="0"/>
              <a:t> Los glóbulos blancos en las heces suelen ser una señal de que tiene una infección u otra afección en su sistema digestivo que está causando inflamación. La prueba de glóbulos blancos en las heces se usa si tiene diarrea que podría ser causada por inflamación</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1186817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6781800" cy="1600200"/>
          </a:xfrm>
        </p:spPr>
        <p:txBody>
          <a:bodyPr>
            <a:normAutofit fontScale="90000"/>
          </a:bodyPr>
          <a:lstStyle/>
          <a:p>
            <a:r>
              <a:rPr lang="es-MX" b="1" i="1" dirty="0"/>
              <a:t>¿Qué pasa si te aguantas las ganas de ir al baño ?</a:t>
            </a:r>
            <a:br>
              <a:rPr lang="es-MX" b="1" i="1" dirty="0"/>
            </a:br>
            <a:endParaRPr lang="es-MX" dirty="0"/>
          </a:p>
        </p:txBody>
      </p:sp>
      <p:sp>
        <p:nvSpPr>
          <p:cNvPr id="3" name="2 Marcador de contenido"/>
          <p:cNvSpPr>
            <a:spLocks noGrp="1"/>
          </p:cNvSpPr>
          <p:nvPr>
            <p:ph idx="1"/>
          </p:nvPr>
        </p:nvSpPr>
        <p:spPr>
          <a:xfrm>
            <a:off x="755576" y="1988840"/>
            <a:ext cx="7543800" cy="3886200"/>
          </a:xfrm>
        </p:spPr>
        <p:txBody>
          <a:bodyPr/>
          <a:lstStyle/>
          <a:p>
            <a:r>
              <a:rPr lang="es-MX" dirty="0"/>
              <a:t>Además de la cistitis el aguantarse las ganas de ir al baño puede ocasionar que la vejiga se ensanche, ocasionando que deje de funcionar con normalidad, lo que provoca incapacidad para controlar la como antes. También puede originar cálculos renales, lo que ocasiona un gran dolor al desecharlos por medio de la orina</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2665825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1484784"/>
            <a:ext cx="6781800" cy="1600200"/>
          </a:xfrm>
        </p:spPr>
        <p:txBody>
          <a:bodyPr>
            <a:normAutofit fontScale="90000"/>
          </a:bodyPr>
          <a:lstStyle/>
          <a:p>
            <a:r>
              <a:rPr lang="es-MX" b="1" i="1" dirty="0"/>
              <a:t>¿Cuántas veces ocupamos hacer del baño?</a:t>
            </a:r>
            <a:br>
              <a:rPr lang="es-MX" b="1" i="1" dirty="0"/>
            </a:br>
            <a:endParaRPr lang="es-MX" dirty="0"/>
          </a:p>
        </p:txBody>
      </p:sp>
      <p:sp>
        <p:nvSpPr>
          <p:cNvPr id="3" name="2 Marcador de contenido"/>
          <p:cNvSpPr>
            <a:spLocks noGrp="1"/>
          </p:cNvSpPr>
          <p:nvPr>
            <p:ph idx="1"/>
          </p:nvPr>
        </p:nvSpPr>
        <p:spPr>
          <a:xfrm>
            <a:off x="827584" y="2348880"/>
            <a:ext cx="7543800" cy="3886200"/>
          </a:xfrm>
        </p:spPr>
        <p:txBody>
          <a:bodyPr/>
          <a:lstStyle/>
          <a:p>
            <a:r>
              <a:rPr lang="es-MX" dirty="0"/>
              <a:t>“Es normal defecar entre tres veces al día y tres veces a la semana”, dijo el Dr. Thompson. “La frecuencia de las deposiciones varía de una persona a otra y puede verse influida por otros factores, como condiciones médicas, medicamentos, movilidad, hidratación y ejercicio</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1575833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04664"/>
            <a:ext cx="6781800" cy="1600200"/>
          </a:xfrm>
        </p:spPr>
        <p:txBody>
          <a:bodyPr>
            <a:normAutofit fontScale="90000"/>
          </a:bodyPr>
          <a:lstStyle/>
          <a:p>
            <a:r>
              <a:rPr lang="es-MX" dirty="0" smtClean="0"/>
              <a:t>¿ que haces cuando tienes chorro ?</a:t>
            </a:r>
            <a:endParaRPr lang="es-MX" dirty="0"/>
          </a:p>
        </p:txBody>
      </p:sp>
      <p:sp>
        <p:nvSpPr>
          <p:cNvPr id="3" name="2 Marcador de contenido"/>
          <p:cNvSpPr>
            <a:spLocks noGrp="1"/>
          </p:cNvSpPr>
          <p:nvPr>
            <p:ph idx="1"/>
          </p:nvPr>
        </p:nvSpPr>
        <p:spPr>
          <a:xfrm>
            <a:off x="899592" y="2060848"/>
            <a:ext cx="7543800" cy="3886200"/>
          </a:xfrm>
        </p:spPr>
        <p:txBody>
          <a:bodyPr>
            <a:normAutofit lnSpcReduction="10000"/>
          </a:bodyPr>
          <a:lstStyle/>
          <a:p>
            <a:r>
              <a:rPr lang="es-MX" dirty="0"/>
              <a:t>Bebe mucho líquido, incluidos agua, caldos y jugos. Evita el consumo de cafeína y alcohol. Agrega alimentos semisólidos y de bajo contenido de fibra en forma gradual a medida que los movimientos intestinales vuelvan a la normalidad. Prueba con galletas de soda, tostadas, huevos, arroz o </a:t>
            </a:r>
            <a:r>
              <a:rPr lang="es-MX" dirty="0" smtClean="0"/>
              <a:t>pollo,</a:t>
            </a:r>
            <a:r>
              <a:rPr lang="es-MX" dirty="0"/>
              <a:t> La diarrea puede causar deshidratación, lo que significa que su cuerpo no tiene suficiente líquido para funcionar en forma normal. La deshidratación puede ser grave, especialmente en niños, adultos mayores y personas con sistemas inmunitarios debilitados</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3529594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76672"/>
            <a:ext cx="6781800" cy="1600200"/>
          </a:xfrm>
        </p:spPr>
        <p:txBody>
          <a:bodyPr>
            <a:normAutofit fontScale="90000"/>
          </a:bodyPr>
          <a:lstStyle/>
          <a:p>
            <a:r>
              <a:rPr lang="es-MX" b="1" i="1" dirty="0"/>
              <a:t>Consistencia pastosa con bordes irregulares</a:t>
            </a:r>
            <a:endParaRPr lang="es-MX" dirty="0"/>
          </a:p>
        </p:txBody>
      </p:sp>
      <p:sp>
        <p:nvSpPr>
          <p:cNvPr id="3" name="2 Marcador de contenido"/>
          <p:cNvSpPr>
            <a:spLocks noGrp="1"/>
          </p:cNvSpPr>
          <p:nvPr>
            <p:ph idx="1"/>
          </p:nvPr>
        </p:nvSpPr>
        <p:spPr>
          <a:xfrm>
            <a:off x="755576" y="1772816"/>
            <a:ext cx="7543800" cy="3886200"/>
          </a:xfrm>
        </p:spPr>
        <p:txBody>
          <a:bodyPr/>
          <a:lstStyle/>
          <a:p>
            <a:pPr marL="0" indent="0">
              <a:buNone/>
            </a:pPr>
            <a:r>
              <a:rPr lang="es-MX" dirty="0" smtClean="0"/>
              <a:t>Aunque </a:t>
            </a:r>
            <a:r>
              <a:rPr lang="es-MX" dirty="0"/>
              <a:t>puede ser señal de que la persona ha aguantado un rato sin ir al baño (quizás porque no había un servicio disponible), también puede ser indicativo de una posible diarrea.</a:t>
            </a:r>
            <a:endParaRPr lang="es-MX" dirty="0"/>
          </a:p>
        </p:txBody>
      </p:sp>
    </p:spTree>
    <p:extLst>
      <p:ext uri="{BB962C8B-B14F-4D97-AF65-F5344CB8AC3E}">
        <p14:creationId xmlns:p14="http://schemas.microsoft.com/office/powerpoint/2010/main" val="1577295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980728"/>
            <a:ext cx="6781800" cy="1600200"/>
          </a:xfrm>
        </p:spPr>
        <p:txBody>
          <a:bodyPr>
            <a:normAutofit fontScale="90000"/>
          </a:bodyPr>
          <a:lstStyle/>
          <a:p>
            <a:r>
              <a:rPr lang="es-MX" b="1" i="1" dirty="0" smtClean="0"/>
              <a:t>Consistencia </a:t>
            </a:r>
            <a:r>
              <a:rPr lang="es-MX" b="1" i="1" dirty="0"/>
              <a:t>líquida sin piezas sólidas</a:t>
            </a:r>
            <a:br>
              <a:rPr lang="es-MX" b="1" i="1" dirty="0"/>
            </a:br>
            <a:endParaRPr lang="es-MX" dirty="0"/>
          </a:p>
        </p:txBody>
      </p:sp>
      <p:sp>
        <p:nvSpPr>
          <p:cNvPr id="3" name="2 Marcador de contenido"/>
          <p:cNvSpPr>
            <a:spLocks noGrp="1"/>
          </p:cNvSpPr>
          <p:nvPr>
            <p:ph idx="1"/>
          </p:nvPr>
        </p:nvSpPr>
        <p:spPr>
          <a:xfrm>
            <a:off x="683568" y="2564904"/>
            <a:ext cx="7543800" cy="3886200"/>
          </a:xfrm>
        </p:spPr>
        <p:txBody>
          <a:bodyPr/>
          <a:lstStyle/>
          <a:p>
            <a:pPr fontAlgn="base"/>
            <a:r>
              <a:rPr lang="es-MX" dirty="0"/>
              <a:t>Si la hez se presenta de esta manera es un síntoma claro de diarrea. Se recomienda acudir a un profesional sanitario (farmacéutico) para que nos aconseje la toma de algún antidiarreico. Si la diarrea persiste más de tres días, se aconseja acudir a un médico.</a:t>
            </a:r>
          </a:p>
          <a:p>
            <a:pPr marL="0" indent="0" fontAlgn="base">
              <a:buNone/>
            </a:pPr>
            <a:r>
              <a:rPr lang="es-MX" dirty="0"/>
              <a:t> </a:t>
            </a:r>
          </a:p>
          <a:p>
            <a:pPr marL="0" indent="0">
              <a:buNone/>
            </a:pP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3863866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332656"/>
            <a:ext cx="6781800" cy="1600200"/>
          </a:xfrm>
        </p:spPr>
        <p:txBody>
          <a:bodyPr>
            <a:normAutofit fontScale="90000"/>
          </a:bodyPr>
          <a:lstStyle/>
          <a:p>
            <a:r>
              <a:rPr lang="es-MX" b="1" i="1" dirty="0"/>
              <a:t>Manchas suaves con bordes bien definidos</a:t>
            </a:r>
            <a:endParaRPr lang="es-MX" dirty="0"/>
          </a:p>
        </p:txBody>
      </p:sp>
      <p:sp>
        <p:nvSpPr>
          <p:cNvPr id="3" name="2 Marcador de contenido"/>
          <p:cNvSpPr>
            <a:spLocks noGrp="1"/>
          </p:cNvSpPr>
          <p:nvPr>
            <p:ph idx="1"/>
          </p:nvPr>
        </p:nvSpPr>
        <p:spPr>
          <a:xfrm>
            <a:off x="467544" y="1988840"/>
            <a:ext cx="7543800" cy="3886200"/>
          </a:xfrm>
        </p:spPr>
        <p:txBody>
          <a:bodyPr/>
          <a:lstStyle/>
          <a:p>
            <a:r>
              <a:rPr lang="es-MX" dirty="0"/>
              <a:t>Anormales: las heces son de color negro, rojo, verde, blanco o amarillo. Tienen una consistencia líquida o muy dura. Hay demasiada cantidad de muestra. Contienen sangre, pus, nutrientes no digeridos, bacterias dañinas, hongos, protozoos o parásitos</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766590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188640"/>
            <a:ext cx="6781800" cy="1600200"/>
          </a:xfrm>
        </p:spPr>
        <p:txBody>
          <a:bodyPr>
            <a:normAutofit fontScale="90000"/>
          </a:bodyPr>
          <a:lstStyle/>
          <a:p>
            <a:r>
              <a:rPr lang="es-MX" b="1" i="1" dirty="0"/>
              <a:t>Bultos duros separados</a:t>
            </a:r>
            <a:endParaRPr lang="es-MX" dirty="0"/>
          </a:p>
        </p:txBody>
      </p:sp>
      <p:sp>
        <p:nvSpPr>
          <p:cNvPr id="3" name="2 Marcador de contenido"/>
          <p:cNvSpPr>
            <a:spLocks noGrp="1"/>
          </p:cNvSpPr>
          <p:nvPr>
            <p:ph idx="1"/>
          </p:nvPr>
        </p:nvSpPr>
        <p:spPr>
          <a:xfrm>
            <a:off x="683568" y="2060848"/>
            <a:ext cx="7543800" cy="3886200"/>
          </a:xfrm>
        </p:spPr>
        <p:txBody>
          <a:bodyPr/>
          <a:lstStyle/>
          <a:p>
            <a:r>
              <a:rPr lang="es-MX" dirty="0" smtClean="0"/>
              <a:t>Mas conocidas como Canicas </a:t>
            </a:r>
            <a:r>
              <a:rPr lang="es-MX" dirty="0"/>
              <a:t> </a:t>
            </a:r>
            <a:r>
              <a:rPr lang="es-MX" dirty="0" smtClean="0"/>
              <a:t>su   Apariencia son  </a:t>
            </a:r>
            <a:r>
              <a:rPr lang="es-MX" dirty="0"/>
              <a:t>pequeños bultos duros y separados que parecen nueces y es difícil que pasen. Indica: estas bolitas suelen significar que estás constipado. No debería ocurrir con frecuencia.</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145103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04664"/>
            <a:ext cx="6781800" cy="1600200"/>
          </a:xfrm>
        </p:spPr>
        <p:txBody>
          <a:bodyPr>
            <a:normAutofit fontScale="90000"/>
          </a:bodyPr>
          <a:lstStyle/>
          <a:p>
            <a:pPr algn="just"/>
            <a:r>
              <a:rPr lang="es-MX" b="1" i="1" dirty="0" smtClean="0"/>
              <a:t>  Grumoso </a:t>
            </a:r>
            <a:r>
              <a:rPr lang="es-MX" b="1" i="1" dirty="0"/>
              <a:t>y parecido a </a:t>
            </a:r>
            <a:r>
              <a:rPr lang="es-MX" b="1" i="1" dirty="0" smtClean="0"/>
              <a:t>         una </a:t>
            </a:r>
            <a:r>
              <a:rPr lang="es-MX" b="1" i="1" dirty="0"/>
              <a:t>salchicha</a:t>
            </a:r>
            <a:endParaRPr lang="es-MX" dirty="0"/>
          </a:p>
        </p:txBody>
      </p:sp>
      <p:sp>
        <p:nvSpPr>
          <p:cNvPr id="3" name="2 Marcador de contenido"/>
          <p:cNvSpPr>
            <a:spLocks noGrp="1"/>
          </p:cNvSpPr>
          <p:nvPr>
            <p:ph idx="1"/>
          </p:nvPr>
        </p:nvSpPr>
        <p:spPr>
          <a:xfrm>
            <a:off x="755576" y="2132856"/>
            <a:ext cx="7543800" cy="3886200"/>
          </a:xfrm>
        </p:spPr>
        <p:txBody>
          <a:bodyPr/>
          <a:lstStyle/>
          <a:p>
            <a:r>
              <a:rPr lang="es-MX" dirty="0"/>
              <a:t>Forma de salchicha grumosa: También indica un posible problema de falta de hidratación y de estreñimiento. Son heces también difíciles de expulsar</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3167884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404664"/>
            <a:ext cx="6781800" cy="1600200"/>
          </a:xfrm>
        </p:spPr>
        <p:txBody>
          <a:bodyPr>
            <a:normAutofit fontScale="90000"/>
          </a:bodyPr>
          <a:lstStyle/>
          <a:p>
            <a:r>
              <a:rPr lang="es-MX" b="1" i="1" dirty="0" smtClean="0"/>
              <a:t>Forma </a:t>
            </a:r>
            <a:r>
              <a:rPr lang="es-MX" b="1" i="1" dirty="0"/>
              <a:t>de salchicha con grietas en la superficie</a:t>
            </a:r>
            <a:endParaRPr lang="es-MX" dirty="0"/>
          </a:p>
        </p:txBody>
      </p:sp>
      <p:sp>
        <p:nvSpPr>
          <p:cNvPr id="3" name="2 Marcador de contenido"/>
          <p:cNvSpPr>
            <a:spLocks noGrp="1"/>
          </p:cNvSpPr>
          <p:nvPr>
            <p:ph idx="1"/>
          </p:nvPr>
        </p:nvSpPr>
        <p:spPr>
          <a:xfrm>
            <a:off x="539552" y="2420888"/>
            <a:ext cx="7543800" cy="3886200"/>
          </a:xfrm>
        </p:spPr>
        <p:txBody>
          <a:bodyPr/>
          <a:lstStyle/>
          <a:p>
            <a:r>
              <a:rPr lang="es-MX" dirty="0"/>
              <a:t> </a:t>
            </a:r>
            <a:r>
              <a:rPr lang="es-MX" dirty="0" smtClean="0"/>
              <a:t>Salchicha Apariencia: </a:t>
            </a:r>
            <a:r>
              <a:rPr lang="es-MX" dirty="0"/>
              <a:t>forma de leño con algunas grietas en la superficie. Indica: este es el estándar de oro de las heces, especialmente si son algo suaves y pasan con facilidad</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1818323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0"/>
            <a:ext cx="6781800" cy="1600200"/>
          </a:xfrm>
        </p:spPr>
        <p:txBody>
          <a:bodyPr/>
          <a:lstStyle/>
          <a:p>
            <a:r>
              <a:rPr lang="es-MX" dirty="0" smtClean="0"/>
              <a:t>                  Índice </a:t>
            </a:r>
            <a:endParaRPr lang="es-MX" dirty="0"/>
          </a:p>
        </p:txBody>
      </p:sp>
      <p:sp>
        <p:nvSpPr>
          <p:cNvPr id="3" name="2 Marcador de contenido"/>
          <p:cNvSpPr>
            <a:spLocks noGrp="1"/>
          </p:cNvSpPr>
          <p:nvPr>
            <p:ph idx="1"/>
          </p:nvPr>
        </p:nvSpPr>
        <p:spPr>
          <a:xfrm>
            <a:off x="683568" y="1628800"/>
            <a:ext cx="7543800" cy="3886200"/>
          </a:xfrm>
        </p:spPr>
        <p:txBody>
          <a:bodyPr>
            <a:normAutofit fontScale="55000" lnSpcReduction="20000"/>
          </a:bodyPr>
          <a:lstStyle/>
          <a:p>
            <a:r>
              <a:rPr lang="es-MX" b="1" i="1" dirty="0"/>
              <a:t>Tipo 1</a:t>
            </a:r>
            <a:r>
              <a:rPr lang="es-MX" b="1" i="1" dirty="0">
                <a:hlinkClick r:id="rId2" action="ppaction://hlinksldjump"/>
              </a:rPr>
              <a:t>: Bultos duros </a:t>
            </a:r>
            <a:r>
              <a:rPr lang="es-MX" b="1" i="1" dirty="0" smtClean="0">
                <a:hlinkClick r:id="rId2" action="ppaction://hlinksldjump"/>
              </a:rPr>
              <a:t>separados</a:t>
            </a:r>
            <a:endParaRPr lang="es-MX" b="1" i="1" dirty="0" smtClean="0"/>
          </a:p>
          <a:p>
            <a:r>
              <a:rPr lang="es-MX" b="1" i="1" dirty="0"/>
              <a:t>Tipo 2: </a:t>
            </a:r>
            <a:r>
              <a:rPr lang="es-MX" b="1" i="1" dirty="0">
                <a:hlinkClick r:id="rId3" action="ppaction://hlinksldjump"/>
              </a:rPr>
              <a:t>Grumoso y parecido a una </a:t>
            </a:r>
            <a:r>
              <a:rPr lang="es-MX" b="1" i="1" dirty="0" smtClean="0">
                <a:hlinkClick r:id="rId3" action="ppaction://hlinksldjump"/>
              </a:rPr>
              <a:t>salchicha</a:t>
            </a:r>
            <a:endParaRPr lang="es-MX" b="1" i="1" dirty="0" smtClean="0"/>
          </a:p>
          <a:p>
            <a:r>
              <a:rPr lang="es-MX" b="1" i="1" dirty="0"/>
              <a:t>Tipo 3: </a:t>
            </a:r>
            <a:r>
              <a:rPr lang="es-MX" b="1" i="1" dirty="0">
                <a:hlinkClick r:id="rId4" action="ppaction://hlinksldjump"/>
              </a:rPr>
              <a:t>Forma de salchicha con grietas en la </a:t>
            </a:r>
            <a:r>
              <a:rPr lang="es-MX" b="1" i="1" dirty="0" smtClean="0">
                <a:hlinkClick r:id="rId4" action="ppaction://hlinksldjump"/>
              </a:rPr>
              <a:t>superficie</a:t>
            </a:r>
            <a:endParaRPr lang="es-MX" dirty="0" smtClean="0"/>
          </a:p>
          <a:p>
            <a:r>
              <a:rPr lang="es-MX" b="1" i="1" dirty="0"/>
              <a:t>Tipo 4</a:t>
            </a:r>
            <a:r>
              <a:rPr lang="es-MX" b="1" i="1" dirty="0">
                <a:hlinkClick r:id="rId5" action="ppaction://hlinksldjump"/>
              </a:rPr>
              <a:t>: Serpiente o salchicha suave y </a:t>
            </a:r>
            <a:r>
              <a:rPr lang="es-MX" b="1" i="1" dirty="0" smtClean="0">
                <a:hlinkClick r:id="rId5" action="ppaction://hlinksldjump"/>
              </a:rPr>
              <a:t>lisa</a:t>
            </a:r>
            <a:endParaRPr lang="es-MX" dirty="0" smtClean="0"/>
          </a:p>
          <a:p>
            <a:r>
              <a:rPr lang="es-MX" b="1" i="1" dirty="0"/>
              <a:t>Tipo 5: </a:t>
            </a:r>
            <a:r>
              <a:rPr lang="es-MX" b="1" i="1" dirty="0" smtClean="0">
                <a:hlinkClick r:id="rId6" action="ppaction://hlinksldjump"/>
              </a:rPr>
              <a:t>Manchas suaves con bordes bien definidos</a:t>
            </a:r>
            <a:endParaRPr lang="es-MX" b="1" i="1" dirty="0" smtClean="0"/>
          </a:p>
          <a:p>
            <a:r>
              <a:rPr lang="es-MX" b="1" i="1" dirty="0" smtClean="0"/>
              <a:t>Tipo 6: </a:t>
            </a:r>
            <a:r>
              <a:rPr lang="es-MX" b="1" i="1" dirty="0" smtClean="0">
                <a:hlinkClick r:id="rId7" action="ppaction://hlinksldjump"/>
              </a:rPr>
              <a:t>Consistencia pastosa con bordes irregulares</a:t>
            </a:r>
            <a:endParaRPr lang="es-MX" b="1" i="1" dirty="0" smtClean="0"/>
          </a:p>
          <a:p>
            <a:r>
              <a:rPr lang="es-MX" b="1" i="1" dirty="0" smtClean="0"/>
              <a:t>Tipo 7: </a:t>
            </a:r>
            <a:r>
              <a:rPr lang="es-MX" b="1" i="1" dirty="0" smtClean="0">
                <a:hlinkClick r:id="rId8" action="ppaction://hlinksldjump"/>
              </a:rPr>
              <a:t>Consistencia líquida sin piezas sólidas</a:t>
            </a:r>
            <a:endParaRPr lang="es-MX" b="1" i="1" dirty="0" smtClean="0"/>
          </a:p>
          <a:p>
            <a:r>
              <a:rPr lang="es-MX" b="1" i="1" dirty="0" smtClean="0">
                <a:hlinkClick r:id="rId9" action="ppaction://hlinksldjump"/>
              </a:rPr>
              <a:t>¿Qué hace es tienes  chorro ?</a:t>
            </a:r>
            <a:endParaRPr lang="es-MX" b="1" i="1" dirty="0" smtClean="0"/>
          </a:p>
          <a:p>
            <a:r>
              <a:rPr lang="es-MX" b="1" i="1" dirty="0" smtClean="0">
                <a:hlinkClick r:id="rId10" action="ppaction://hlinksldjump"/>
              </a:rPr>
              <a:t>¿Cuántas veces ocupamos hacer del baño?</a:t>
            </a:r>
            <a:endParaRPr lang="es-MX" b="1" i="1" dirty="0" smtClean="0"/>
          </a:p>
          <a:p>
            <a:r>
              <a:rPr lang="es-MX" b="1" i="1" dirty="0" smtClean="0">
                <a:hlinkClick r:id="rId11" action="ppaction://hlinksldjump"/>
              </a:rPr>
              <a:t>¿Qué pasa si te aguantas las ganas de ir al baño ?</a:t>
            </a:r>
            <a:endParaRPr lang="es-MX" b="1" i="1" dirty="0" smtClean="0"/>
          </a:p>
          <a:p>
            <a:r>
              <a:rPr lang="es-MX" b="1" i="1" dirty="0" smtClean="0">
                <a:hlinkClick r:id="rId12" action="ppaction://hlinksldjump"/>
              </a:rPr>
              <a:t>Datos rápidos e información sobre los tipos que haces </a:t>
            </a:r>
            <a:endParaRPr lang="es-MX" b="1" i="1" dirty="0" smtClean="0"/>
          </a:p>
          <a:p>
            <a:r>
              <a:rPr lang="es-MX" b="1" i="1" dirty="0" smtClean="0">
                <a:hlinkClick r:id="rId13" action="ppaction://hlinksldjump"/>
              </a:rPr>
              <a:t>Que color son las haces cuando hay infección</a:t>
            </a:r>
            <a:endParaRPr lang="es-MX" b="1" i="1" dirty="0" smtClean="0"/>
          </a:p>
          <a:p>
            <a:r>
              <a:rPr lang="es-MX" b="1" i="1" dirty="0" smtClean="0">
                <a:hlinkClick r:id="rId14" action="ppaction://hlinksldjump"/>
              </a:rPr>
              <a:t>Que significa haces en tipo 4</a:t>
            </a:r>
            <a:endParaRPr lang="es-MX" b="1" i="1" dirty="0" smtClean="0"/>
          </a:p>
          <a:p>
            <a:r>
              <a:rPr lang="es-MX" b="1" i="1" dirty="0" smtClean="0">
                <a:hlinkClick r:id="rId15" action="ppaction://hlinksldjump"/>
              </a:rPr>
              <a:t>Tipos de haces en popo </a:t>
            </a:r>
            <a:endParaRPr lang="es-MX" b="1" i="1" dirty="0" smtClean="0"/>
          </a:p>
          <a:p>
            <a:r>
              <a:rPr lang="es-MX" b="1" i="1" dirty="0">
                <a:hlinkClick r:id="rId16" action="ppaction://hlinksldjump"/>
              </a:rPr>
              <a:t>¿</a:t>
            </a:r>
            <a:r>
              <a:rPr lang="es-MX" b="1" i="1" dirty="0" smtClean="0">
                <a:hlinkClick r:id="rId16" action="ppaction://hlinksldjump"/>
              </a:rPr>
              <a:t>De donde viene el popo</a:t>
            </a:r>
            <a:r>
              <a:rPr lang="es-MX" b="1" i="1" dirty="0" smtClean="0"/>
              <a:t>?</a:t>
            </a:r>
          </a:p>
          <a:p>
            <a:r>
              <a:rPr lang="es-MX" b="1" i="1" dirty="0" smtClean="0">
                <a:hlinkClick r:id="rId17" action="ppaction://hlinksldjump"/>
              </a:rPr>
              <a:t>Que pasa si haces mas pipi que popo </a:t>
            </a:r>
            <a:endParaRPr lang="es-MX" b="1" i="1" dirty="0" smtClean="0"/>
          </a:p>
          <a:p>
            <a:r>
              <a:rPr lang="es-MX" b="1" i="1" dirty="0" smtClean="0">
                <a:hlinkClick r:id="rId18" action="ppaction://hlinksldjump"/>
              </a:rPr>
              <a:t>Que pasa si no haces popo</a:t>
            </a:r>
            <a:endParaRPr lang="es-MX" b="1" i="1" dirty="0" smtClean="0"/>
          </a:p>
          <a:p>
            <a:r>
              <a:rPr lang="es-MX" b="1" i="1" dirty="0" smtClean="0">
                <a:hlinkClick r:id="rId19" action="ppaction://hlinksldjump"/>
              </a:rPr>
              <a:t>Imágenes </a:t>
            </a:r>
            <a:endParaRPr lang="es-MX" b="1" i="1" dirty="0" smtClean="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180241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04664"/>
            <a:ext cx="6781800" cy="1600200"/>
          </a:xfrm>
        </p:spPr>
        <p:txBody>
          <a:bodyPr>
            <a:noAutofit/>
          </a:bodyPr>
          <a:lstStyle/>
          <a:p>
            <a:pPr algn="ctr"/>
            <a:r>
              <a:rPr lang="es-MX" sz="4000" b="1" i="1" dirty="0"/>
              <a:t>Serpiente o salchicha suave y lisa</a:t>
            </a:r>
            <a:r>
              <a:rPr lang="es-MX" sz="4000" dirty="0"/>
              <a:t/>
            </a:r>
            <a:br>
              <a:rPr lang="es-MX" sz="4000" dirty="0"/>
            </a:br>
            <a:endParaRPr lang="es-MX" sz="4000" dirty="0"/>
          </a:p>
        </p:txBody>
      </p:sp>
      <p:sp>
        <p:nvSpPr>
          <p:cNvPr id="3" name="2 Marcador de contenido"/>
          <p:cNvSpPr>
            <a:spLocks noGrp="1"/>
          </p:cNvSpPr>
          <p:nvPr>
            <p:ph idx="1"/>
          </p:nvPr>
        </p:nvSpPr>
        <p:spPr>
          <a:xfrm>
            <a:off x="755576" y="2060848"/>
            <a:ext cx="7543800" cy="3886200"/>
          </a:xfrm>
        </p:spPr>
        <p:txBody>
          <a:bodyPr/>
          <a:lstStyle/>
          <a:p>
            <a:r>
              <a:rPr lang="es-MX" dirty="0"/>
              <a:t>Las heces blandas pueden ser causadas por dietas altas en café y alcohol. Ciertos alimentos, bebidas o suplementos pueden aumentar la posibilidad de tener heces blandas o diarrea. Algunas veces, el cuerpo puede tener problemas para digerir ciertos tipos de azúcares, como alcoholes de azúcar y lactosa</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1137171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Imágenes </a:t>
            </a:r>
            <a:endParaRPr lang="es-MX"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483768" y="827762"/>
            <a:ext cx="2956587" cy="1663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836712"/>
            <a:ext cx="2627784" cy="197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871" y="1138055"/>
            <a:ext cx="2137738" cy="13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3088537"/>
            <a:ext cx="29527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22107" y="3573016"/>
            <a:ext cx="2231826" cy="2398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6469" y="2807550"/>
            <a:ext cx="2171700"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3848777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32656"/>
            <a:ext cx="6781800" cy="1600200"/>
          </a:xfrm>
        </p:spPr>
        <p:txBody>
          <a:bodyPr>
            <a:normAutofit fontScale="90000"/>
          </a:bodyPr>
          <a:lstStyle/>
          <a:p>
            <a:r>
              <a:rPr lang="es-MX" dirty="0" smtClean="0"/>
              <a:t>Que pasa si no haces popo?</a:t>
            </a:r>
            <a:endParaRPr lang="es-MX" dirty="0"/>
          </a:p>
        </p:txBody>
      </p:sp>
      <p:sp>
        <p:nvSpPr>
          <p:cNvPr id="3" name="2 Marcador de contenido"/>
          <p:cNvSpPr>
            <a:spLocks noGrp="1"/>
          </p:cNvSpPr>
          <p:nvPr>
            <p:ph idx="1"/>
          </p:nvPr>
        </p:nvSpPr>
        <p:spPr>
          <a:xfrm>
            <a:off x="755576" y="1844824"/>
            <a:ext cx="7543800" cy="3886200"/>
          </a:xfrm>
        </p:spPr>
        <p:txBody>
          <a:bodyPr/>
          <a:lstStyle/>
          <a:p>
            <a:r>
              <a:rPr lang="es-MX" dirty="0"/>
              <a:t>Sin tratamiento, el estreñimiento puede dañar el intestino o el recto. Puede provocar deshidratación, obstruir el intestino y hacer que el cuerpo absorba más lentamente el medicamento. Si hay tejido cicatricial o un tumor que causa el problema, es posible que necesite realizarse más pruebas y tratamientos</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3920372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76672"/>
            <a:ext cx="6781800" cy="1600200"/>
          </a:xfrm>
        </p:spPr>
        <p:txBody>
          <a:bodyPr/>
          <a:lstStyle/>
          <a:p>
            <a:r>
              <a:rPr lang="es-MX" dirty="0" smtClean="0"/>
              <a:t>¿ donde viene el popo?</a:t>
            </a:r>
            <a:endParaRPr lang="es-MX" dirty="0"/>
          </a:p>
        </p:txBody>
      </p:sp>
      <p:sp>
        <p:nvSpPr>
          <p:cNvPr id="3" name="2 Marcador de contenido"/>
          <p:cNvSpPr>
            <a:spLocks noGrp="1"/>
          </p:cNvSpPr>
          <p:nvPr>
            <p:ph idx="1"/>
          </p:nvPr>
        </p:nvSpPr>
        <p:spPr>
          <a:xfrm>
            <a:off x="683568" y="2204864"/>
            <a:ext cx="7543800" cy="3886200"/>
          </a:xfrm>
        </p:spPr>
        <p:txBody>
          <a:bodyPr/>
          <a:lstStyle/>
          <a:p>
            <a:r>
              <a:rPr lang="es-MX" dirty="0"/>
              <a:t>Cuando presionas el botón para bajar el agua, tu orina, tu popó, el papel higiénico y el agua se van por una tubería llamada alcantarillado. El inodoro saca los desechos por la tubería de alcantarillado. La tubería de alcantarillado en tu hogar también recoge y remueve otros desechos</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240508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548680"/>
            <a:ext cx="6781800" cy="1600200"/>
          </a:xfrm>
        </p:spPr>
        <p:txBody>
          <a:bodyPr>
            <a:normAutofit fontScale="90000"/>
          </a:bodyPr>
          <a:lstStyle/>
          <a:p>
            <a:r>
              <a:rPr lang="es-MX" dirty="0" smtClean="0"/>
              <a:t>Que pasa si haces mas pipi que popo </a:t>
            </a:r>
            <a:endParaRPr lang="es-MX" dirty="0"/>
          </a:p>
        </p:txBody>
      </p:sp>
      <p:sp>
        <p:nvSpPr>
          <p:cNvPr id="3" name="2 Marcador de contenido"/>
          <p:cNvSpPr>
            <a:spLocks noGrp="1"/>
          </p:cNvSpPr>
          <p:nvPr>
            <p:ph idx="1"/>
          </p:nvPr>
        </p:nvSpPr>
        <p:spPr>
          <a:xfrm>
            <a:off x="683568" y="2204864"/>
            <a:ext cx="7543800" cy="3886200"/>
          </a:xfrm>
        </p:spPr>
        <p:txBody>
          <a:bodyPr/>
          <a:lstStyle/>
          <a:p>
            <a:r>
              <a:rPr lang="es-MX" dirty="0"/>
              <a:t>A veces la incontinencia urinaria puede durar poco tiempo, dependiendo de lo que la está causando. Sin embargo, a veces la incontinencia puede ser prolongada e incómoda, lo que dificulta el manejo de algunas actividades cotidianas.</a:t>
            </a:r>
          </a:p>
          <a:p>
            <a:r>
              <a:rPr lang="es-MX" dirty="0"/>
              <a:t>Su equipo de atención médica le hará preguntas para determinar el tipo de incontinencia urinaria que podría tener. Luego, es probable que necesiten hacerle pruebas para verificar el tipo y averiguar la causa de la misma lo que les ayudará a conocer la mejor forma de manejarla</a:t>
            </a:r>
          </a:p>
          <a:p>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738781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3301"/>
            <a:ext cx="6781800" cy="1600200"/>
          </a:xfrm>
        </p:spPr>
        <p:txBody>
          <a:bodyPr>
            <a:normAutofit fontScale="90000"/>
          </a:bodyPr>
          <a:lstStyle/>
          <a:p>
            <a:r>
              <a:rPr lang="es-MX" b="1" i="1" dirty="0"/>
              <a:t>Tipos de haces en popo </a:t>
            </a:r>
            <a:br>
              <a:rPr lang="es-MX" b="1" i="1" dirty="0"/>
            </a:br>
            <a:endParaRPr lang="es-MX" dirty="0"/>
          </a:p>
        </p:txBody>
      </p:sp>
      <p:sp>
        <p:nvSpPr>
          <p:cNvPr id="3" name="2 Marcador de contenido"/>
          <p:cNvSpPr>
            <a:spLocks noGrp="1"/>
          </p:cNvSpPr>
          <p:nvPr>
            <p:ph idx="1"/>
          </p:nvPr>
        </p:nvSpPr>
        <p:spPr>
          <a:xfrm>
            <a:off x="827584" y="1988840"/>
            <a:ext cx="7543800" cy="3886200"/>
          </a:xfrm>
        </p:spPr>
        <p:txBody>
          <a:bodyPr>
            <a:normAutofit fontScale="92500" lnSpcReduction="20000"/>
          </a:bodyPr>
          <a:lstStyle/>
          <a:p>
            <a:r>
              <a:rPr lang="es-MX" dirty="0"/>
              <a:t>A veces, las </a:t>
            </a:r>
            <a:r>
              <a:rPr lang="es-MX" u="sng" dirty="0">
                <a:hlinkClick r:id="rId2"/>
              </a:rPr>
              <a:t>heces</a:t>
            </a:r>
            <a:r>
              <a:rPr lang="es-MX" dirty="0"/>
              <a:t> pueden variar en su color, textura, cantidad y olor. Estas diferencias pueden ser preocupantes, pero por lo general, estos cambios no son significativos y se resolverán en uno o dos días. Sin embargo, otras veces, los cambios en las heces indican una condición más grave.</a:t>
            </a:r>
          </a:p>
          <a:p>
            <a:r>
              <a:rPr lang="es-MX" dirty="0"/>
              <a:t>Sigue leyendo para descubrir más sobre los diferentes tipos de heces, incluyendo lo que es y no es </a:t>
            </a:r>
            <a:r>
              <a:rPr lang="es-MX" dirty="0" smtClean="0"/>
              <a:t>normal,</a:t>
            </a:r>
            <a:r>
              <a:rPr lang="es-MX" dirty="0"/>
              <a:t> Las heces pueden tener diferentes formas, colores y olores.</a:t>
            </a:r>
          </a:p>
          <a:p>
            <a:r>
              <a:rPr lang="es-MX" dirty="0"/>
              <a:t>Una persona debe hacer un popó normal y saludable fácilmente y con una tensión mínima.</a:t>
            </a:r>
          </a:p>
          <a:p>
            <a:r>
              <a:rPr lang="es-MX" dirty="0"/>
              <a:t>Cualquier persona que tenga sangre en sus heces debe buscar atención médica urgente.</a:t>
            </a:r>
          </a:p>
          <a:p>
            <a:pPr marL="0" indent="0">
              <a:buNone/>
            </a:pPr>
            <a:endParaRPr lang="es-MX" b="1" dirty="0"/>
          </a:p>
          <a:p>
            <a:endParaRPr lang="es-MX" dirty="0"/>
          </a:p>
          <a:p>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2701632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6781800" cy="1600200"/>
          </a:xfrm>
        </p:spPr>
        <p:txBody>
          <a:bodyPr>
            <a:normAutofit fontScale="90000"/>
          </a:bodyPr>
          <a:lstStyle/>
          <a:p>
            <a:r>
              <a:rPr lang="es-MX" b="1" i="1" dirty="0"/>
              <a:t>Que significa haces en tipo 4</a:t>
            </a:r>
            <a:endParaRPr lang="es-MX" dirty="0"/>
          </a:p>
        </p:txBody>
      </p:sp>
      <p:sp>
        <p:nvSpPr>
          <p:cNvPr id="3" name="2 Marcador de contenido"/>
          <p:cNvSpPr>
            <a:spLocks noGrp="1"/>
          </p:cNvSpPr>
          <p:nvPr>
            <p:ph idx="1"/>
          </p:nvPr>
        </p:nvSpPr>
        <p:spPr>
          <a:xfrm>
            <a:off x="755576" y="1916832"/>
            <a:ext cx="7543800" cy="3886200"/>
          </a:xfrm>
        </p:spPr>
        <p:txBody>
          <a:bodyPr/>
          <a:lstStyle/>
          <a:p>
            <a:r>
              <a:rPr lang="es-MX" dirty="0"/>
              <a:t> heces con forma alargada como una salchicha, lisa y blanda. Las personas que llevan una dieta equilibrada y una buena hidratación y que, además, evacúan una vez al día suelen presentar este tipo de heces. Su diámetro es menor que en el caso anterior, oscilando entre 1 y 2 cm y presentan una forma alargada</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2772758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1340768"/>
            <a:ext cx="6781800" cy="1600200"/>
          </a:xfrm>
        </p:spPr>
        <p:txBody>
          <a:bodyPr>
            <a:normAutofit fontScale="90000"/>
          </a:bodyPr>
          <a:lstStyle/>
          <a:p>
            <a:r>
              <a:rPr lang="es-MX" b="1" i="1" dirty="0"/>
              <a:t>Datos rápidos e información sobre los tipos que haces </a:t>
            </a:r>
            <a:br>
              <a:rPr lang="es-MX" b="1" i="1" dirty="0"/>
            </a:br>
            <a:endParaRPr lang="es-MX" dirty="0"/>
          </a:p>
        </p:txBody>
      </p:sp>
      <p:sp>
        <p:nvSpPr>
          <p:cNvPr id="3" name="2 Marcador de contenido"/>
          <p:cNvSpPr>
            <a:spLocks noGrp="1"/>
          </p:cNvSpPr>
          <p:nvPr>
            <p:ph idx="1"/>
          </p:nvPr>
        </p:nvSpPr>
        <p:spPr>
          <a:xfrm>
            <a:off x="827584" y="2132856"/>
            <a:ext cx="7543800" cy="3886200"/>
          </a:xfrm>
        </p:spPr>
        <p:txBody>
          <a:bodyPr/>
          <a:lstStyle/>
          <a:p>
            <a:r>
              <a:rPr lang="es-MX" dirty="0"/>
              <a:t>Si no evacúas correctamente, las bacterias del cuerpo convertirán las heces que no has expulsado en gases, que te harán estar hinchado todo el día y que, incluso, puede provocar estreñimiento y problemas más graves como el síndrome del intestino irritable si la situación se prolonga.</a:t>
            </a:r>
            <a:endParaRPr lang="es-MX" dirty="0"/>
          </a:p>
        </p:txBody>
      </p:sp>
      <p:sp>
        <p:nvSpPr>
          <p:cNvPr id="4" name="3 Rectángulo"/>
          <p:cNvSpPr/>
          <p:nvPr/>
        </p:nvSpPr>
        <p:spPr>
          <a:xfrm>
            <a:off x="4644008" y="6228870"/>
            <a:ext cx="3044017"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INDICE</a:t>
            </a:r>
            <a:endParaRPr lang="es-MX" dirty="0"/>
          </a:p>
        </p:txBody>
      </p:sp>
    </p:spTree>
    <p:extLst>
      <p:ext uri="{BB962C8B-B14F-4D97-AF65-F5344CB8AC3E}">
        <p14:creationId xmlns:p14="http://schemas.microsoft.com/office/powerpoint/2010/main" val="35813422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62</TotalTime>
  <Words>715</Words>
  <Application>Microsoft Office PowerPoint</Application>
  <PresentationFormat>Presentación en pantalla (4:3)</PresentationFormat>
  <Paragraphs>81</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NewsPrint</vt:lpstr>
      <vt:lpstr>¿ Que es el popo ?</vt:lpstr>
      <vt:lpstr>                  Índice </vt:lpstr>
      <vt:lpstr>Imágenes </vt:lpstr>
      <vt:lpstr>Que pasa si no haces popo?</vt:lpstr>
      <vt:lpstr>¿ donde viene el popo?</vt:lpstr>
      <vt:lpstr>Que pasa si haces mas pipi que popo </vt:lpstr>
      <vt:lpstr>Tipos de haces en popo  </vt:lpstr>
      <vt:lpstr>Que significa haces en tipo 4</vt:lpstr>
      <vt:lpstr>Datos rápidos e información sobre los tipos que haces  </vt:lpstr>
      <vt:lpstr>Que color son las haces cuando hay infección </vt:lpstr>
      <vt:lpstr>¿Qué pasa si te aguantas las ganas de ir al baño ? </vt:lpstr>
      <vt:lpstr>¿Cuántas veces ocupamos hacer del baño? </vt:lpstr>
      <vt:lpstr>¿ que haces cuando tienes chorro ?</vt:lpstr>
      <vt:lpstr>Consistencia pastosa con bordes irregulares</vt:lpstr>
      <vt:lpstr>Consistencia líquida sin piezas sólidas </vt:lpstr>
      <vt:lpstr>Manchas suaves con bordes bien definidos</vt:lpstr>
      <vt:lpstr>Bultos duros separados</vt:lpstr>
      <vt:lpstr>  Grumoso y parecido a          una salchicha</vt:lpstr>
      <vt:lpstr>Forma de salchicha con grietas en la superficie</vt:lpstr>
      <vt:lpstr>Serpiente o salchicha suave y lisa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Que es el popo ?</dc:title>
  <dc:creator>User</dc:creator>
  <cp:lastModifiedBy>User</cp:lastModifiedBy>
  <cp:revision>6</cp:revision>
  <dcterms:created xsi:type="dcterms:W3CDTF">2023-11-26T07:19:12Z</dcterms:created>
  <dcterms:modified xsi:type="dcterms:W3CDTF">2023-11-26T08:21:15Z</dcterms:modified>
</cp:coreProperties>
</file>