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5" r:id="rId8"/>
    <p:sldId id="266" r:id="rId9"/>
    <p:sldId id="267" r:id="rId10"/>
    <p:sldId id="262" r:id="rId11"/>
    <p:sldId id="268" r:id="rId12"/>
    <p:sldId id="269" r:id="rId1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E62DD320-A6CB-4E9B-82B7-1319B0CBC173}" type="datetimeFigureOut">
              <a:rPr lang="es-MX" smtClean="0"/>
              <a:t>20/11/2023</a:t>
            </a:fld>
            <a:endParaRPr lang="es-MX"/>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MX"/>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3DC1FBA-C897-426C-AFC4-6350FB9A0031}"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62DD320-A6CB-4E9B-82B7-1319B0CBC173}" type="datetimeFigureOut">
              <a:rPr lang="es-MX" smtClean="0"/>
              <a:t>20/11/2023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3DC1FBA-C897-426C-AFC4-6350FB9A0031}"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62DD320-A6CB-4E9B-82B7-1319B0CBC173}" type="datetimeFigureOut">
              <a:rPr lang="es-MX" smtClean="0"/>
              <a:t>20/11/2023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13DC1FBA-C897-426C-AFC4-6350FB9A0031}"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E62DD320-A6CB-4E9B-82B7-1319B0CBC173}" type="datetimeFigureOut">
              <a:rPr lang="es-MX" smtClean="0"/>
              <a:t>20/11/2023</a:t>
            </a:fld>
            <a:endParaRPr lang="es-MX"/>
          </a:p>
        </p:txBody>
      </p:sp>
      <p:sp>
        <p:nvSpPr>
          <p:cNvPr id="5" name="4 Marcador de pie de página"/>
          <p:cNvSpPr>
            <a:spLocks noGrp="1"/>
          </p:cNvSpPr>
          <p:nvPr>
            <p:ph type="ftr" sz="quarter" idx="11"/>
          </p:nvPr>
        </p:nvSpPr>
        <p:spPr>
          <a:xfrm>
            <a:off x="457200" y="6480969"/>
            <a:ext cx="4260056" cy="300831"/>
          </a:xfrm>
        </p:spPr>
        <p:txBody>
          <a:bodyPr/>
          <a:lstStyle/>
          <a:p>
            <a:endParaRPr lang="es-MX"/>
          </a:p>
        </p:txBody>
      </p:sp>
      <p:sp>
        <p:nvSpPr>
          <p:cNvPr id="6" name="5 Marcador de número de diapositiva"/>
          <p:cNvSpPr>
            <a:spLocks noGrp="1"/>
          </p:cNvSpPr>
          <p:nvPr>
            <p:ph type="sldNum" sz="quarter" idx="12"/>
          </p:nvPr>
        </p:nvSpPr>
        <p:spPr/>
        <p:txBody>
          <a:bodyPr/>
          <a:lstStyle/>
          <a:p>
            <a:fld id="{13DC1FBA-C897-426C-AFC4-6350FB9A0031}"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E62DD320-A6CB-4E9B-82B7-1319B0CBC173}" type="datetimeFigureOut">
              <a:rPr lang="es-MX" smtClean="0"/>
              <a:t>20/11/2023</a:t>
            </a:fld>
            <a:endParaRPr lang="es-MX"/>
          </a:p>
        </p:txBody>
      </p:sp>
      <p:sp>
        <p:nvSpPr>
          <p:cNvPr id="5" name="4 Marcador de pie de página"/>
          <p:cNvSpPr>
            <a:spLocks noGrp="1"/>
          </p:cNvSpPr>
          <p:nvPr>
            <p:ph type="ftr" sz="quarter" idx="11"/>
          </p:nvPr>
        </p:nvSpPr>
        <p:spPr>
          <a:xfrm>
            <a:off x="2619376" y="6480969"/>
            <a:ext cx="4260056" cy="300831"/>
          </a:xfrm>
        </p:spPr>
        <p:txBody>
          <a:bodyPr/>
          <a:lstStyle/>
          <a:p>
            <a:endParaRPr lang="es-MX"/>
          </a:p>
        </p:txBody>
      </p:sp>
      <p:sp>
        <p:nvSpPr>
          <p:cNvPr id="6" name="5 Marcador de número de diapositiva"/>
          <p:cNvSpPr>
            <a:spLocks noGrp="1"/>
          </p:cNvSpPr>
          <p:nvPr>
            <p:ph type="sldNum" sz="quarter" idx="12"/>
          </p:nvPr>
        </p:nvSpPr>
        <p:spPr>
          <a:xfrm>
            <a:off x="8451056" y="809624"/>
            <a:ext cx="502920" cy="300831"/>
          </a:xfrm>
        </p:spPr>
        <p:txBody>
          <a:bodyPr/>
          <a:lstStyle/>
          <a:p>
            <a:fld id="{13DC1FBA-C897-426C-AFC4-6350FB9A0031}" type="slidenum">
              <a:rPr lang="es-MX" smtClean="0"/>
              <a:t>‹Nº›</a:t>
            </a:fld>
            <a:endParaRPr lang="es-MX"/>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E62DD320-A6CB-4E9B-82B7-1319B0CBC173}" type="datetimeFigureOut">
              <a:rPr lang="es-MX" smtClean="0"/>
              <a:t>20/11/2023</a:t>
            </a:fld>
            <a:endParaRPr lang="es-MX"/>
          </a:p>
        </p:txBody>
      </p:sp>
      <p:sp>
        <p:nvSpPr>
          <p:cNvPr id="6" name="5 Marcador de pie de página"/>
          <p:cNvSpPr>
            <a:spLocks noGrp="1"/>
          </p:cNvSpPr>
          <p:nvPr>
            <p:ph type="ftr" sz="quarter" idx="11"/>
          </p:nvPr>
        </p:nvSpPr>
        <p:spPr>
          <a:xfrm>
            <a:off x="457200" y="6480969"/>
            <a:ext cx="4260056" cy="301752"/>
          </a:xfrm>
        </p:spPr>
        <p:txBody>
          <a:bodyPr/>
          <a:lstStyle/>
          <a:p>
            <a:endParaRPr lang="es-MX"/>
          </a:p>
        </p:txBody>
      </p:sp>
      <p:sp>
        <p:nvSpPr>
          <p:cNvPr id="7" name="6 Marcador de número de diapositiva"/>
          <p:cNvSpPr>
            <a:spLocks noGrp="1"/>
          </p:cNvSpPr>
          <p:nvPr>
            <p:ph type="sldNum" sz="quarter" idx="12"/>
          </p:nvPr>
        </p:nvSpPr>
        <p:spPr>
          <a:xfrm>
            <a:off x="7589520" y="6480969"/>
            <a:ext cx="502920" cy="301752"/>
          </a:xfrm>
        </p:spPr>
        <p:txBody>
          <a:bodyPr/>
          <a:lstStyle/>
          <a:p>
            <a:fld id="{13DC1FBA-C897-426C-AFC4-6350FB9A0031}"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E62DD320-A6CB-4E9B-82B7-1319B0CBC173}" type="datetimeFigureOut">
              <a:rPr lang="es-MX" smtClean="0"/>
              <a:t>20/11/2023</a:t>
            </a:fld>
            <a:endParaRPr lang="es-MX"/>
          </a:p>
        </p:txBody>
      </p:sp>
      <p:sp>
        <p:nvSpPr>
          <p:cNvPr id="8" name="7 Marcador de pie de página"/>
          <p:cNvSpPr>
            <a:spLocks noGrp="1"/>
          </p:cNvSpPr>
          <p:nvPr>
            <p:ph type="ftr" sz="quarter" idx="11"/>
          </p:nvPr>
        </p:nvSpPr>
        <p:spPr>
          <a:xfrm>
            <a:off x="457200" y="6480969"/>
            <a:ext cx="4261104" cy="301752"/>
          </a:xfrm>
        </p:spPr>
        <p:txBody>
          <a:bodyPr/>
          <a:lstStyle/>
          <a:p>
            <a:endParaRPr lang="es-MX"/>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13DC1FBA-C897-426C-AFC4-6350FB9A0031}"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62DD320-A6CB-4E9B-82B7-1319B0CBC173}" type="datetimeFigureOut">
              <a:rPr lang="es-MX" smtClean="0"/>
              <a:t>20/11/2023</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13DC1FBA-C897-426C-AFC4-6350FB9A0031}"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E62DD320-A6CB-4E9B-82B7-1319B0CBC173}" type="datetimeFigureOut">
              <a:rPr lang="es-MX" smtClean="0"/>
              <a:t>20/11/2023</a:t>
            </a:fld>
            <a:endParaRPr lang="es-MX"/>
          </a:p>
        </p:txBody>
      </p:sp>
      <p:sp>
        <p:nvSpPr>
          <p:cNvPr id="3" name="2 Marcador de pie de página"/>
          <p:cNvSpPr>
            <a:spLocks noGrp="1"/>
          </p:cNvSpPr>
          <p:nvPr>
            <p:ph type="ftr" sz="quarter" idx="11"/>
          </p:nvPr>
        </p:nvSpPr>
        <p:spPr>
          <a:xfrm>
            <a:off x="457200" y="6481890"/>
            <a:ext cx="4260056" cy="300831"/>
          </a:xfrm>
        </p:spPr>
        <p:txBody>
          <a:bodyPr/>
          <a:lstStyle/>
          <a:p>
            <a:endParaRPr lang="es-MX"/>
          </a:p>
        </p:txBody>
      </p:sp>
      <p:sp>
        <p:nvSpPr>
          <p:cNvPr id="4" name="3 Marcador de número de diapositiva"/>
          <p:cNvSpPr>
            <a:spLocks noGrp="1"/>
          </p:cNvSpPr>
          <p:nvPr>
            <p:ph type="sldNum" sz="quarter" idx="12"/>
          </p:nvPr>
        </p:nvSpPr>
        <p:spPr>
          <a:xfrm>
            <a:off x="7589520" y="6480969"/>
            <a:ext cx="502920" cy="301752"/>
          </a:xfrm>
        </p:spPr>
        <p:txBody>
          <a:bodyPr/>
          <a:lstStyle/>
          <a:p>
            <a:fld id="{13DC1FBA-C897-426C-AFC4-6350FB9A0031}"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E62DD320-A6CB-4E9B-82B7-1319B0CBC173}" type="datetimeFigureOut">
              <a:rPr lang="es-MX" smtClean="0"/>
              <a:t>20/11/2023</a:t>
            </a:fld>
            <a:endParaRPr lang="es-MX"/>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13DC1FBA-C897-426C-AFC4-6350FB9A0031}"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E62DD320-A6CB-4E9B-82B7-1319B0CBC173}" type="datetimeFigureOut">
              <a:rPr lang="es-MX" smtClean="0"/>
              <a:t>20/11/2023</a:t>
            </a:fld>
            <a:endParaRPr lang="es-MX"/>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MX"/>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13DC1FBA-C897-426C-AFC4-6350FB9A0031}"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62DD320-A6CB-4E9B-82B7-1319B0CBC173}" type="datetimeFigureOut">
              <a:rPr lang="es-MX" smtClean="0"/>
              <a:t>20/11/2023</a:t>
            </a:fld>
            <a:endParaRPr lang="es-MX"/>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MX"/>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3DC1FBA-C897-426C-AFC4-6350FB9A0031}"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4.xml"/><Relationship Id="rId7" Type="http://schemas.openxmlformats.org/officeDocument/2006/relationships/slide" Target="slide8.xml"/><Relationship Id="rId12" Type="http://schemas.openxmlformats.org/officeDocument/2006/relationships/slide" Target="slide1.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2.xml"/><Relationship Id="rId5" Type="http://schemas.openxmlformats.org/officeDocument/2006/relationships/slide" Target="slide6.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MX" sz="5400" dirty="0" smtClean="0"/>
              <a:t>LOS </a:t>
            </a:r>
            <a:r>
              <a:rPr lang="es-MX" sz="5400" dirty="0" smtClean="0">
                <a:latin typeface="Bodoni MT Black" pitchFamily="18" charset="0"/>
              </a:rPr>
              <a:t>CORRIDOS</a:t>
            </a:r>
            <a:r>
              <a:rPr lang="es-MX" sz="5400" dirty="0" smtClean="0"/>
              <a:t> TUMBADOS</a:t>
            </a:r>
            <a:endParaRPr lang="es-MX" sz="5400" dirty="0"/>
          </a:p>
        </p:txBody>
      </p:sp>
      <p:sp>
        <p:nvSpPr>
          <p:cNvPr id="3" name="2 Subtítulo"/>
          <p:cNvSpPr>
            <a:spLocks noGrp="1"/>
          </p:cNvSpPr>
          <p:nvPr>
            <p:ph type="subTitle" idx="1"/>
          </p:nvPr>
        </p:nvSpPr>
        <p:spPr>
          <a:xfrm>
            <a:off x="1371600" y="3429000"/>
            <a:ext cx="6400800" cy="1800200"/>
          </a:xfrm>
        </p:spPr>
        <p:txBody>
          <a:bodyPr>
            <a:normAutofit lnSpcReduction="10000"/>
          </a:bodyPr>
          <a:lstStyle/>
          <a:p>
            <a:pPr algn="just">
              <a:spcBef>
                <a:spcPts val="0"/>
              </a:spcBef>
            </a:pPr>
            <a:r>
              <a:rPr lang="es-MX" dirty="0" smtClean="0">
                <a:latin typeface="Adobe Fan Heiti Std B" pitchFamily="34" charset="-128"/>
                <a:ea typeface="Adobe Fan Heiti Std B" pitchFamily="34" charset="-128"/>
              </a:rPr>
              <a:t>BRENDA VALERIA GARCIA RAMIREZ</a:t>
            </a:r>
          </a:p>
          <a:p>
            <a:pPr algn="just">
              <a:spcBef>
                <a:spcPts val="0"/>
              </a:spcBef>
            </a:pPr>
            <a:r>
              <a:rPr lang="es-MX" dirty="0" smtClean="0">
                <a:latin typeface="Adobe Fan Heiti Std B" pitchFamily="34" charset="-128"/>
                <a:ea typeface="Adobe Fan Heiti Std B" pitchFamily="34" charset="-128"/>
              </a:rPr>
              <a:t>ANDRES ALEANDRO REYES MOLINA </a:t>
            </a:r>
          </a:p>
          <a:p>
            <a:pPr algn="just">
              <a:spcBef>
                <a:spcPts val="0"/>
              </a:spcBef>
            </a:pPr>
            <a:r>
              <a:rPr lang="es-MX" dirty="0" smtClean="0">
                <a:latin typeface="Adobe Fan Heiti Std B" pitchFamily="34" charset="-128"/>
                <a:ea typeface="Adobe Fan Heiti Std B" pitchFamily="34" charset="-128"/>
              </a:rPr>
              <a:t>LICENCIATURA EN DERECHO </a:t>
            </a:r>
          </a:p>
          <a:p>
            <a:pPr algn="just">
              <a:spcBef>
                <a:spcPts val="0"/>
              </a:spcBef>
            </a:pPr>
            <a:r>
              <a:rPr lang="es-MX" dirty="0" smtClean="0">
                <a:latin typeface="Adobe Fan Heiti Std B" pitchFamily="34" charset="-128"/>
                <a:ea typeface="Adobe Fan Heiti Std B" pitchFamily="34" charset="-128"/>
              </a:rPr>
              <a:t>1ER CUATRIMESTRE</a:t>
            </a:r>
          </a:p>
          <a:p>
            <a:endParaRPr lang="es-MX" dirty="0" smtClean="0"/>
          </a:p>
          <a:p>
            <a:endParaRPr lang="es-MX" dirty="0"/>
          </a:p>
        </p:txBody>
      </p:sp>
    </p:spTree>
    <p:extLst>
      <p:ext uri="{BB962C8B-B14F-4D97-AF65-F5344CB8AC3E}">
        <p14:creationId xmlns:p14="http://schemas.microsoft.com/office/powerpoint/2010/main" val="37334401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a:t>
            </a:r>
            <a:r>
              <a:rPr lang="es-MX" dirty="0"/>
              <a:t>Qué tipo de genero son los corridos tumbados?</a:t>
            </a:r>
            <a:br>
              <a:rPr lang="es-MX" dirty="0"/>
            </a:br>
            <a:endParaRPr lang="es-MX" dirty="0"/>
          </a:p>
        </p:txBody>
      </p:sp>
      <p:sp>
        <p:nvSpPr>
          <p:cNvPr id="3" name="2 Marcador de contenido"/>
          <p:cNvSpPr>
            <a:spLocks noGrp="1"/>
          </p:cNvSpPr>
          <p:nvPr>
            <p:ph idx="1"/>
          </p:nvPr>
        </p:nvSpPr>
        <p:spPr/>
        <p:txBody>
          <a:bodyPr/>
          <a:lstStyle/>
          <a:p>
            <a:r>
              <a:rPr lang="es-MX" dirty="0"/>
              <a:t>Los corridos pertenecen, de alguna forma, a un espectro de 'música regional mexicana' en la que caben otras expresiones como el duranguense, el </a:t>
            </a:r>
            <a:r>
              <a:rPr lang="es-MX" dirty="0" err="1"/>
              <a:t>sierreño</a:t>
            </a:r>
            <a:r>
              <a:rPr lang="es-MX" dirty="0"/>
              <a:t>, la banda o la quebradita. Una sentencia de la que el </a:t>
            </a:r>
            <a:r>
              <a:rPr lang="es-MX" dirty="0" err="1"/>
              <a:t>latin</a:t>
            </a:r>
            <a:r>
              <a:rPr lang="es-MX" dirty="0"/>
              <a:t> jazz, el </a:t>
            </a:r>
            <a:r>
              <a:rPr lang="es-MX" dirty="0" err="1"/>
              <a:t>boogaloo</a:t>
            </a:r>
            <a:r>
              <a:rPr lang="es-MX" dirty="0"/>
              <a:t>, la salsa, la cumbia o el reggaetón también son parte en su premisa de 'música latina'.</a:t>
            </a:r>
          </a:p>
        </p:txBody>
      </p:sp>
      <p:sp>
        <p:nvSpPr>
          <p:cNvPr id="4" name="3 Flecha derecha">
            <a:hlinkClick r:id="rId2"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839540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a:t>
            </a:r>
            <a:r>
              <a:rPr lang="es-MX" dirty="0"/>
              <a:t>Cómo afectan los corridos tumbados a la sociedad?</a:t>
            </a:r>
            <a:br>
              <a:rPr lang="es-MX" dirty="0"/>
            </a:br>
            <a:endParaRPr lang="es-MX" dirty="0"/>
          </a:p>
        </p:txBody>
      </p:sp>
      <p:sp>
        <p:nvSpPr>
          <p:cNvPr id="3" name="2 Marcador de contenido"/>
          <p:cNvSpPr>
            <a:spLocks noGrp="1"/>
          </p:cNvSpPr>
          <p:nvPr>
            <p:ph idx="1"/>
          </p:nvPr>
        </p:nvSpPr>
        <p:spPr/>
        <p:txBody>
          <a:bodyPr/>
          <a:lstStyle/>
          <a:p>
            <a:r>
              <a:rPr lang="es-MX" dirty="0"/>
              <a:t>La música puede ser exitosa, pero en México ha sido motivo de controversia. A la par de su popularidad, los corridos tumbados levantan polémica precisamente por su temática en un país con miles de muertes violentas y más de 111.000 personas desaparecidas y no localizadas, según datos oficiales.</a:t>
            </a:r>
          </a:p>
        </p:txBody>
      </p:sp>
      <p:sp>
        <p:nvSpPr>
          <p:cNvPr id="4" name="3 Flecha derecha">
            <a:hlinkClick r:id="rId2"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669754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a:t>
            </a:r>
            <a:r>
              <a:rPr lang="es-MX" dirty="0"/>
              <a:t>Cuál es el origen de los corridos tumbados?</a:t>
            </a:r>
            <a:br>
              <a:rPr lang="es-MX" dirty="0"/>
            </a:br>
            <a:endParaRPr lang="es-MX" dirty="0"/>
          </a:p>
        </p:txBody>
      </p:sp>
      <p:sp>
        <p:nvSpPr>
          <p:cNvPr id="3" name="2 Marcador de contenido"/>
          <p:cNvSpPr>
            <a:spLocks noGrp="1"/>
          </p:cNvSpPr>
          <p:nvPr>
            <p:ph idx="1"/>
          </p:nvPr>
        </p:nvSpPr>
        <p:spPr/>
        <p:txBody>
          <a:bodyPr/>
          <a:lstStyle/>
          <a:p>
            <a:r>
              <a:rPr lang="es-MX" dirty="0" err="1"/>
              <a:t>Natanael</a:t>
            </a:r>
            <a:r>
              <a:rPr lang="es-MX" dirty="0"/>
              <a:t> Cano es ampliamente reconocido como el pionero y padre de los </a:t>
            </a:r>
            <a:r>
              <a:rPr lang="es-MX" dirty="0" smtClean="0"/>
              <a:t>corridos </a:t>
            </a:r>
            <a:r>
              <a:rPr lang="es-MX" dirty="0"/>
              <a:t>tumbados</a:t>
            </a:r>
            <a:r>
              <a:rPr lang="es-MX" dirty="0" smtClean="0"/>
              <a:t>.</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3429000"/>
            <a:ext cx="3168352" cy="3168352"/>
          </a:xfrm>
          <a:prstGeom prst="rect">
            <a:avLst/>
          </a:prstGeom>
        </p:spPr>
      </p:pic>
      <p:sp>
        <p:nvSpPr>
          <p:cNvPr id="5" name="4 Flecha derecha">
            <a:hlinkClick r:id="rId3"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684239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75656" y="476672"/>
            <a:ext cx="6120680" cy="1008112"/>
          </a:xfrm>
        </p:spPr>
        <p:txBody>
          <a:bodyPr>
            <a:normAutofit/>
          </a:bodyPr>
          <a:lstStyle/>
          <a:p>
            <a:r>
              <a:rPr lang="es-MX" dirty="0" smtClean="0"/>
              <a:t>INDICE </a:t>
            </a:r>
            <a:endParaRPr lang="es-MX" dirty="0"/>
          </a:p>
        </p:txBody>
      </p:sp>
      <p:sp>
        <p:nvSpPr>
          <p:cNvPr id="3" name="2 Marcador de contenido"/>
          <p:cNvSpPr>
            <a:spLocks noGrp="1"/>
          </p:cNvSpPr>
          <p:nvPr>
            <p:ph idx="1"/>
          </p:nvPr>
        </p:nvSpPr>
        <p:spPr>
          <a:xfrm>
            <a:off x="1475656" y="1844824"/>
            <a:ext cx="6400800" cy="3672408"/>
          </a:xfrm>
        </p:spPr>
        <p:txBody>
          <a:bodyPr>
            <a:normAutofit fontScale="62500" lnSpcReduction="20000"/>
          </a:bodyPr>
          <a:lstStyle/>
          <a:p>
            <a:pPr marL="285750" indent="-285750" algn="just"/>
            <a:r>
              <a:rPr lang="es-MX" dirty="0" smtClean="0">
                <a:hlinkClick r:id="rId2" action="ppaction://hlinksldjump"/>
              </a:rPr>
              <a:t>¿Cuáles son los artistas mas conocidos del momento?</a:t>
            </a:r>
            <a:endParaRPr lang="es-MX" dirty="0" smtClean="0"/>
          </a:p>
          <a:p>
            <a:pPr marL="285750" indent="-285750" algn="just"/>
            <a:r>
              <a:rPr lang="es-MX" dirty="0" smtClean="0">
                <a:hlinkClick r:id="rId3" action="ppaction://hlinksldjump"/>
              </a:rPr>
              <a:t>¿Quién es Junior H?</a:t>
            </a:r>
            <a:endParaRPr lang="es-MX" dirty="0" smtClean="0"/>
          </a:p>
          <a:p>
            <a:pPr marL="285750" indent="-285750" algn="just"/>
            <a:r>
              <a:rPr lang="es-MX" dirty="0" smtClean="0">
                <a:hlinkClick r:id="rId4" action="ppaction://hlinksldjump"/>
              </a:rPr>
              <a:t>¿Quién es peso pluma?</a:t>
            </a:r>
            <a:endParaRPr lang="es-MX" dirty="0" smtClean="0"/>
          </a:p>
          <a:p>
            <a:pPr marL="285750" indent="-285750" algn="just"/>
            <a:r>
              <a:rPr lang="es-MX" dirty="0" smtClean="0">
                <a:hlinkClick r:id="rId5" action="ppaction://hlinksldjump"/>
              </a:rPr>
              <a:t>¿Cuáles son los grupos mas escuchados?</a:t>
            </a:r>
            <a:endParaRPr lang="es-MX" dirty="0" smtClean="0"/>
          </a:p>
          <a:p>
            <a:pPr marL="285750" indent="-285750" algn="just"/>
            <a:r>
              <a:rPr lang="es-MX" dirty="0" smtClean="0">
                <a:hlinkClick r:id="rId6" action="ppaction://hlinksldjump"/>
              </a:rPr>
              <a:t>¿Quién es fuerza regida?</a:t>
            </a:r>
            <a:endParaRPr lang="es-MX" dirty="0" smtClean="0"/>
          </a:p>
          <a:p>
            <a:pPr marL="285750" indent="-285750" algn="just"/>
            <a:r>
              <a:rPr lang="es-MX" dirty="0" smtClean="0">
                <a:hlinkClick r:id="rId7" action="ppaction://hlinksldjump"/>
              </a:rPr>
              <a:t>¿Quién es grupo marca registrada?</a:t>
            </a:r>
            <a:endParaRPr lang="es-MX" dirty="0" smtClean="0"/>
          </a:p>
          <a:p>
            <a:pPr marL="285750" indent="-285750" algn="just"/>
            <a:r>
              <a:rPr lang="es-MX" dirty="0" smtClean="0">
                <a:hlinkClick r:id="rId8" action="ppaction://hlinksldjump"/>
              </a:rPr>
              <a:t>¿Qué expresan los corridos tumbados?</a:t>
            </a:r>
            <a:endParaRPr lang="es-MX" dirty="0" smtClean="0"/>
          </a:p>
          <a:p>
            <a:pPr marL="285750" indent="-285750" algn="just"/>
            <a:r>
              <a:rPr lang="es-MX" dirty="0" smtClean="0">
                <a:hlinkClick r:id="rId9" action="ppaction://hlinksldjump"/>
              </a:rPr>
              <a:t>¿Qué tipo de genero son los corridos tumbados?</a:t>
            </a:r>
            <a:endParaRPr lang="es-MX" dirty="0" smtClean="0"/>
          </a:p>
          <a:p>
            <a:pPr marL="285750" indent="-285750" algn="just"/>
            <a:r>
              <a:rPr lang="es-MX" dirty="0" smtClean="0">
                <a:hlinkClick r:id="rId10" action="ppaction://hlinksldjump"/>
              </a:rPr>
              <a:t>¿Cómo afectan los corridos tumbados a la sociedad?</a:t>
            </a:r>
            <a:endParaRPr lang="es-MX" dirty="0" smtClean="0"/>
          </a:p>
          <a:p>
            <a:pPr marL="285750" indent="-285750" algn="just"/>
            <a:r>
              <a:rPr lang="es-MX" dirty="0" smtClean="0">
                <a:hlinkClick r:id="rId11" action="ppaction://hlinksldjump"/>
              </a:rPr>
              <a:t>¿Cuál es el origen de los corridos tumbados?</a:t>
            </a:r>
            <a:endParaRPr lang="es-MX" dirty="0"/>
          </a:p>
        </p:txBody>
      </p:sp>
      <p:sp>
        <p:nvSpPr>
          <p:cNvPr id="4" name="3 Flecha derecha">
            <a:hlinkClick r:id="rId12"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64063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404664"/>
            <a:ext cx="7488832" cy="1261862"/>
          </a:xfrm>
        </p:spPr>
        <p:txBody>
          <a:bodyPr>
            <a:normAutofit fontScale="90000"/>
          </a:bodyPr>
          <a:lstStyle/>
          <a:p>
            <a:pPr algn="just"/>
            <a:r>
              <a:rPr lang="es-MX" dirty="0"/>
              <a:t/>
            </a:r>
            <a:br>
              <a:rPr lang="es-MX" dirty="0"/>
            </a:br>
            <a:r>
              <a:rPr lang="es-MX" dirty="0" smtClean="0"/>
              <a:t>¿</a:t>
            </a:r>
            <a:r>
              <a:rPr lang="es-MX" dirty="0"/>
              <a:t>Cuáles son los artistas </a:t>
            </a:r>
            <a:r>
              <a:rPr lang="es-MX" dirty="0" smtClean="0"/>
              <a:t>mas conocidos </a:t>
            </a:r>
            <a:r>
              <a:rPr lang="es-MX" dirty="0"/>
              <a:t>del momento?</a:t>
            </a:r>
            <a:br>
              <a:rPr lang="es-MX" dirty="0"/>
            </a:br>
            <a:endParaRPr lang="es-MX" dirty="0"/>
          </a:p>
        </p:txBody>
      </p:sp>
      <p:sp>
        <p:nvSpPr>
          <p:cNvPr id="3" name="2 Marcador de contenido"/>
          <p:cNvSpPr>
            <a:spLocks noGrp="1"/>
          </p:cNvSpPr>
          <p:nvPr>
            <p:ph idx="1"/>
          </p:nvPr>
        </p:nvSpPr>
        <p:spPr/>
        <p:txBody>
          <a:bodyPr/>
          <a:lstStyle/>
          <a:p>
            <a:r>
              <a:rPr lang="es-MX" dirty="0" smtClean="0"/>
              <a:t>Junior H</a:t>
            </a:r>
          </a:p>
          <a:p>
            <a:r>
              <a:rPr lang="es-MX" dirty="0" smtClean="0"/>
              <a:t>Peso pluma</a:t>
            </a:r>
          </a:p>
          <a:p>
            <a:r>
              <a:rPr lang="es-MX" dirty="0" smtClean="0"/>
              <a:t>Fuerza regida</a:t>
            </a:r>
          </a:p>
          <a:p>
            <a:r>
              <a:rPr lang="es-MX" dirty="0" smtClean="0"/>
              <a:t>Xavi Hernández </a:t>
            </a:r>
            <a:endParaRPr lang="es-MX" dirty="0"/>
          </a:p>
        </p:txBody>
      </p:sp>
      <p:sp>
        <p:nvSpPr>
          <p:cNvPr id="5" name="4 Flecha derecha">
            <a:hlinkClick r:id="rId2"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575210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¿Quién es Junior H?</a:t>
            </a:r>
          </a:p>
        </p:txBody>
      </p:sp>
      <p:sp>
        <p:nvSpPr>
          <p:cNvPr id="3" name="2 Marcador de contenido"/>
          <p:cNvSpPr>
            <a:spLocks noGrp="1"/>
          </p:cNvSpPr>
          <p:nvPr>
            <p:ph idx="1"/>
          </p:nvPr>
        </p:nvSpPr>
        <p:spPr/>
        <p:txBody>
          <a:bodyPr/>
          <a:lstStyle/>
          <a:p>
            <a:r>
              <a:rPr lang="es-MX" dirty="0"/>
              <a:t>Antonio Herrera Pérez, mejor conocido como Junior H, es un cantante y compositor mexicano. Se especializa en el subgénero de corridos tumbados.</a:t>
            </a:r>
            <a:r>
              <a:rPr lang="es-MX" dirty="0" smtClean="0"/>
              <a:t>​</a:t>
            </a:r>
          </a:p>
          <a:p>
            <a:r>
              <a:rPr lang="es-MX" dirty="0" smtClean="0"/>
              <a:t> </a:t>
            </a:r>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67000" y="3861048"/>
            <a:ext cx="4032448" cy="2671497"/>
          </a:xfrm>
          <a:prstGeom prst="rect">
            <a:avLst/>
          </a:prstGeom>
        </p:spPr>
      </p:pic>
      <p:sp>
        <p:nvSpPr>
          <p:cNvPr id="5" name="4 Flecha derecha">
            <a:hlinkClick r:id="rId3"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3959569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¿Quién es peso pluma?</a:t>
            </a:r>
            <a:br>
              <a:rPr lang="es-MX" dirty="0"/>
            </a:br>
            <a:endParaRPr lang="es-MX" dirty="0"/>
          </a:p>
        </p:txBody>
      </p:sp>
      <p:sp>
        <p:nvSpPr>
          <p:cNvPr id="3" name="2 Marcador de contenido"/>
          <p:cNvSpPr>
            <a:spLocks noGrp="1"/>
          </p:cNvSpPr>
          <p:nvPr>
            <p:ph idx="1"/>
          </p:nvPr>
        </p:nvSpPr>
        <p:spPr/>
        <p:txBody>
          <a:bodyPr/>
          <a:lstStyle/>
          <a:p>
            <a:r>
              <a:rPr lang="es-MX" dirty="0"/>
              <a:t>Hassan Emilio </a:t>
            </a:r>
            <a:r>
              <a:rPr lang="es-MX" dirty="0" err="1"/>
              <a:t>Kabande</a:t>
            </a:r>
            <a:r>
              <a:rPr lang="es-MX" dirty="0"/>
              <a:t> </a:t>
            </a:r>
            <a:r>
              <a:rPr lang="es-MX" dirty="0" err="1"/>
              <a:t>Laija</a:t>
            </a:r>
            <a:r>
              <a:rPr lang="es-MX" dirty="0"/>
              <a:t>, conocido por su nombre artístico Peso Pluma, es un cantante y compositor mexicano, que se caracteriza en los géneros de corridos tumbados, </a:t>
            </a:r>
            <a:r>
              <a:rPr lang="es-MX" dirty="0" err="1"/>
              <a:t>reguetón</a:t>
            </a:r>
            <a:r>
              <a:rPr lang="es-MX" dirty="0"/>
              <a:t> y </a:t>
            </a:r>
            <a:r>
              <a:rPr lang="es-MX" dirty="0" err="1"/>
              <a:t>trap</a:t>
            </a:r>
            <a:r>
              <a:rPr lang="es-MX" dirty="0"/>
              <a:t> latino</a:t>
            </a:r>
            <a:r>
              <a:rPr lang="es-MX" dirty="0" smtClean="0"/>
              <a:t>.</a:t>
            </a:r>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4365104"/>
            <a:ext cx="2949227" cy="2114540"/>
          </a:xfrm>
          <a:prstGeom prst="rect">
            <a:avLst/>
          </a:prstGeom>
        </p:spPr>
      </p:pic>
      <p:sp>
        <p:nvSpPr>
          <p:cNvPr id="5" name="4 Flecha derecha">
            <a:hlinkClick r:id="rId3"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99128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a:t>
            </a:r>
            <a:r>
              <a:rPr lang="es-MX" dirty="0"/>
              <a:t>Cuáles son los grupos mas escuchados?</a:t>
            </a:r>
            <a:br>
              <a:rPr lang="es-MX" dirty="0"/>
            </a:br>
            <a:endParaRPr lang="es-MX" dirty="0"/>
          </a:p>
        </p:txBody>
      </p:sp>
      <p:sp>
        <p:nvSpPr>
          <p:cNvPr id="3" name="2 Marcador de contenido"/>
          <p:cNvSpPr>
            <a:spLocks noGrp="1"/>
          </p:cNvSpPr>
          <p:nvPr>
            <p:ph idx="1"/>
          </p:nvPr>
        </p:nvSpPr>
        <p:spPr/>
        <p:txBody>
          <a:bodyPr/>
          <a:lstStyle/>
          <a:p>
            <a:r>
              <a:rPr lang="es-MX" dirty="0" smtClean="0"/>
              <a:t>Fuerza regida </a:t>
            </a:r>
          </a:p>
          <a:p>
            <a:r>
              <a:rPr lang="es-MX" dirty="0" smtClean="0"/>
              <a:t>Grupo marca registrada </a:t>
            </a:r>
            <a:endParaRPr lang="es-MX" dirty="0"/>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3066562"/>
            <a:ext cx="2760330" cy="3573016"/>
          </a:xfrm>
          <a:prstGeom prst="rect">
            <a:avLst/>
          </a:prstGeom>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3543234"/>
            <a:ext cx="3096344" cy="3096344"/>
          </a:xfrm>
          <a:prstGeom prst="rect">
            <a:avLst/>
          </a:prstGeom>
        </p:spPr>
      </p:pic>
      <p:sp>
        <p:nvSpPr>
          <p:cNvPr id="8" name="7 Flecha derecha">
            <a:hlinkClick r:id="rId4"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78600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¿Quién es fuerza regida?</a:t>
            </a:r>
            <a:br>
              <a:rPr lang="es-MX" dirty="0"/>
            </a:br>
            <a:endParaRPr lang="es-MX" dirty="0"/>
          </a:p>
        </p:txBody>
      </p:sp>
      <p:sp>
        <p:nvSpPr>
          <p:cNvPr id="3" name="2 Marcador de contenido"/>
          <p:cNvSpPr>
            <a:spLocks noGrp="1"/>
          </p:cNvSpPr>
          <p:nvPr>
            <p:ph idx="1"/>
          </p:nvPr>
        </p:nvSpPr>
        <p:spPr/>
        <p:txBody>
          <a:bodyPr/>
          <a:lstStyle/>
          <a:p>
            <a:r>
              <a:rPr lang="es-MX" dirty="0"/>
              <a:t>Fuerza Regida es una agrupación musical especializada en el género regional mexicano, que ha tenido colaboraciones con otros artistas reconocidos como </a:t>
            </a:r>
            <a:r>
              <a:rPr lang="es-MX" dirty="0" err="1"/>
              <a:t>Becky</a:t>
            </a:r>
            <a:r>
              <a:rPr lang="es-MX" dirty="0"/>
              <a:t> G, Banda MS, </a:t>
            </a:r>
            <a:r>
              <a:rPr lang="es-MX" dirty="0" err="1"/>
              <a:t>Natanael</a:t>
            </a:r>
            <a:r>
              <a:rPr lang="es-MX" dirty="0"/>
              <a:t> Cano y hasta Peso Pluma</a:t>
            </a:r>
            <a:r>
              <a:rPr lang="es-MX" dirty="0" smtClean="0"/>
              <a:t>.</a:t>
            </a:r>
          </a:p>
          <a:p>
            <a:endParaRPr lang="es-MX" dirty="0"/>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4725144"/>
            <a:ext cx="2367708" cy="1954485"/>
          </a:xfrm>
          <a:prstGeom prst="rect">
            <a:avLst/>
          </a:prstGeom>
        </p:spPr>
      </p:pic>
      <p:sp>
        <p:nvSpPr>
          <p:cNvPr id="6" name="5 Flecha derecha">
            <a:hlinkClick r:id="rId3"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889089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a:t>
            </a:r>
            <a:r>
              <a:rPr lang="es-MX" dirty="0"/>
              <a:t>Quién es grupo marca registrada?</a:t>
            </a:r>
            <a:br>
              <a:rPr lang="es-MX" dirty="0"/>
            </a:br>
            <a:endParaRPr lang="es-MX" dirty="0"/>
          </a:p>
        </p:txBody>
      </p:sp>
      <p:sp>
        <p:nvSpPr>
          <p:cNvPr id="3" name="2 Marcador de contenido"/>
          <p:cNvSpPr>
            <a:spLocks noGrp="1"/>
          </p:cNvSpPr>
          <p:nvPr>
            <p:ph idx="1"/>
          </p:nvPr>
        </p:nvSpPr>
        <p:spPr/>
        <p:txBody>
          <a:bodyPr/>
          <a:lstStyle/>
          <a:p>
            <a:r>
              <a:rPr lang="es-MX" dirty="0"/>
              <a:t>El nombre de Marca Registrada comienza a retumbar en las plataformas digitales y es que la agrupación originaria de Culiacán, </a:t>
            </a:r>
            <a:r>
              <a:rPr lang="es-MX" dirty="0" smtClean="0"/>
              <a:t>Sinaloa</a:t>
            </a:r>
            <a:endParaRPr lang="es-MX" dirty="0"/>
          </a:p>
          <a:p>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5856" y="3861048"/>
            <a:ext cx="2664296" cy="2808312"/>
          </a:xfrm>
          <a:prstGeom prst="rect">
            <a:avLst/>
          </a:prstGeom>
        </p:spPr>
      </p:pic>
      <p:sp>
        <p:nvSpPr>
          <p:cNvPr id="5" name="4 Flecha derecha">
            <a:hlinkClick r:id="rId3"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61430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a:t>
            </a:r>
            <a:r>
              <a:rPr lang="es-MX" dirty="0"/>
              <a:t>Qué expresan los corridos tumbados?</a:t>
            </a:r>
            <a:br>
              <a:rPr lang="es-MX" dirty="0"/>
            </a:br>
            <a:endParaRPr lang="es-MX" dirty="0"/>
          </a:p>
        </p:txBody>
      </p:sp>
      <p:sp>
        <p:nvSpPr>
          <p:cNvPr id="3" name="2 Marcador de contenido"/>
          <p:cNvSpPr>
            <a:spLocks noGrp="1"/>
          </p:cNvSpPr>
          <p:nvPr>
            <p:ph idx="1"/>
          </p:nvPr>
        </p:nvSpPr>
        <p:spPr/>
        <p:txBody>
          <a:bodyPr>
            <a:normAutofit fontScale="92500"/>
          </a:bodyPr>
          <a:lstStyle/>
          <a:p>
            <a:r>
              <a:rPr lang="es-MX" dirty="0"/>
              <a:t>Los corridos tumbados son un fenómeno musical cuyo éxito deriva de varios factores, entre los que destaca la juventud; las drogas y la </a:t>
            </a:r>
            <a:r>
              <a:rPr lang="es-MX" dirty="0" smtClean="0"/>
              <a:t>narco moda </a:t>
            </a:r>
            <a:r>
              <a:rPr lang="es-MX" dirty="0"/>
              <a:t>también están presentes. Sin embargo, los corridos como tal, no son nuevos, tienen más de 100 años de presencia en nuestro país, aunque recientemente el subgénero de los corridos tumbados ha sido un fenómeno, sobre todo, entre los jóvenes. </a:t>
            </a:r>
          </a:p>
          <a:p>
            <a:endParaRPr lang="es-MX" dirty="0"/>
          </a:p>
        </p:txBody>
      </p:sp>
      <p:sp>
        <p:nvSpPr>
          <p:cNvPr id="4" name="3 Flecha derecha">
            <a:hlinkClick r:id="rId2" action="ppaction://hlinksldjump"/>
          </p:cNvPr>
          <p:cNvSpPr/>
          <p:nvPr/>
        </p:nvSpPr>
        <p:spPr>
          <a:xfrm>
            <a:off x="7668344" y="6125095"/>
            <a:ext cx="576064" cy="3960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302028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Personalizado 1">
      <a:dk1>
        <a:srgbClr val="B8CFFF"/>
      </a:dk1>
      <a:lt1>
        <a:srgbClr val="72A0FF"/>
      </a:lt1>
      <a:dk2>
        <a:srgbClr val="000000"/>
      </a:dk2>
      <a:lt2>
        <a:srgbClr val="333333"/>
      </a:lt2>
      <a:accent1>
        <a:srgbClr val="FFD7E8"/>
      </a:accent1>
      <a:accent2>
        <a:srgbClr val="BDBDBD"/>
      </a:accent2>
      <a:accent3>
        <a:srgbClr val="B8CFFF"/>
      </a:accent3>
      <a:accent4>
        <a:srgbClr val="00349E"/>
      </a:accent4>
      <a:accent5>
        <a:srgbClr val="FFD7E8"/>
      </a:accent5>
      <a:accent6>
        <a:srgbClr val="E0E0E0"/>
      </a:accent6>
      <a:hlink>
        <a:srgbClr val="17BBFD"/>
      </a:hlink>
      <a:folHlink>
        <a:srgbClr val="D2D2D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70</TotalTime>
  <Words>455</Words>
  <Application>Microsoft Office PowerPoint</Application>
  <PresentationFormat>Presentación en pantalla (4:3)</PresentationFormat>
  <Paragraphs>41</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Brío</vt:lpstr>
      <vt:lpstr>LOS CORRIDOS TUMBADOS</vt:lpstr>
      <vt:lpstr>INDICE </vt:lpstr>
      <vt:lpstr> ¿Cuáles son los artistas mas conocidos del momento? </vt:lpstr>
      <vt:lpstr>¿Quién es Junior H?</vt:lpstr>
      <vt:lpstr>¿Quién es peso pluma? </vt:lpstr>
      <vt:lpstr> ¿Cuáles son los grupos mas escuchados? </vt:lpstr>
      <vt:lpstr>¿Quién es fuerza regida? </vt:lpstr>
      <vt:lpstr> ¿Quién es grupo marca registrada? </vt:lpstr>
      <vt:lpstr> ¿Qué expresan los corridos tumbados? </vt:lpstr>
      <vt:lpstr> ¿Qué tipo de genero son los corridos tumbados? </vt:lpstr>
      <vt:lpstr> ¿Cómo afectan los corridos tumbados a la sociedad? </vt:lpstr>
      <vt:lpstr> ¿Cuál es el origen de los corridos tumbados?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CORRIDOS TUMBADOS</dc:title>
  <dc:creator>User</dc:creator>
  <cp:lastModifiedBy>User</cp:lastModifiedBy>
  <cp:revision>8</cp:revision>
  <dcterms:created xsi:type="dcterms:W3CDTF">2023-11-20T15:37:17Z</dcterms:created>
  <dcterms:modified xsi:type="dcterms:W3CDTF">2023-11-20T16:47:49Z</dcterms:modified>
</cp:coreProperties>
</file>