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60" r:id="rId5"/>
    <p:sldId id="259" r:id="rId6"/>
    <p:sldId id="261" r:id="rId7"/>
    <p:sldId id="262" r:id="rId8"/>
  </p:sldIdLst>
  <p:sldSz cx="12192000" cy="6858000"/>
  <p:notesSz cx="6858000" cy="9144000"/>
  <p:defaultText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3" autoAdjust="0"/>
    <p:restoredTop sz="94660"/>
  </p:normalViewPr>
  <p:slideViewPr>
    <p:cSldViewPr snapToGrid="0">
      <p:cViewPr varScale="1">
        <p:scale>
          <a:sx n="74" d="100"/>
          <a:sy n="74" d="100"/>
        </p:scale>
        <p:origin x="576" y="5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C85243B-CBA5-4CDC-82C8-730F4D61E287}"/>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MX"/>
          </a:p>
        </p:txBody>
      </p:sp>
      <p:sp>
        <p:nvSpPr>
          <p:cNvPr id="3" name="Subtítulo 2">
            <a:extLst>
              <a:ext uri="{FF2B5EF4-FFF2-40B4-BE49-F238E27FC236}">
                <a16:creationId xmlns:a16="http://schemas.microsoft.com/office/drawing/2014/main" id="{3ACB5E0F-5CB4-4846-A284-BFD5781E489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MX"/>
          </a:p>
        </p:txBody>
      </p:sp>
      <p:sp>
        <p:nvSpPr>
          <p:cNvPr id="4" name="Marcador de fecha 3">
            <a:extLst>
              <a:ext uri="{FF2B5EF4-FFF2-40B4-BE49-F238E27FC236}">
                <a16:creationId xmlns:a16="http://schemas.microsoft.com/office/drawing/2014/main" id="{F4858837-A904-4F24-8C4D-270DB1B95A08}"/>
              </a:ext>
            </a:extLst>
          </p:cNvPr>
          <p:cNvSpPr>
            <a:spLocks noGrp="1"/>
          </p:cNvSpPr>
          <p:nvPr>
            <p:ph type="dt" sz="half" idx="10"/>
          </p:nvPr>
        </p:nvSpPr>
        <p:spPr/>
        <p:txBody>
          <a:bodyPr/>
          <a:lstStyle/>
          <a:p>
            <a:fld id="{4F660223-C28B-4688-943B-5FB89DF94216}" type="datetimeFigureOut">
              <a:rPr lang="es-MX" smtClean="0"/>
              <a:t>28/07/2022</a:t>
            </a:fld>
            <a:endParaRPr lang="es-MX"/>
          </a:p>
        </p:txBody>
      </p:sp>
      <p:sp>
        <p:nvSpPr>
          <p:cNvPr id="5" name="Marcador de pie de página 4">
            <a:extLst>
              <a:ext uri="{FF2B5EF4-FFF2-40B4-BE49-F238E27FC236}">
                <a16:creationId xmlns:a16="http://schemas.microsoft.com/office/drawing/2014/main" id="{3F513D03-6378-41F1-B517-3FB6A73D95A0}"/>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4B4D43D2-D610-4343-81FB-199153C46AD9}"/>
              </a:ext>
            </a:extLst>
          </p:cNvPr>
          <p:cNvSpPr>
            <a:spLocks noGrp="1"/>
          </p:cNvSpPr>
          <p:nvPr>
            <p:ph type="sldNum" sz="quarter" idx="12"/>
          </p:nvPr>
        </p:nvSpPr>
        <p:spPr/>
        <p:txBody>
          <a:bodyPr/>
          <a:lstStyle/>
          <a:p>
            <a:fld id="{180CE648-3ED4-47F8-A398-D0D81E3925DC}" type="slidenum">
              <a:rPr lang="es-MX" smtClean="0"/>
              <a:t>‹Nº›</a:t>
            </a:fld>
            <a:endParaRPr lang="es-MX"/>
          </a:p>
        </p:txBody>
      </p:sp>
    </p:spTree>
    <p:extLst>
      <p:ext uri="{BB962C8B-B14F-4D97-AF65-F5344CB8AC3E}">
        <p14:creationId xmlns:p14="http://schemas.microsoft.com/office/powerpoint/2010/main" val="3088720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08D0E7F-263A-4124-A876-14C8419952A8}"/>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texto vertical 2">
            <a:extLst>
              <a:ext uri="{FF2B5EF4-FFF2-40B4-BE49-F238E27FC236}">
                <a16:creationId xmlns:a16="http://schemas.microsoft.com/office/drawing/2014/main" id="{4923ED72-1525-460A-B6EF-38828F2385DD}"/>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86AF56C4-43AC-47B2-B69C-5C2410F44F02}"/>
              </a:ext>
            </a:extLst>
          </p:cNvPr>
          <p:cNvSpPr>
            <a:spLocks noGrp="1"/>
          </p:cNvSpPr>
          <p:nvPr>
            <p:ph type="dt" sz="half" idx="10"/>
          </p:nvPr>
        </p:nvSpPr>
        <p:spPr/>
        <p:txBody>
          <a:bodyPr/>
          <a:lstStyle/>
          <a:p>
            <a:fld id="{4F660223-C28B-4688-943B-5FB89DF94216}" type="datetimeFigureOut">
              <a:rPr lang="es-MX" smtClean="0"/>
              <a:t>28/07/2022</a:t>
            </a:fld>
            <a:endParaRPr lang="es-MX"/>
          </a:p>
        </p:txBody>
      </p:sp>
      <p:sp>
        <p:nvSpPr>
          <p:cNvPr id="5" name="Marcador de pie de página 4">
            <a:extLst>
              <a:ext uri="{FF2B5EF4-FFF2-40B4-BE49-F238E27FC236}">
                <a16:creationId xmlns:a16="http://schemas.microsoft.com/office/drawing/2014/main" id="{4C319A5D-D04D-4EA4-BFC5-02F65157DF52}"/>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8E5625B2-BE4E-4332-9325-45C885247192}"/>
              </a:ext>
            </a:extLst>
          </p:cNvPr>
          <p:cNvSpPr>
            <a:spLocks noGrp="1"/>
          </p:cNvSpPr>
          <p:nvPr>
            <p:ph type="sldNum" sz="quarter" idx="12"/>
          </p:nvPr>
        </p:nvSpPr>
        <p:spPr/>
        <p:txBody>
          <a:bodyPr/>
          <a:lstStyle/>
          <a:p>
            <a:fld id="{180CE648-3ED4-47F8-A398-D0D81E3925DC}" type="slidenum">
              <a:rPr lang="es-MX" smtClean="0"/>
              <a:t>‹Nº›</a:t>
            </a:fld>
            <a:endParaRPr lang="es-MX"/>
          </a:p>
        </p:txBody>
      </p:sp>
    </p:spTree>
    <p:extLst>
      <p:ext uri="{BB962C8B-B14F-4D97-AF65-F5344CB8AC3E}">
        <p14:creationId xmlns:p14="http://schemas.microsoft.com/office/powerpoint/2010/main" val="12127570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92119D06-8308-4BDC-A85A-52C6E8E0F89E}"/>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MX"/>
          </a:p>
        </p:txBody>
      </p:sp>
      <p:sp>
        <p:nvSpPr>
          <p:cNvPr id="3" name="Marcador de texto vertical 2">
            <a:extLst>
              <a:ext uri="{FF2B5EF4-FFF2-40B4-BE49-F238E27FC236}">
                <a16:creationId xmlns:a16="http://schemas.microsoft.com/office/drawing/2014/main" id="{A299FFE4-B104-4FE2-86A5-DD9F7C9924E5}"/>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642C7C7C-BCC0-4E0A-8758-286A11DC269B}"/>
              </a:ext>
            </a:extLst>
          </p:cNvPr>
          <p:cNvSpPr>
            <a:spLocks noGrp="1"/>
          </p:cNvSpPr>
          <p:nvPr>
            <p:ph type="dt" sz="half" idx="10"/>
          </p:nvPr>
        </p:nvSpPr>
        <p:spPr/>
        <p:txBody>
          <a:bodyPr/>
          <a:lstStyle/>
          <a:p>
            <a:fld id="{4F660223-C28B-4688-943B-5FB89DF94216}" type="datetimeFigureOut">
              <a:rPr lang="es-MX" smtClean="0"/>
              <a:t>28/07/2022</a:t>
            </a:fld>
            <a:endParaRPr lang="es-MX"/>
          </a:p>
        </p:txBody>
      </p:sp>
      <p:sp>
        <p:nvSpPr>
          <p:cNvPr id="5" name="Marcador de pie de página 4">
            <a:extLst>
              <a:ext uri="{FF2B5EF4-FFF2-40B4-BE49-F238E27FC236}">
                <a16:creationId xmlns:a16="http://schemas.microsoft.com/office/drawing/2014/main" id="{691615FA-0A05-47AB-AE87-FE6D1344783A}"/>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D604488E-2D22-4091-90FF-3F0CDF9B47F0}"/>
              </a:ext>
            </a:extLst>
          </p:cNvPr>
          <p:cNvSpPr>
            <a:spLocks noGrp="1"/>
          </p:cNvSpPr>
          <p:nvPr>
            <p:ph type="sldNum" sz="quarter" idx="12"/>
          </p:nvPr>
        </p:nvSpPr>
        <p:spPr/>
        <p:txBody>
          <a:bodyPr/>
          <a:lstStyle/>
          <a:p>
            <a:fld id="{180CE648-3ED4-47F8-A398-D0D81E3925DC}" type="slidenum">
              <a:rPr lang="es-MX" smtClean="0"/>
              <a:t>‹Nº›</a:t>
            </a:fld>
            <a:endParaRPr lang="es-MX"/>
          </a:p>
        </p:txBody>
      </p:sp>
    </p:spTree>
    <p:extLst>
      <p:ext uri="{BB962C8B-B14F-4D97-AF65-F5344CB8AC3E}">
        <p14:creationId xmlns:p14="http://schemas.microsoft.com/office/powerpoint/2010/main" val="24788569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9AE02A1-6C51-419B-903A-7B646029621A}"/>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contenido 2">
            <a:extLst>
              <a:ext uri="{FF2B5EF4-FFF2-40B4-BE49-F238E27FC236}">
                <a16:creationId xmlns:a16="http://schemas.microsoft.com/office/drawing/2014/main" id="{8EAF8E8C-CFF7-4632-80BE-6A2E7CF6446C}"/>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E749FC48-1893-4C4F-98A2-41EF867F12D6}"/>
              </a:ext>
            </a:extLst>
          </p:cNvPr>
          <p:cNvSpPr>
            <a:spLocks noGrp="1"/>
          </p:cNvSpPr>
          <p:nvPr>
            <p:ph type="dt" sz="half" idx="10"/>
          </p:nvPr>
        </p:nvSpPr>
        <p:spPr/>
        <p:txBody>
          <a:bodyPr/>
          <a:lstStyle/>
          <a:p>
            <a:fld id="{4F660223-C28B-4688-943B-5FB89DF94216}" type="datetimeFigureOut">
              <a:rPr lang="es-MX" smtClean="0"/>
              <a:t>28/07/2022</a:t>
            </a:fld>
            <a:endParaRPr lang="es-MX"/>
          </a:p>
        </p:txBody>
      </p:sp>
      <p:sp>
        <p:nvSpPr>
          <p:cNvPr id="5" name="Marcador de pie de página 4">
            <a:extLst>
              <a:ext uri="{FF2B5EF4-FFF2-40B4-BE49-F238E27FC236}">
                <a16:creationId xmlns:a16="http://schemas.microsoft.com/office/drawing/2014/main" id="{6D0FCC3D-0CEA-4B62-BAF8-BCEB5195D5CA}"/>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8B31EBD4-4E29-4381-827B-382C79E7628F}"/>
              </a:ext>
            </a:extLst>
          </p:cNvPr>
          <p:cNvSpPr>
            <a:spLocks noGrp="1"/>
          </p:cNvSpPr>
          <p:nvPr>
            <p:ph type="sldNum" sz="quarter" idx="12"/>
          </p:nvPr>
        </p:nvSpPr>
        <p:spPr/>
        <p:txBody>
          <a:bodyPr/>
          <a:lstStyle/>
          <a:p>
            <a:fld id="{180CE648-3ED4-47F8-A398-D0D81E3925DC}" type="slidenum">
              <a:rPr lang="es-MX" smtClean="0"/>
              <a:t>‹Nº›</a:t>
            </a:fld>
            <a:endParaRPr lang="es-MX"/>
          </a:p>
        </p:txBody>
      </p:sp>
    </p:spTree>
    <p:extLst>
      <p:ext uri="{BB962C8B-B14F-4D97-AF65-F5344CB8AC3E}">
        <p14:creationId xmlns:p14="http://schemas.microsoft.com/office/powerpoint/2010/main" val="19514777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672F7E5-F0AA-4614-8AB5-F9DABB0F8227}"/>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MX"/>
          </a:p>
        </p:txBody>
      </p:sp>
      <p:sp>
        <p:nvSpPr>
          <p:cNvPr id="3" name="Marcador de texto 2">
            <a:extLst>
              <a:ext uri="{FF2B5EF4-FFF2-40B4-BE49-F238E27FC236}">
                <a16:creationId xmlns:a16="http://schemas.microsoft.com/office/drawing/2014/main" id="{68C35FF3-FB8F-4599-96AB-C0C9B816B02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BD195829-8FDA-4424-955E-6C12DABDC5C0}"/>
              </a:ext>
            </a:extLst>
          </p:cNvPr>
          <p:cNvSpPr>
            <a:spLocks noGrp="1"/>
          </p:cNvSpPr>
          <p:nvPr>
            <p:ph type="dt" sz="half" idx="10"/>
          </p:nvPr>
        </p:nvSpPr>
        <p:spPr/>
        <p:txBody>
          <a:bodyPr/>
          <a:lstStyle/>
          <a:p>
            <a:fld id="{4F660223-C28B-4688-943B-5FB89DF94216}" type="datetimeFigureOut">
              <a:rPr lang="es-MX" smtClean="0"/>
              <a:t>28/07/2022</a:t>
            </a:fld>
            <a:endParaRPr lang="es-MX"/>
          </a:p>
        </p:txBody>
      </p:sp>
      <p:sp>
        <p:nvSpPr>
          <p:cNvPr id="5" name="Marcador de pie de página 4">
            <a:extLst>
              <a:ext uri="{FF2B5EF4-FFF2-40B4-BE49-F238E27FC236}">
                <a16:creationId xmlns:a16="http://schemas.microsoft.com/office/drawing/2014/main" id="{B5CEE0BE-B541-4D83-BDFE-F2D42AB6BA87}"/>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B5B6E7FB-FD4D-479D-B353-1B79213D9AF3}"/>
              </a:ext>
            </a:extLst>
          </p:cNvPr>
          <p:cNvSpPr>
            <a:spLocks noGrp="1"/>
          </p:cNvSpPr>
          <p:nvPr>
            <p:ph type="sldNum" sz="quarter" idx="12"/>
          </p:nvPr>
        </p:nvSpPr>
        <p:spPr/>
        <p:txBody>
          <a:bodyPr/>
          <a:lstStyle/>
          <a:p>
            <a:fld id="{180CE648-3ED4-47F8-A398-D0D81E3925DC}" type="slidenum">
              <a:rPr lang="es-MX" smtClean="0"/>
              <a:t>‹Nº›</a:t>
            </a:fld>
            <a:endParaRPr lang="es-MX"/>
          </a:p>
        </p:txBody>
      </p:sp>
    </p:spTree>
    <p:extLst>
      <p:ext uri="{BB962C8B-B14F-4D97-AF65-F5344CB8AC3E}">
        <p14:creationId xmlns:p14="http://schemas.microsoft.com/office/powerpoint/2010/main" val="11685596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3D365E2-EE58-4DD2-B02B-DA6F126F8C9F}"/>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contenido 2">
            <a:extLst>
              <a:ext uri="{FF2B5EF4-FFF2-40B4-BE49-F238E27FC236}">
                <a16:creationId xmlns:a16="http://schemas.microsoft.com/office/drawing/2014/main" id="{57502EBF-05D3-4FDA-8472-D3A38BC51757}"/>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contenido 3">
            <a:extLst>
              <a:ext uri="{FF2B5EF4-FFF2-40B4-BE49-F238E27FC236}">
                <a16:creationId xmlns:a16="http://schemas.microsoft.com/office/drawing/2014/main" id="{4431D626-B327-4A29-983B-DA39A1DADA7E}"/>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5" name="Marcador de fecha 4">
            <a:extLst>
              <a:ext uri="{FF2B5EF4-FFF2-40B4-BE49-F238E27FC236}">
                <a16:creationId xmlns:a16="http://schemas.microsoft.com/office/drawing/2014/main" id="{207E06C0-CED3-4D8A-8630-197B69D3A018}"/>
              </a:ext>
            </a:extLst>
          </p:cNvPr>
          <p:cNvSpPr>
            <a:spLocks noGrp="1"/>
          </p:cNvSpPr>
          <p:nvPr>
            <p:ph type="dt" sz="half" idx="10"/>
          </p:nvPr>
        </p:nvSpPr>
        <p:spPr/>
        <p:txBody>
          <a:bodyPr/>
          <a:lstStyle/>
          <a:p>
            <a:fld id="{4F660223-C28B-4688-943B-5FB89DF94216}" type="datetimeFigureOut">
              <a:rPr lang="es-MX" smtClean="0"/>
              <a:t>28/07/2022</a:t>
            </a:fld>
            <a:endParaRPr lang="es-MX"/>
          </a:p>
        </p:txBody>
      </p:sp>
      <p:sp>
        <p:nvSpPr>
          <p:cNvPr id="6" name="Marcador de pie de página 5">
            <a:extLst>
              <a:ext uri="{FF2B5EF4-FFF2-40B4-BE49-F238E27FC236}">
                <a16:creationId xmlns:a16="http://schemas.microsoft.com/office/drawing/2014/main" id="{72B380B2-2BE5-4ED7-BA28-235F5CDF4EF5}"/>
              </a:ext>
            </a:extLst>
          </p:cNvPr>
          <p:cNvSpPr>
            <a:spLocks noGrp="1"/>
          </p:cNvSpPr>
          <p:nvPr>
            <p:ph type="ftr" sz="quarter" idx="11"/>
          </p:nvPr>
        </p:nvSpPr>
        <p:spPr/>
        <p:txBody>
          <a:bodyPr/>
          <a:lstStyle/>
          <a:p>
            <a:endParaRPr lang="es-MX"/>
          </a:p>
        </p:txBody>
      </p:sp>
      <p:sp>
        <p:nvSpPr>
          <p:cNvPr id="7" name="Marcador de número de diapositiva 6">
            <a:extLst>
              <a:ext uri="{FF2B5EF4-FFF2-40B4-BE49-F238E27FC236}">
                <a16:creationId xmlns:a16="http://schemas.microsoft.com/office/drawing/2014/main" id="{D512B6D7-E22E-4BBF-B05A-4AF6C4F495BE}"/>
              </a:ext>
            </a:extLst>
          </p:cNvPr>
          <p:cNvSpPr>
            <a:spLocks noGrp="1"/>
          </p:cNvSpPr>
          <p:nvPr>
            <p:ph type="sldNum" sz="quarter" idx="12"/>
          </p:nvPr>
        </p:nvSpPr>
        <p:spPr/>
        <p:txBody>
          <a:bodyPr/>
          <a:lstStyle/>
          <a:p>
            <a:fld id="{180CE648-3ED4-47F8-A398-D0D81E3925DC}" type="slidenum">
              <a:rPr lang="es-MX" smtClean="0"/>
              <a:t>‹Nº›</a:t>
            </a:fld>
            <a:endParaRPr lang="es-MX"/>
          </a:p>
        </p:txBody>
      </p:sp>
    </p:spTree>
    <p:extLst>
      <p:ext uri="{BB962C8B-B14F-4D97-AF65-F5344CB8AC3E}">
        <p14:creationId xmlns:p14="http://schemas.microsoft.com/office/powerpoint/2010/main" val="28328510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C816784-C931-4539-A5A7-3690ADCF01BE}"/>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s-MX"/>
          </a:p>
        </p:txBody>
      </p:sp>
      <p:sp>
        <p:nvSpPr>
          <p:cNvPr id="3" name="Marcador de texto 2">
            <a:extLst>
              <a:ext uri="{FF2B5EF4-FFF2-40B4-BE49-F238E27FC236}">
                <a16:creationId xmlns:a16="http://schemas.microsoft.com/office/drawing/2014/main" id="{FC30C879-2D54-4660-A52B-AD11B2A5C45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4B7B3551-A8F6-4BF8-9F6C-6A5F94DCAE0F}"/>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5" name="Marcador de texto 4">
            <a:extLst>
              <a:ext uri="{FF2B5EF4-FFF2-40B4-BE49-F238E27FC236}">
                <a16:creationId xmlns:a16="http://schemas.microsoft.com/office/drawing/2014/main" id="{AAB1D0A9-EDF3-4050-BF98-5462BDA0571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9401344B-1933-4E54-B3BE-796315E893F9}"/>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7" name="Marcador de fecha 6">
            <a:extLst>
              <a:ext uri="{FF2B5EF4-FFF2-40B4-BE49-F238E27FC236}">
                <a16:creationId xmlns:a16="http://schemas.microsoft.com/office/drawing/2014/main" id="{EDC07FFC-0320-4435-BCCD-3421795EDAD9}"/>
              </a:ext>
            </a:extLst>
          </p:cNvPr>
          <p:cNvSpPr>
            <a:spLocks noGrp="1"/>
          </p:cNvSpPr>
          <p:nvPr>
            <p:ph type="dt" sz="half" idx="10"/>
          </p:nvPr>
        </p:nvSpPr>
        <p:spPr/>
        <p:txBody>
          <a:bodyPr/>
          <a:lstStyle/>
          <a:p>
            <a:fld id="{4F660223-C28B-4688-943B-5FB89DF94216}" type="datetimeFigureOut">
              <a:rPr lang="es-MX" smtClean="0"/>
              <a:t>28/07/2022</a:t>
            </a:fld>
            <a:endParaRPr lang="es-MX"/>
          </a:p>
        </p:txBody>
      </p:sp>
      <p:sp>
        <p:nvSpPr>
          <p:cNvPr id="8" name="Marcador de pie de página 7">
            <a:extLst>
              <a:ext uri="{FF2B5EF4-FFF2-40B4-BE49-F238E27FC236}">
                <a16:creationId xmlns:a16="http://schemas.microsoft.com/office/drawing/2014/main" id="{EF438F5D-9606-40FD-9726-560485B81F8A}"/>
              </a:ext>
            </a:extLst>
          </p:cNvPr>
          <p:cNvSpPr>
            <a:spLocks noGrp="1"/>
          </p:cNvSpPr>
          <p:nvPr>
            <p:ph type="ftr" sz="quarter" idx="11"/>
          </p:nvPr>
        </p:nvSpPr>
        <p:spPr/>
        <p:txBody>
          <a:bodyPr/>
          <a:lstStyle/>
          <a:p>
            <a:endParaRPr lang="es-MX"/>
          </a:p>
        </p:txBody>
      </p:sp>
      <p:sp>
        <p:nvSpPr>
          <p:cNvPr id="9" name="Marcador de número de diapositiva 8">
            <a:extLst>
              <a:ext uri="{FF2B5EF4-FFF2-40B4-BE49-F238E27FC236}">
                <a16:creationId xmlns:a16="http://schemas.microsoft.com/office/drawing/2014/main" id="{1AF62796-5093-4ACF-B438-748D96E45CC4}"/>
              </a:ext>
            </a:extLst>
          </p:cNvPr>
          <p:cNvSpPr>
            <a:spLocks noGrp="1"/>
          </p:cNvSpPr>
          <p:nvPr>
            <p:ph type="sldNum" sz="quarter" idx="12"/>
          </p:nvPr>
        </p:nvSpPr>
        <p:spPr/>
        <p:txBody>
          <a:bodyPr/>
          <a:lstStyle/>
          <a:p>
            <a:fld id="{180CE648-3ED4-47F8-A398-D0D81E3925DC}" type="slidenum">
              <a:rPr lang="es-MX" smtClean="0"/>
              <a:t>‹Nº›</a:t>
            </a:fld>
            <a:endParaRPr lang="es-MX"/>
          </a:p>
        </p:txBody>
      </p:sp>
    </p:spTree>
    <p:extLst>
      <p:ext uri="{BB962C8B-B14F-4D97-AF65-F5344CB8AC3E}">
        <p14:creationId xmlns:p14="http://schemas.microsoft.com/office/powerpoint/2010/main" val="33076826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3B40633-971E-40BF-92B4-EE2306951ED9}"/>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fecha 2">
            <a:extLst>
              <a:ext uri="{FF2B5EF4-FFF2-40B4-BE49-F238E27FC236}">
                <a16:creationId xmlns:a16="http://schemas.microsoft.com/office/drawing/2014/main" id="{146CDFCB-23CC-449C-A901-31EA4DC558AD}"/>
              </a:ext>
            </a:extLst>
          </p:cNvPr>
          <p:cNvSpPr>
            <a:spLocks noGrp="1"/>
          </p:cNvSpPr>
          <p:nvPr>
            <p:ph type="dt" sz="half" idx="10"/>
          </p:nvPr>
        </p:nvSpPr>
        <p:spPr/>
        <p:txBody>
          <a:bodyPr/>
          <a:lstStyle/>
          <a:p>
            <a:fld id="{4F660223-C28B-4688-943B-5FB89DF94216}" type="datetimeFigureOut">
              <a:rPr lang="es-MX" smtClean="0"/>
              <a:t>28/07/2022</a:t>
            </a:fld>
            <a:endParaRPr lang="es-MX"/>
          </a:p>
        </p:txBody>
      </p:sp>
      <p:sp>
        <p:nvSpPr>
          <p:cNvPr id="4" name="Marcador de pie de página 3">
            <a:extLst>
              <a:ext uri="{FF2B5EF4-FFF2-40B4-BE49-F238E27FC236}">
                <a16:creationId xmlns:a16="http://schemas.microsoft.com/office/drawing/2014/main" id="{43A788D1-FE02-4527-ADD5-725004DCA821}"/>
              </a:ext>
            </a:extLst>
          </p:cNvPr>
          <p:cNvSpPr>
            <a:spLocks noGrp="1"/>
          </p:cNvSpPr>
          <p:nvPr>
            <p:ph type="ftr" sz="quarter" idx="11"/>
          </p:nvPr>
        </p:nvSpPr>
        <p:spPr/>
        <p:txBody>
          <a:bodyPr/>
          <a:lstStyle/>
          <a:p>
            <a:endParaRPr lang="es-MX"/>
          </a:p>
        </p:txBody>
      </p:sp>
      <p:sp>
        <p:nvSpPr>
          <p:cNvPr id="5" name="Marcador de número de diapositiva 4">
            <a:extLst>
              <a:ext uri="{FF2B5EF4-FFF2-40B4-BE49-F238E27FC236}">
                <a16:creationId xmlns:a16="http://schemas.microsoft.com/office/drawing/2014/main" id="{8C6BD1E6-0970-4E50-9963-C0F6C506C206}"/>
              </a:ext>
            </a:extLst>
          </p:cNvPr>
          <p:cNvSpPr>
            <a:spLocks noGrp="1"/>
          </p:cNvSpPr>
          <p:nvPr>
            <p:ph type="sldNum" sz="quarter" idx="12"/>
          </p:nvPr>
        </p:nvSpPr>
        <p:spPr/>
        <p:txBody>
          <a:bodyPr/>
          <a:lstStyle/>
          <a:p>
            <a:fld id="{180CE648-3ED4-47F8-A398-D0D81E3925DC}" type="slidenum">
              <a:rPr lang="es-MX" smtClean="0"/>
              <a:t>‹Nº›</a:t>
            </a:fld>
            <a:endParaRPr lang="es-MX"/>
          </a:p>
        </p:txBody>
      </p:sp>
    </p:spTree>
    <p:extLst>
      <p:ext uri="{BB962C8B-B14F-4D97-AF65-F5344CB8AC3E}">
        <p14:creationId xmlns:p14="http://schemas.microsoft.com/office/powerpoint/2010/main" val="9663439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3924434E-5033-49AD-8DA2-79ACBF0EE1C2}"/>
              </a:ext>
            </a:extLst>
          </p:cNvPr>
          <p:cNvSpPr>
            <a:spLocks noGrp="1"/>
          </p:cNvSpPr>
          <p:nvPr>
            <p:ph type="dt" sz="half" idx="10"/>
          </p:nvPr>
        </p:nvSpPr>
        <p:spPr/>
        <p:txBody>
          <a:bodyPr/>
          <a:lstStyle/>
          <a:p>
            <a:fld id="{4F660223-C28B-4688-943B-5FB89DF94216}" type="datetimeFigureOut">
              <a:rPr lang="es-MX" smtClean="0"/>
              <a:t>28/07/2022</a:t>
            </a:fld>
            <a:endParaRPr lang="es-MX"/>
          </a:p>
        </p:txBody>
      </p:sp>
      <p:sp>
        <p:nvSpPr>
          <p:cNvPr id="3" name="Marcador de pie de página 2">
            <a:extLst>
              <a:ext uri="{FF2B5EF4-FFF2-40B4-BE49-F238E27FC236}">
                <a16:creationId xmlns:a16="http://schemas.microsoft.com/office/drawing/2014/main" id="{0426E85C-B5FF-413F-8110-857F032F2E92}"/>
              </a:ext>
            </a:extLst>
          </p:cNvPr>
          <p:cNvSpPr>
            <a:spLocks noGrp="1"/>
          </p:cNvSpPr>
          <p:nvPr>
            <p:ph type="ftr" sz="quarter" idx="11"/>
          </p:nvPr>
        </p:nvSpPr>
        <p:spPr/>
        <p:txBody>
          <a:bodyPr/>
          <a:lstStyle/>
          <a:p>
            <a:endParaRPr lang="es-MX"/>
          </a:p>
        </p:txBody>
      </p:sp>
      <p:sp>
        <p:nvSpPr>
          <p:cNvPr id="4" name="Marcador de número de diapositiva 3">
            <a:extLst>
              <a:ext uri="{FF2B5EF4-FFF2-40B4-BE49-F238E27FC236}">
                <a16:creationId xmlns:a16="http://schemas.microsoft.com/office/drawing/2014/main" id="{DFE13238-A7C5-4601-973B-D90C8523D7D4}"/>
              </a:ext>
            </a:extLst>
          </p:cNvPr>
          <p:cNvSpPr>
            <a:spLocks noGrp="1"/>
          </p:cNvSpPr>
          <p:nvPr>
            <p:ph type="sldNum" sz="quarter" idx="12"/>
          </p:nvPr>
        </p:nvSpPr>
        <p:spPr/>
        <p:txBody>
          <a:bodyPr/>
          <a:lstStyle/>
          <a:p>
            <a:fld id="{180CE648-3ED4-47F8-A398-D0D81E3925DC}" type="slidenum">
              <a:rPr lang="es-MX" smtClean="0"/>
              <a:t>‹Nº›</a:t>
            </a:fld>
            <a:endParaRPr lang="es-MX"/>
          </a:p>
        </p:txBody>
      </p:sp>
    </p:spTree>
    <p:extLst>
      <p:ext uri="{BB962C8B-B14F-4D97-AF65-F5344CB8AC3E}">
        <p14:creationId xmlns:p14="http://schemas.microsoft.com/office/powerpoint/2010/main" val="26319325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2ED8EF5-96AD-41E2-937A-F7E6664E4BC6}"/>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MX"/>
          </a:p>
        </p:txBody>
      </p:sp>
      <p:sp>
        <p:nvSpPr>
          <p:cNvPr id="3" name="Marcador de contenido 2">
            <a:extLst>
              <a:ext uri="{FF2B5EF4-FFF2-40B4-BE49-F238E27FC236}">
                <a16:creationId xmlns:a16="http://schemas.microsoft.com/office/drawing/2014/main" id="{0D0D133F-F689-416F-B638-429DBBC1BAA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texto 3">
            <a:extLst>
              <a:ext uri="{FF2B5EF4-FFF2-40B4-BE49-F238E27FC236}">
                <a16:creationId xmlns:a16="http://schemas.microsoft.com/office/drawing/2014/main" id="{1CE9C163-33F7-4AB1-BA5C-0787FA2C701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FCC5AEBC-6414-47BF-A101-C9261223B399}"/>
              </a:ext>
            </a:extLst>
          </p:cNvPr>
          <p:cNvSpPr>
            <a:spLocks noGrp="1"/>
          </p:cNvSpPr>
          <p:nvPr>
            <p:ph type="dt" sz="half" idx="10"/>
          </p:nvPr>
        </p:nvSpPr>
        <p:spPr/>
        <p:txBody>
          <a:bodyPr/>
          <a:lstStyle/>
          <a:p>
            <a:fld id="{4F660223-C28B-4688-943B-5FB89DF94216}" type="datetimeFigureOut">
              <a:rPr lang="es-MX" smtClean="0"/>
              <a:t>28/07/2022</a:t>
            </a:fld>
            <a:endParaRPr lang="es-MX"/>
          </a:p>
        </p:txBody>
      </p:sp>
      <p:sp>
        <p:nvSpPr>
          <p:cNvPr id="6" name="Marcador de pie de página 5">
            <a:extLst>
              <a:ext uri="{FF2B5EF4-FFF2-40B4-BE49-F238E27FC236}">
                <a16:creationId xmlns:a16="http://schemas.microsoft.com/office/drawing/2014/main" id="{FAEB71A3-9A01-480A-A2B1-46A852E8D1C3}"/>
              </a:ext>
            </a:extLst>
          </p:cNvPr>
          <p:cNvSpPr>
            <a:spLocks noGrp="1"/>
          </p:cNvSpPr>
          <p:nvPr>
            <p:ph type="ftr" sz="quarter" idx="11"/>
          </p:nvPr>
        </p:nvSpPr>
        <p:spPr/>
        <p:txBody>
          <a:bodyPr/>
          <a:lstStyle/>
          <a:p>
            <a:endParaRPr lang="es-MX"/>
          </a:p>
        </p:txBody>
      </p:sp>
      <p:sp>
        <p:nvSpPr>
          <p:cNvPr id="7" name="Marcador de número de diapositiva 6">
            <a:extLst>
              <a:ext uri="{FF2B5EF4-FFF2-40B4-BE49-F238E27FC236}">
                <a16:creationId xmlns:a16="http://schemas.microsoft.com/office/drawing/2014/main" id="{38E1AEDE-F075-4036-B142-2BDAE34803AB}"/>
              </a:ext>
            </a:extLst>
          </p:cNvPr>
          <p:cNvSpPr>
            <a:spLocks noGrp="1"/>
          </p:cNvSpPr>
          <p:nvPr>
            <p:ph type="sldNum" sz="quarter" idx="12"/>
          </p:nvPr>
        </p:nvSpPr>
        <p:spPr/>
        <p:txBody>
          <a:bodyPr/>
          <a:lstStyle/>
          <a:p>
            <a:fld id="{180CE648-3ED4-47F8-A398-D0D81E3925DC}" type="slidenum">
              <a:rPr lang="es-MX" smtClean="0"/>
              <a:t>‹Nº›</a:t>
            </a:fld>
            <a:endParaRPr lang="es-MX"/>
          </a:p>
        </p:txBody>
      </p:sp>
    </p:spTree>
    <p:extLst>
      <p:ext uri="{BB962C8B-B14F-4D97-AF65-F5344CB8AC3E}">
        <p14:creationId xmlns:p14="http://schemas.microsoft.com/office/powerpoint/2010/main" val="19329024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F440948-1E83-4670-9B44-7BDAAC73972D}"/>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MX"/>
          </a:p>
        </p:txBody>
      </p:sp>
      <p:sp>
        <p:nvSpPr>
          <p:cNvPr id="3" name="Marcador de posición de imagen 2">
            <a:extLst>
              <a:ext uri="{FF2B5EF4-FFF2-40B4-BE49-F238E27FC236}">
                <a16:creationId xmlns:a16="http://schemas.microsoft.com/office/drawing/2014/main" id="{AE3F65F9-18AE-443C-A0F1-9B2EBA88601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MX"/>
          </a:p>
        </p:txBody>
      </p:sp>
      <p:sp>
        <p:nvSpPr>
          <p:cNvPr id="4" name="Marcador de texto 3">
            <a:extLst>
              <a:ext uri="{FF2B5EF4-FFF2-40B4-BE49-F238E27FC236}">
                <a16:creationId xmlns:a16="http://schemas.microsoft.com/office/drawing/2014/main" id="{B419BDD4-FE0C-459B-806D-41C571E0C45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048C9D19-8207-4B41-8807-AD3947E92815}"/>
              </a:ext>
            </a:extLst>
          </p:cNvPr>
          <p:cNvSpPr>
            <a:spLocks noGrp="1"/>
          </p:cNvSpPr>
          <p:nvPr>
            <p:ph type="dt" sz="half" idx="10"/>
          </p:nvPr>
        </p:nvSpPr>
        <p:spPr/>
        <p:txBody>
          <a:bodyPr/>
          <a:lstStyle/>
          <a:p>
            <a:fld id="{4F660223-C28B-4688-943B-5FB89DF94216}" type="datetimeFigureOut">
              <a:rPr lang="es-MX" smtClean="0"/>
              <a:t>28/07/2022</a:t>
            </a:fld>
            <a:endParaRPr lang="es-MX"/>
          </a:p>
        </p:txBody>
      </p:sp>
      <p:sp>
        <p:nvSpPr>
          <p:cNvPr id="6" name="Marcador de pie de página 5">
            <a:extLst>
              <a:ext uri="{FF2B5EF4-FFF2-40B4-BE49-F238E27FC236}">
                <a16:creationId xmlns:a16="http://schemas.microsoft.com/office/drawing/2014/main" id="{D2A6112B-239D-4D7A-9D2E-C5B338FC7BB3}"/>
              </a:ext>
            </a:extLst>
          </p:cNvPr>
          <p:cNvSpPr>
            <a:spLocks noGrp="1"/>
          </p:cNvSpPr>
          <p:nvPr>
            <p:ph type="ftr" sz="quarter" idx="11"/>
          </p:nvPr>
        </p:nvSpPr>
        <p:spPr/>
        <p:txBody>
          <a:bodyPr/>
          <a:lstStyle/>
          <a:p>
            <a:endParaRPr lang="es-MX"/>
          </a:p>
        </p:txBody>
      </p:sp>
      <p:sp>
        <p:nvSpPr>
          <p:cNvPr id="7" name="Marcador de número de diapositiva 6">
            <a:extLst>
              <a:ext uri="{FF2B5EF4-FFF2-40B4-BE49-F238E27FC236}">
                <a16:creationId xmlns:a16="http://schemas.microsoft.com/office/drawing/2014/main" id="{A791D2F2-B553-4DCA-AA3E-654CB7F2D54C}"/>
              </a:ext>
            </a:extLst>
          </p:cNvPr>
          <p:cNvSpPr>
            <a:spLocks noGrp="1"/>
          </p:cNvSpPr>
          <p:nvPr>
            <p:ph type="sldNum" sz="quarter" idx="12"/>
          </p:nvPr>
        </p:nvSpPr>
        <p:spPr/>
        <p:txBody>
          <a:bodyPr/>
          <a:lstStyle/>
          <a:p>
            <a:fld id="{180CE648-3ED4-47F8-A398-D0D81E3925DC}" type="slidenum">
              <a:rPr lang="es-MX" smtClean="0"/>
              <a:t>‹Nº›</a:t>
            </a:fld>
            <a:endParaRPr lang="es-MX"/>
          </a:p>
        </p:txBody>
      </p:sp>
    </p:spTree>
    <p:extLst>
      <p:ext uri="{BB962C8B-B14F-4D97-AF65-F5344CB8AC3E}">
        <p14:creationId xmlns:p14="http://schemas.microsoft.com/office/powerpoint/2010/main" val="21335564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FAF86554-5B63-4205-B66A-18E0FB77EAE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MX"/>
          </a:p>
        </p:txBody>
      </p:sp>
      <p:sp>
        <p:nvSpPr>
          <p:cNvPr id="3" name="Marcador de texto 2">
            <a:extLst>
              <a:ext uri="{FF2B5EF4-FFF2-40B4-BE49-F238E27FC236}">
                <a16:creationId xmlns:a16="http://schemas.microsoft.com/office/drawing/2014/main" id="{986FA38C-E051-4DC4-8648-FA93942DE17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89254305-7287-4EC1-82D3-1D33054B61D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F660223-C28B-4688-943B-5FB89DF94216}" type="datetimeFigureOut">
              <a:rPr lang="es-MX" smtClean="0"/>
              <a:t>28/07/2022</a:t>
            </a:fld>
            <a:endParaRPr lang="es-MX"/>
          </a:p>
        </p:txBody>
      </p:sp>
      <p:sp>
        <p:nvSpPr>
          <p:cNvPr id="5" name="Marcador de pie de página 4">
            <a:extLst>
              <a:ext uri="{FF2B5EF4-FFF2-40B4-BE49-F238E27FC236}">
                <a16:creationId xmlns:a16="http://schemas.microsoft.com/office/drawing/2014/main" id="{822D512E-E8C5-4093-A543-8F3AFE6F261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MX"/>
          </a:p>
        </p:txBody>
      </p:sp>
      <p:sp>
        <p:nvSpPr>
          <p:cNvPr id="6" name="Marcador de número de diapositiva 5">
            <a:extLst>
              <a:ext uri="{FF2B5EF4-FFF2-40B4-BE49-F238E27FC236}">
                <a16:creationId xmlns:a16="http://schemas.microsoft.com/office/drawing/2014/main" id="{64B327E5-FA93-4C0A-A0F9-87C6D3FEB48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80CE648-3ED4-47F8-A398-D0D81E3925DC}" type="slidenum">
              <a:rPr lang="es-MX" smtClean="0"/>
              <a:t>‹Nº›</a:t>
            </a:fld>
            <a:endParaRPr lang="es-MX"/>
          </a:p>
        </p:txBody>
      </p:sp>
    </p:spTree>
    <p:extLst>
      <p:ext uri="{BB962C8B-B14F-4D97-AF65-F5344CB8AC3E}">
        <p14:creationId xmlns:p14="http://schemas.microsoft.com/office/powerpoint/2010/main" val="321155562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 Id="rId5" Type="http://schemas.openxmlformats.org/officeDocument/2006/relationships/image" Target="../media/image8.jpeg"/><Relationship Id="rId4" Type="http://schemas.openxmlformats.org/officeDocument/2006/relationships/image" Target="../media/image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6" name="Picture 6" descr="Color Distinto Fondo De Pantalla - Imagen gratis en Pixabay">
            <a:extLst>
              <a:ext uri="{FF2B5EF4-FFF2-40B4-BE49-F238E27FC236}">
                <a16:creationId xmlns:a16="http://schemas.microsoft.com/office/drawing/2014/main" id="{7B72DA34-51E5-410F-A42F-3D297180626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ítulo 1">
            <a:extLst>
              <a:ext uri="{FF2B5EF4-FFF2-40B4-BE49-F238E27FC236}">
                <a16:creationId xmlns:a16="http://schemas.microsoft.com/office/drawing/2014/main" id="{F26767CB-BD31-4204-8D73-712610FB32EF}"/>
              </a:ext>
            </a:extLst>
          </p:cNvPr>
          <p:cNvSpPr>
            <a:spLocks noGrp="1"/>
          </p:cNvSpPr>
          <p:nvPr>
            <p:ph type="ctrTitle"/>
          </p:nvPr>
        </p:nvSpPr>
        <p:spPr>
          <a:xfrm>
            <a:off x="1314994" y="834979"/>
            <a:ext cx="9144000" cy="1999661"/>
          </a:xfrm>
          <a:solidFill>
            <a:schemeClr val="accent4">
              <a:lumMod val="40000"/>
              <a:lumOff val="60000"/>
            </a:schemeClr>
          </a:solidFill>
        </p:spPr>
        <p:txBody>
          <a:bodyPr>
            <a:noAutofit/>
          </a:bodyPr>
          <a:lstStyle/>
          <a:p>
            <a:r>
              <a:rPr lang="es-MX" sz="7200" dirty="0">
                <a:latin typeface="Californian FB" panose="0207040306080B030204" pitchFamily="18" charset="0"/>
              </a:rPr>
              <a:t>Fármacos inotrópicos positivos </a:t>
            </a:r>
          </a:p>
        </p:txBody>
      </p:sp>
      <p:pic>
        <p:nvPicPr>
          <p:cNvPr id="5122" name="Picture 2" descr="Inotropicos - Mind Map">
            <a:extLst>
              <a:ext uri="{FF2B5EF4-FFF2-40B4-BE49-F238E27FC236}">
                <a16:creationId xmlns:a16="http://schemas.microsoft.com/office/drawing/2014/main" id="{9F00B105-84D9-4FDF-A650-4FF61ED3FF9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88776" y="3587251"/>
            <a:ext cx="4497977" cy="25784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325465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AF0AD53-5C90-41BB-8704-EEC8D3035F6C}"/>
              </a:ext>
            </a:extLst>
          </p:cNvPr>
          <p:cNvSpPr>
            <a:spLocks noGrp="1"/>
          </p:cNvSpPr>
          <p:nvPr>
            <p:ph type="title"/>
          </p:nvPr>
        </p:nvSpPr>
        <p:spPr>
          <a:xfrm>
            <a:off x="1501141" y="260621"/>
            <a:ext cx="2884714" cy="1006475"/>
          </a:xfrm>
        </p:spPr>
        <p:txBody>
          <a:bodyPr>
            <a:normAutofit/>
          </a:bodyPr>
          <a:lstStyle/>
          <a:p>
            <a:r>
              <a:rPr lang="es-MX" dirty="0">
                <a:latin typeface="Californian FB" panose="0207040306080B030204" pitchFamily="18" charset="0"/>
              </a:rPr>
              <a:t>Definición</a:t>
            </a:r>
            <a:r>
              <a:rPr lang="es-MX" dirty="0"/>
              <a:t> </a:t>
            </a:r>
          </a:p>
        </p:txBody>
      </p:sp>
      <p:sp>
        <p:nvSpPr>
          <p:cNvPr id="3" name="Marcador de contenido 2">
            <a:extLst>
              <a:ext uri="{FF2B5EF4-FFF2-40B4-BE49-F238E27FC236}">
                <a16:creationId xmlns:a16="http://schemas.microsoft.com/office/drawing/2014/main" id="{4C1E97CF-D6BF-448B-AEE9-ECFCCCE5CFBD}"/>
              </a:ext>
            </a:extLst>
          </p:cNvPr>
          <p:cNvSpPr>
            <a:spLocks noGrp="1"/>
          </p:cNvSpPr>
          <p:nvPr>
            <p:ph idx="1"/>
          </p:nvPr>
        </p:nvSpPr>
        <p:spPr>
          <a:xfrm>
            <a:off x="314598" y="1485991"/>
            <a:ext cx="5257800" cy="4351338"/>
          </a:xfrm>
        </p:spPr>
        <p:txBody>
          <a:bodyPr>
            <a:normAutofit/>
          </a:bodyPr>
          <a:lstStyle/>
          <a:p>
            <a:pPr marL="0" indent="0" algn="just">
              <a:buNone/>
            </a:pPr>
            <a:r>
              <a:rPr lang="es-ES" dirty="0">
                <a:latin typeface="Arial" panose="020B0604020202020204" pitchFamily="34" charset="0"/>
                <a:cs typeface="Arial" panose="020B0604020202020204" pitchFamily="34" charset="0"/>
              </a:rPr>
              <a:t>Son particularmente útiles para pacientes con insuficiencia cardíaca y </a:t>
            </a:r>
            <a:r>
              <a:rPr lang="es-ES" i="0" dirty="0">
                <a:effectLst/>
                <a:latin typeface="Arial" panose="020B0604020202020204" pitchFamily="34" charset="0"/>
                <a:cs typeface="Arial" panose="020B0604020202020204" pitchFamily="34" charset="0"/>
              </a:rPr>
              <a:t>aumentan la fuerza de las contracciones del corazón para que pueda bombear más sangre con menos latidos.</a:t>
            </a:r>
            <a:endParaRPr lang="es-MX" dirty="0">
              <a:latin typeface="Arial" panose="020B0604020202020204" pitchFamily="34" charset="0"/>
              <a:cs typeface="Arial" panose="020B0604020202020204" pitchFamily="34" charset="0"/>
            </a:endParaRPr>
          </a:p>
        </p:txBody>
      </p:sp>
      <p:pic>
        <p:nvPicPr>
          <p:cNvPr id="1026" name="Picture 2" descr="Insuficiencia Cardíaca Congestiva: Signos y Síntomas de Gravedad">
            <a:extLst>
              <a:ext uri="{FF2B5EF4-FFF2-40B4-BE49-F238E27FC236}">
                <a16:creationId xmlns:a16="http://schemas.microsoft.com/office/drawing/2014/main" id="{BF9CA690-14F6-4C9A-8C0B-A7D95A5C46E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71902" y="1485991"/>
            <a:ext cx="5905500" cy="26003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937253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E5BBAD1-0799-4A4C-9BB6-2AEFF7E4DC90}"/>
              </a:ext>
            </a:extLst>
          </p:cNvPr>
          <p:cNvSpPr>
            <a:spLocks noGrp="1"/>
          </p:cNvSpPr>
          <p:nvPr>
            <p:ph type="title"/>
          </p:nvPr>
        </p:nvSpPr>
        <p:spPr>
          <a:xfrm>
            <a:off x="903514" y="0"/>
            <a:ext cx="3537857" cy="1325563"/>
          </a:xfrm>
        </p:spPr>
        <p:txBody>
          <a:bodyPr/>
          <a:lstStyle/>
          <a:p>
            <a:r>
              <a:rPr lang="es-MX" dirty="0">
                <a:latin typeface="Californian FB" panose="0207040306080B030204" pitchFamily="18" charset="0"/>
              </a:rPr>
              <a:t>Como actúan </a:t>
            </a:r>
          </a:p>
        </p:txBody>
      </p:sp>
      <p:sp>
        <p:nvSpPr>
          <p:cNvPr id="3" name="Marcador de contenido 2">
            <a:extLst>
              <a:ext uri="{FF2B5EF4-FFF2-40B4-BE49-F238E27FC236}">
                <a16:creationId xmlns:a16="http://schemas.microsoft.com/office/drawing/2014/main" id="{9E5C4734-D2BA-4729-AF40-A33ADB6C6AC7}"/>
              </a:ext>
            </a:extLst>
          </p:cNvPr>
          <p:cNvSpPr>
            <a:spLocks noGrp="1"/>
          </p:cNvSpPr>
          <p:nvPr>
            <p:ph idx="1"/>
          </p:nvPr>
        </p:nvSpPr>
        <p:spPr>
          <a:xfrm>
            <a:off x="289560" y="1485991"/>
            <a:ext cx="5392783" cy="2406740"/>
          </a:xfrm>
        </p:spPr>
        <p:txBody>
          <a:bodyPr>
            <a:normAutofit/>
          </a:bodyPr>
          <a:lstStyle/>
          <a:p>
            <a:pPr marL="0" indent="0" algn="just">
              <a:buNone/>
            </a:pPr>
            <a:r>
              <a:rPr lang="es-ES" sz="2000" dirty="0">
                <a:latin typeface="Arial" panose="020B0604020202020204" pitchFamily="34" charset="0"/>
                <a:cs typeface="Arial" panose="020B0604020202020204" pitchFamily="34" charset="0"/>
              </a:rPr>
              <a:t>Los inotrópicos  positivos </a:t>
            </a:r>
            <a:r>
              <a:rPr lang="es-ES" sz="2000" b="0" i="0" dirty="0">
                <a:effectLst/>
                <a:latin typeface="Arial" panose="020B0604020202020204" pitchFamily="34" charset="0"/>
                <a:cs typeface="Arial" panose="020B0604020202020204" pitchFamily="34" charset="0"/>
              </a:rPr>
              <a:t>ayudan al corazón a bombear más sangre con menos latidos. Es decir que, aunque el corazón late menos, lo hace con más fuerza para satisfacer las necesidades de oxígeno del cuerpo</a:t>
            </a:r>
            <a:r>
              <a:rPr lang="es-ES" sz="2000" b="0" i="0" dirty="0">
                <a:solidFill>
                  <a:srgbClr val="4A4C50"/>
                </a:solidFill>
                <a:effectLst/>
                <a:latin typeface="Arial" panose="020B0604020202020204" pitchFamily="34" charset="0"/>
                <a:cs typeface="Arial" panose="020B0604020202020204" pitchFamily="34" charset="0"/>
              </a:rPr>
              <a:t>.</a:t>
            </a:r>
            <a:endParaRPr lang="es-MX" sz="2000" dirty="0">
              <a:latin typeface="Arial" panose="020B0604020202020204" pitchFamily="34" charset="0"/>
              <a:cs typeface="Arial" panose="020B0604020202020204" pitchFamily="34" charset="0"/>
            </a:endParaRPr>
          </a:p>
        </p:txBody>
      </p:sp>
      <p:sp>
        <p:nvSpPr>
          <p:cNvPr id="4" name="CuadroTexto 3">
            <a:extLst>
              <a:ext uri="{FF2B5EF4-FFF2-40B4-BE49-F238E27FC236}">
                <a16:creationId xmlns:a16="http://schemas.microsoft.com/office/drawing/2014/main" id="{5612EF1C-A047-4DD8-83DF-6FA63CAE4B11}"/>
              </a:ext>
            </a:extLst>
          </p:cNvPr>
          <p:cNvSpPr txBox="1"/>
          <p:nvPr/>
        </p:nvSpPr>
        <p:spPr>
          <a:xfrm>
            <a:off x="6230983" y="1485991"/>
            <a:ext cx="5488577" cy="3785652"/>
          </a:xfrm>
          <a:prstGeom prst="rect">
            <a:avLst/>
          </a:prstGeom>
          <a:noFill/>
        </p:spPr>
        <p:txBody>
          <a:bodyPr wrap="square" rtlCol="0">
            <a:spAutoFit/>
          </a:bodyPr>
          <a:lstStyle/>
          <a:p>
            <a:pPr algn="just"/>
            <a:r>
              <a:rPr lang="es-ES" sz="2000" b="0" i="0" dirty="0">
                <a:effectLst/>
                <a:latin typeface="Arial" panose="020B0604020202020204" pitchFamily="34" charset="0"/>
                <a:cs typeface="Arial" panose="020B0604020202020204" pitchFamily="34" charset="0"/>
              </a:rPr>
              <a:t>Por ejemplo, un tipo de inótropo positivo denominado digoxina aumenta la fuerza de los latidos del corazón al aumentar la cantidad de calcio en las células cardíacas. (El calcio estimula la contracción del corazón.) Cuando el medicamento llega al músculo cardíaco, se une a receptores de sodio y potasio. Estos receptores controlan la cantidad de calcio en el músculo cardíaco deteniendo la salida de calcio de las células. A medida que se acumula el calcio en las células, va aumentando la fuerza de las contracciones.</a:t>
            </a:r>
            <a:endParaRPr lang="es-MX"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190857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46E6C40-A556-4AB3-85DE-2F08735E749A}"/>
              </a:ext>
            </a:extLst>
          </p:cNvPr>
          <p:cNvSpPr>
            <a:spLocks noGrp="1"/>
          </p:cNvSpPr>
          <p:nvPr>
            <p:ph type="title"/>
          </p:nvPr>
        </p:nvSpPr>
        <p:spPr>
          <a:xfrm>
            <a:off x="1974668" y="409893"/>
            <a:ext cx="3159034" cy="1325563"/>
          </a:xfrm>
        </p:spPr>
        <p:txBody>
          <a:bodyPr/>
          <a:lstStyle/>
          <a:p>
            <a:r>
              <a:rPr lang="es-MX" dirty="0"/>
              <a:t>Indicaciones </a:t>
            </a:r>
          </a:p>
        </p:txBody>
      </p:sp>
      <p:sp>
        <p:nvSpPr>
          <p:cNvPr id="3" name="Marcador de contenido 2">
            <a:extLst>
              <a:ext uri="{FF2B5EF4-FFF2-40B4-BE49-F238E27FC236}">
                <a16:creationId xmlns:a16="http://schemas.microsoft.com/office/drawing/2014/main" id="{490C09B9-374A-43D8-B192-A72653ECA006}"/>
              </a:ext>
            </a:extLst>
          </p:cNvPr>
          <p:cNvSpPr>
            <a:spLocks noGrp="1"/>
          </p:cNvSpPr>
          <p:nvPr>
            <p:ph idx="1"/>
          </p:nvPr>
        </p:nvSpPr>
        <p:spPr>
          <a:xfrm>
            <a:off x="289560" y="1690688"/>
            <a:ext cx="6768740" cy="3220946"/>
          </a:xfrm>
        </p:spPr>
        <p:txBody>
          <a:bodyPr>
            <a:normAutofit/>
          </a:bodyPr>
          <a:lstStyle/>
          <a:p>
            <a:pPr algn="just"/>
            <a:r>
              <a:rPr lang="es-ES" dirty="0">
                <a:latin typeface="Arial" panose="020B0604020202020204" pitchFamily="34" charset="0"/>
                <a:cs typeface="Arial" panose="020B0604020202020204" pitchFamily="34" charset="0"/>
              </a:rPr>
              <a:t>Indicado principalmente para disminuir la carga de trabajo del corazón y aliviar la IC. </a:t>
            </a:r>
          </a:p>
          <a:p>
            <a:pPr algn="just"/>
            <a:r>
              <a:rPr lang="es-ES" dirty="0">
                <a:latin typeface="Arial" panose="020B0604020202020204" pitchFamily="34" charset="0"/>
                <a:cs typeface="Arial" panose="020B0604020202020204" pitchFamily="34" charset="0"/>
              </a:rPr>
              <a:t> La digoxina está especialmente indicada para el aleteo auricular, la fibrilación auricular y la taquicardia auricular paroxística.</a:t>
            </a:r>
            <a:endParaRPr lang="es-MX" dirty="0">
              <a:latin typeface="Arial" panose="020B0604020202020204" pitchFamily="34" charset="0"/>
              <a:cs typeface="Arial" panose="020B0604020202020204" pitchFamily="34" charset="0"/>
            </a:endParaRPr>
          </a:p>
        </p:txBody>
      </p:sp>
      <p:sp>
        <p:nvSpPr>
          <p:cNvPr id="4" name="CuadroTexto 3">
            <a:extLst>
              <a:ext uri="{FF2B5EF4-FFF2-40B4-BE49-F238E27FC236}">
                <a16:creationId xmlns:a16="http://schemas.microsoft.com/office/drawing/2014/main" id="{1156EBC9-435E-448F-AD7B-5E96F1A59094}"/>
              </a:ext>
            </a:extLst>
          </p:cNvPr>
          <p:cNvSpPr txBox="1"/>
          <p:nvPr/>
        </p:nvSpPr>
        <p:spPr>
          <a:xfrm>
            <a:off x="8161793" y="3429000"/>
            <a:ext cx="3448594" cy="1754326"/>
          </a:xfrm>
          <a:prstGeom prst="rect">
            <a:avLst/>
          </a:prstGeom>
          <a:noFill/>
        </p:spPr>
        <p:txBody>
          <a:bodyPr wrap="square" rtlCol="0">
            <a:spAutoFit/>
          </a:bodyPr>
          <a:lstStyle/>
          <a:p>
            <a:pPr algn="just"/>
            <a:r>
              <a:rPr lang="es-ES" i="0" dirty="0">
                <a:effectLst/>
                <a:latin typeface="arial" panose="020B0604020202020204" pitchFamily="34" charset="0"/>
              </a:rPr>
              <a:t>La digoxina se usa para tratar la insuficiencia y la frecuencia cardíaca anormal (arritmias). Ayuda a que el corazón funcione mejor y a controlar su frecuencia cardíaca</a:t>
            </a:r>
            <a:r>
              <a:rPr lang="es-ES" b="0" i="0" dirty="0">
                <a:solidFill>
                  <a:srgbClr val="BDC1C6"/>
                </a:solidFill>
                <a:effectLst/>
                <a:latin typeface="arial" panose="020B0604020202020204" pitchFamily="34" charset="0"/>
              </a:rPr>
              <a:t>.</a:t>
            </a:r>
            <a:endParaRPr lang="es-MX" dirty="0"/>
          </a:p>
        </p:txBody>
      </p:sp>
      <p:pic>
        <p:nvPicPr>
          <p:cNvPr id="7" name="Picture 8" descr="Digoxina 0,25 mg | Laboratorio Chile | Teva">
            <a:extLst>
              <a:ext uri="{FF2B5EF4-FFF2-40B4-BE49-F238E27FC236}">
                <a16:creationId xmlns:a16="http://schemas.microsoft.com/office/drawing/2014/main" id="{14326E44-7186-433C-96AD-8ADF37009956}"/>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a:stretch/>
        </p:blipFill>
        <p:spPr bwMode="auto">
          <a:xfrm>
            <a:off x="7869741" y="674095"/>
            <a:ext cx="4032699" cy="22776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24095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7C730A2-CAE4-4E95-BCA2-F4410BDCBE9F}"/>
              </a:ext>
            </a:extLst>
          </p:cNvPr>
          <p:cNvSpPr>
            <a:spLocks noGrp="1"/>
          </p:cNvSpPr>
          <p:nvPr>
            <p:ph type="title"/>
          </p:nvPr>
        </p:nvSpPr>
        <p:spPr/>
        <p:txBody>
          <a:bodyPr/>
          <a:lstStyle/>
          <a:p>
            <a:r>
              <a:rPr lang="es-MX" dirty="0"/>
              <a:t>Efectos adversos </a:t>
            </a:r>
          </a:p>
        </p:txBody>
      </p:sp>
      <p:sp>
        <p:nvSpPr>
          <p:cNvPr id="3" name="Marcador de contenido 2">
            <a:extLst>
              <a:ext uri="{FF2B5EF4-FFF2-40B4-BE49-F238E27FC236}">
                <a16:creationId xmlns:a16="http://schemas.microsoft.com/office/drawing/2014/main" id="{A0BD8502-994B-443E-8EE9-0931843F462D}"/>
              </a:ext>
            </a:extLst>
          </p:cNvPr>
          <p:cNvSpPr>
            <a:spLocks noGrp="1"/>
          </p:cNvSpPr>
          <p:nvPr>
            <p:ph idx="1"/>
          </p:nvPr>
        </p:nvSpPr>
        <p:spPr/>
        <p:txBody>
          <a:bodyPr>
            <a:normAutofit/>
          </a:bodyPr>
          <a:lstStyle/>
          <a:p>
            <a:r>
              <a:rPr lang="es-ES" sz="2400" dirty="0">
                <a:highlight>
                  <a:srgbClr val="FFFF00"/>
                </a:highlight>
                <a:latin typeface="Arial" panose="020B0604020202020204" pitchFamily="34" charset="0"/>
                <a:cs typeface="Arial" panose="020B0604020202020204" pitchFamily="34" charset="0"/>
              </a:rPr>
              <a:t>SNC</a:t>
            </a:r>
            <a:r>
              <a:rPr lang="es-ES" sz="2400" dirty="0">
                <a:latin typeface="Arial" panose="020B0604020202020204" pitchFamily="34" charset="0"/>
                <a:cs typeface="Arial" panose="020B0604020202020204" pitchFamily="34" charset="0"/>
              </a:rPr>
              <a:t>: dolor de cabeza, debilidad, somnolencia, cambios en la visión (lo más comúnmente informado es ver un halo amarillo alrededor de los objetos )  </a:t>
            </a:r>
          </a:p>
          <a:p>
            <a:r>
              <a:rPr lang="es-ES" sz="2400" dirty="0">
                <a:highlight>
                  <a:srgbClr val="FFFF00"/>
                </a:highlight>
                <a:latin typeface="Arial" panose="020B0604020202020204" pitchFamily="34" charset="0"/>
                <a:cs typeface="Arial" panose="020B0604020202020204" pitchFamily="34" charset="0"/>
              </a:rPr>
              <a:t>CV</a:t>
            </a:r>
            <a:r>
              <a:rPr lang="es-ES" sz="2400" dirty="0">
                <a:latin typeface="Arial" panose="020B0604020202020204" pitchFamily="34" charset="0"/>
                <a:cs typeface="Arial" panose="020B0604020202020204" pitchFamily="34" charset="0"/>
              </a:rPr>
              <a:t>: arritmias  </a:t>
            </a:r>
          </a:p>
          <a:p>
            <a:pPr algn="just"/>
            <a:r>
              <a:rPr lang="es-ES" sz="2400" dirty="0">
                <a:highlight>
                  <a:srgbClr val="FFFF00"/>
                </a:highlight>
                <a:latin typeface="Arial" panose="020B0604020202020204" pitchFamily="34" charset="0"/>
                <a:cs typeface="Arial" panose="020B0604020202020204" pitchFamily="34" charset="0"/>
              </a:rPr>
              <a:t>GI: </a:t>
            </a:r>
            <a:r>
              <a:rPr lang="es-ES" sz="2400" dirty="0">
                <a:latin typeface="Arial" panose="020B0604020202020204" pitchFamily="34" charset="0"/>
                <a:cs typeface="Arial" panose="020B0604020202020204" pitchFamily="34" charset="0"/>
              </a:rPr>
              <a:t>malestar gastrointestinal, anorexia Signos y síntomas de toxicidad por digitálicos : anorexia, náuseas , vómitos , malestar, depresión , ritmos cardíacos irregulares (por ejemplo, bloqueo cardíaco, arritmias cardíacas y taquicardia ventricular)</a:t>
            </a:r>
            <a:endParaRPr lang="es-MX"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080732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B2DF130-6864-4349-A1A8-D8362890B720}"/>
              </a:ext>
            </a:extLst>
          </p:cNvPr>
          <p:cNvSpPr>
            <a:spLocks noGrp="1"/>
          </p:cNvSpPr>
          <p:nvPr>
            <p:ph type="title"/>
          </p:nvPr>
        </p:nvSpPr>
        <p:spPr>
          <a:xfrm>
            <a:off x="2524398" y="269411"/>
            <a:ext cx="6123214" cy="640715"/>
          </a:xfrm>
        </p:spPr>
        <p:txBody>
          <a:bodyPr>
            <a:normAutofit/>
          </a:bodyPr>
          <a:lstStyle/>
          <a:p>
            <a:r>
              <a:rPr lang="es-ES" sz="2000" b="1" i="0" dirty="0">
                <a:effectLst/>
                <a:latin typeface="Californian FB" panose="0207040306080B030204" pitchFamily="18" charset="0"/>
              </a:rPr>
              <a:t>Uso de los fármacos inotrópicos positivos en la ICA</a:t>
            </a:r>
            <a:endParaRPr lang="es-MX" sz="2000" dirty="0">
              <a:latin typeface="Californian FB" panose="0207040306080B030204" pitchFamily="18" charset="0"/>
            </a:endParaRPr>
          </a:p>
        </p:txBody>
      </p:sp>
      <p:graphicFrame>
        <p:nvGraphicFramePr>
          <p:cNvPr id="8" name="Tabla 8">
            <a:extLst>
              <a:ext uri="{FF2B5EF4-FFF2-40B4-BE49-F238E27FC236}">
                <a16:creationId xmlns:a16="http://schemas.microsoft.com/office/drawing/2014/main" id="{8632CBF9-EA4B-4F26-BE96-C0AAACDDA35D}"/>
              </a:ext>
            </a:extLst>
          </p:cNvPr>
          <p:cNvGraphicFramePr>
            <a:graphicFrameLocks noGrp="1"/>
          </p:cNvGraphicFramePr>
          <p:nvPr>
            <p:ph idx="1"/>
            <p:extLst>
              <p:ext uri="{D42A27DB-BD31-4B8C-83A1-F6EECF244321}">
                <p14:modId xmlns:p14="http://schemas.microsoft.com/office/powerpoint/2010/main" val="1336615005"/>
              </p:ext>
            </p:extLst>
          </p:nvPr>
        </p:nvGraphicFramePr>
        <p:xfrm>
          <a:off x="692331" y="1005840"/>
          <a:ext cx="10504711" cy="4942034"/>
        </p:xfrm>
        <a:graphic>
          <a:graphicData uri="http://schemas.openxmlformats.org/drawingml/2006/table">
            <a:tbl>
              <a:tblPr firstRow="1" bandRow="1">
                <a:tableStyleId>{5C22544A-7EE6-4342-B048-85BDC9FD1C3A}</a:tableStyleId>
              </a:tblPr>
              <a:tblGrid>
                <a:gridCol w="3494313">
                  <a:extLst>
                    <a:ext uri="{9D8B030D-6E8A-4147-A177-3AD203B41FA5}">
                      <a16:colId xmlns:a16="http://schemas.microsoft.com/office/drawing/2014/main" val="3832971040"/>
                    </a:ext>
                  </a:extLst>
                </a:gridCol>
                <a:gridCol w="3507379">
                  <a:extLst>
                    <a:ext uri="{9D8B030D-6E8A-4147-A177-3AD203B41FA5}">
                      <a16:colId xmlns:a16="http://schemas.microsoft.com/office/drawing/2014/main" val="3235350957"/>
                    </a:ext>
                  </a:extLst>
                </a:gridCol>
                <a:gridCol w="3503019">
                  <a:extLst>
                    <a:ext uri="{9D8B030D-6E8A-4147-A177-3AD203B41FA5}">
                      <a16:colId xmlns:a16="http://schemas.microsoft.com/office/drawing/2014/main" val="712695530"/>
                    </a:ext>
                  </a:extLst>
                </a:gridCol>
              </a:tblGrid>
              <a:tr h="160755">
                <a:tc>
                  <a:txBody>
                    <a:bodyPr/>
                    <a:lstStyle/>
                    <a:p>
                      <a:r>
                        <a:rPr lang="es-MX" sz="1000" dirty="0">
                          <a:latin typeface="Arial" panose="020B0604020202020204" pitchFamily="34" charset="0"/>
                          <a:cs typeface="Arial" panose="020B0604020202020204" pitchFamily="34" charset="0"/>
                        </a:rPr>
                        <a:t>fármaco</a:t>
                      </a:r>
                    </a:p>
                  </a:txBody>
                  <a:tcPr/>
                </a:tc>
                <a:tc>
                  <a:txBody>
                    <a:bodyPr/>
                    <a:lstStyle/>
                    <a:p>
                      <a:r>
                        <a:rPr lang="es-MX" sz="1000" dirty="0">
                          <a:latin typeface="Arial" panose="020B0604020202020204" pitchFamily="34" charset="0"/>
                          <a:cs typeface="Arial" panose="020B0604020202020204" pitchFamily="34" charset="0"/>
                        </a:rPr>
                        <a:t>Dosis </a:t>
                      </a:r>
                    </a:p>
                  </a:txBody>
                  <a:tcPr/>
                </a:tc>
                <a:tc>
                  <a:txBody>
                    <a:bodyPr/>
                    <a:lstStyle/>
                    <a:p>
                      <a:r>
                        <a:rPr lang="es-MX" sz="1000" dirty="0">
                          <a:latin typeface="Arial" panose="020B0604020202020204" pitchFamily="34" charset="0"/>
                          <a:cs typeface="Arial" panose="020B0604020202020204" pitchFamily="34" charset="0"/>
                        </a:rPr>
                        <a:t>Comentarios </a:t>
                      </a:r>
                    </a:p>
                  </a:txBody>
                  <a:tcPr/>
                </a:tc>
                <a:extLst>
                  <a:ext uri="{0D108BD9-81ED-4DB2-BD59-A6C34878D82A}">
                    <a16:rowId xmlns:a16="http://schemas.microsoft.com/office/drawing/2014/main" val="3667871403"/>
                  </a:ext>
                </a:extLst>
              </a:tr>
              <a:tr h="990952">
                <a:tc>
                  <a:txBody>
                    <a:bodyPr/>
                    <a:lstStyle/>
                    <a:p>
                      <a:r>
                        <a:rPr lang="es-MX" sz="1000" b="0" i="0" kern="1200" dirty="0">
                          <a:solidFill>
                            <a:schemeClr val="dk1"/>
                          </a:solidFill>
                          <a:effectLst/>
                          <a:latin typeface="Arial" panose="020B0604020202020204" pitchFamily="34" charset="0"/>
                          <a:ea typeface="+mn-ea"/>
                          <a:cs typeface="Arial" panose="020B0604020202020204" pitchFamily="34" charset="0"/>
                        </a:rPr>
                        <a:t>Dopamina</a:t>
                      </a:r>
                      <a:endParaRPr lang="es-MX" sz="1000" dirty="0">
                        <a:latin typeface="Arial" panose="020B0604020202020204" pitchFamily="34" charset="0"/>
                        <a:cs typeface="Arial" panose="020B0604020202020204" pitchFamily="34" charset="0"/>
                      </a:endParaRPr>
                    </a:p>
                  </a:txBody>
                  <a:tcPr/>
                </a:tc>
                <a:tc>
                  <a:txBody>
                    <a:bodyPr/>
                    <a:lstStyle/>
                    <a:p>
                      <a:pPr fontAlgn="t"/>
                      <a:r>
                        <a:rPr lang="sv-SE" sz="1000" dirty="0">
                          <a:effectLst/>
                          <a:latin typeface="Arial" panose="020B0604020202020204" pitchFamily="34" charset="0"/>
                          <a:cs typeface="Arial" panose="020B0604020202020204" pitchFamily="34" charset="0"/>
                        </a:rPr>
                        <a:t/>
                      </a:r>
                      <a:br>
                        <a:rPr lang="sv-SE" sz="1000" dirty="0">
                          <a:effectLst/>
                          <a:latin typeface="Arial" panose="020B0604020202020204" pitchFamily="34" charset="0"/>
                          <a:cs typeface="Arial" panose="020B0604020202020204" pitchFamily="34" charset="0"/>
                        </a:rPr>
                      </a:br>
                      <a:r>
                        <a:rPr lang="sv-SE" sz="1000" dirty="0">
                          <a:effectLst/>
                          <a:latin typeface="Arial" panose="020B0604020202020204" pitchFamily="34" charset="0"/>
                          <a:cs typeface="Arial" panose="020B0604020202020204" pitchFamily="34" charset="0"/>
                        </a:rPr>
                        <a:t>1) 3-5 μg/kg/min</a:t>
                      </a:r>
                    </a:p>
                    <a:p>
                      <a:pPr fontAlgn="t"/>
                      <a:r>
                        <a:rPr lang="sv-SE" sz="1000" dirty="0">
                          <a:effectLst/>
                          <a:latin typeface="Arial" panose="020B0604020202020204" pitchFamily="34" charset="0"/>
                          <a:cs typeface="Arial" panose="020B0604020202020204" pitchFamily="34" charset="0"/>
                        </a:rPr>
                        <a:t>2) &gt;5 μg/kg/min (máx. 30 µg/kg/min)</a:t>
                      </a:r>
                    </a:p>
                  </a:txBody>
                  <a:tcPr/>
                </a:tc>
                <a:tc>
                  <a:txBody>
                    <a:bodyPr/>
                    <a:lstStyle/>
                    <a:p>
                      <a:r>
                        <a:rPr lang="es-ES" sz="1000" b="0" i="0" kern="1200" dirty="0">
                          <a:solidFill>
                            <a:schemeClr val="dk1"/>
                          </a:solidFill>
                          <a:effectLst/>
                          <a:latin typeface="Arial" panose="020B0604020202020204" pitchFamily="34" charset="0"/>
                          <a:ea typeface="+mn-ea"/>
                          <a:cs typeface="Arial" panose="020B0604020202020204" pitchFamily="34" charset="0"/>
                        </a:rPr>
                        <a:t>Dosis media (1) → aumenta la contractibilidad del miocardio y el gasto cardíaco como efecto de la estimulación de los receptores adrenérgicos; dosis alta (2) → aumenta la resistencia periférica como efecto de la estimulación de los receptores</a:t>
                      </a:r>
                      <a:endParaRPr lang="es-MX" sz="10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70466290"/>
                  </a:ext>
                </a:extLst>
              </a:tr>
              <a:tr h="1228781">
                <a:tc>
                  <a:txBody>
                    <a:bodyPr/>
                    <a:lstStyle/>
                    <a:p>
                      <a:r>
                        <a:rPr lang="es-MX" sz="1000" b="0" i="0" kern="1200" dirty="0">
                          <a:solidFill>
                            <a:schemeClr val="dk1"/>
                          </a:solidFill>
                          <a:effectLst/>
                          <a:latin typeface="Arial" panose="020B0604020202020204" pitchFamily="34" charset="0"/>
                          <a:ea typeface="+mn-ea"/>
                          <a:cs typeface="Arial" panose="020B0604020202020204" pitchFamily="34" charset="0"/>
                        </a:rPr>
                        <a:t>Dobutamina</a:t>
                      </a:r>
                      <a:endParaRPr lang="es-MX" sz="1000" dirty="0">
                        <a:latin typeface="Arial" panose="020B0604020202020204" pitchFamily="34" charset="0"/>
                        <a:cs typeface="Arial" panose="020B0604020202020204" pitchFamily="34" charset="0"/>
                      </a:endParaRPr>
                    </a:p>
                  </a:txBody>
                  <a:tcPr/>
                </a:tc>
                <a:tc>
                  <a:txBody>
                    <a:bodyPr/>
                    <a:lstStyle/>
                    <a:p>
                      <a:r>
                        <a:rPr lang="el-GR" sz="1000" b="0" i="0" kern="1200" dirty="0">
                          <a:solidFill>
                            <a:schemeClr val="dk1"/>
                          </a:solidFill>
                          <a:effectLst/>
                          <a:latin typeface="Arial" panose="020B0604020202020204" pitchFamily="34" charset="0"/>
                          <a:ea typeface="+mn-ea"/>
                          <a:cs typeface="Arial" panose="020B0604020202020204" pitchFamily="34" charset="0"/>
                        </a:rPr>
                        <a:t>2-20 μ</a:t>
                      </a:r>
                      <a:r>
                        <a:rPr lang="es-MX" sz="1000" b="0" i="0" kern="1200" dirty="0">
                          <a:solidFill>
                            <a:schemeClr val="dk1"/>
                          </a:solidFill>
                          <a:effectLst/>
                          <a:latin typeface="Arial" panose="020B0604020202020204" pitchFamily="34" charset="0"/>
                          <a:ea typeface="+mn-ea"/>
                          <a:cs typeface="Arial" panose="020B0604020202020204" pitchFamily="34" charset="0"/>
                        </a:rPr>
                        <a:t>g/kg/min</a:t>
                      </a:r>
                      <a:endParaRPr lang="es-MX" sz="1000" dirty="0">
                        <a:latin typeface="Arial" panose="020B0604020202020204" pitchFamily="34" charset="0"/>
                        <a:cs typeface="Arial" panose="020B0604020202020204" pitchFamily="34" charset="0"/>
                      </a:endParaRPr>
                    </a:p>
                  </a:txBody>
                  <a:tcPr/>
                </a:tc>
                <a:tc>
                  <a:txBody>
                    <a:bodyPr/>
                    <a:lstStyle/>
                    <a:p>
                      <a:r>
                        <a:rPr lang="es-ES" sz="1000" kern="1200" dirty="0">
                          <a:solidFill>
                            <a:schemeClr val="dk1"/>
                          </a:solidFill>
                          <a:effectLst/>
                          <a:latin typeface="Arial" panose="020B0604020202020204" pitchFamily="34" charset="0"/>
                          <a:ea typeface="+mn-ea"/>
                          <a:cs typeface="Arial" panose="020B0604020202020204" pitchFamily="34" charset="0"/>
                        </a:rPr>
                        <a:t>Utilizar para aumentar el gasto cardíaco</a:t>
                      </a:r>
                    </a:p>
                    <a:p>
                      <a:r>
                        <a:rPr lang="es-ES" sz="1000" kern="1200" dirty="0">
                          <a:solidFill>
                            <a:schemeClr val="dk1"/>
                          </a:solidFill>
                          <a:effectLst/>
                          <a:latin typeface="Arial" panose="020B0604020202020204" pitchFamily="34" charset="0"/>
                          <a:ea typeface="+mn-ea"/>
                          <a:cs typeface="Arial" panose="020B0604020202020204" pitchFamily="34" charset="0"/>
                        </a:rPr>
                        <a:t>– Estimula los receptores β</a:t>
                      </a:r>
                      <a:r>
                        <a:rPr lang="es-ES" sz="1000" kern="1200" baseline="-25000" dirty="0">
                          <a:solidFill>
                            <a:schemeClr val="dk1"/>
                          </a:solidFill>
                          <a:effectLst/>
                          <a:latin typeface="Arial" panose="020B0604020202020204" pitchFamily="34" charset="0"/>
                          <a:ea typeface="+mn-ea"/>
                          <a:cs typeface="Arial" panose="020B0604020202020204" pitchFamily="34" charset="0"/>
                        </a:rPr>
                        <a:t>1</a:t>
                      </a:r>
                      <a:r>
                        <a:rPr lang="es-ES" sz="1000" kern="1200" dirty="0">
                          <a:solidFill>
                            <a:schemeClr val="dk1"/>
                          </a:solidFill>
                          <a:effectLst/>
                          <a:latin typeface="Arial" panose="020B0604020202020204" pitchFamily="34" charset="0"/>
                          <a:ea typeface="+mn-ea"/>
                          <a:cs typeface="Arial" panose="020B0604020202020204" pitchFamily="34" charset="0"/>
                        </a:rPr>
                        <a:t>, aumenta la contractibilidad del miocardio, aumenta la frecuencia cardíaca, a dosis más bajas tiene efecto vasodilatador moderado, a dosis más altas provoca vasoconstricción</a:t>
                      </a:r>
                    </a:p>
                    <a:p>
                      <a:endParaRPr lang="es-MX" sz="10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656488354"/>
                  </a:ext>
                </a:extLst>
              </a:tr>
              <a:tr h="1228781">
                <a:tc>
                  <a:txBody>
                    <a:bodyPr/>
                    <a:lstStyle/>
                    <a:p>
                      <a:r>
                        <a:rPr lang="es-MX" sz="1000" b="0" i="0" kern="1200" dirty="0">
                          <a:solidFill>
                            <a:schemeClr val="dk1"/>
                          </a:solidFill>
                          <a:effectLst/>
                          <a:latin typeface="Arial" panose="020B0604020202020204" pitchFamily="34" charset="0"/>
                          <a:ea typeface="+mn-ea"/>
                          <a:cs typeface="Arial" panose="020B0604020202020204" pitchFamily="34" charset="0"/>
                        </a:rPr>
                        <a:t>Levosimendán</a:t>
                      </a:r>
                      <a:endParaRPr lang="es-MX" sz="1000" dirty="0">
                        <a:latin typeface="Arial" panose="020B0604020202020204" pitchFamily="34" charset="0"/>
                        <a:cs typeface="Arial" panose="020B0604020202020204" pitchFamily="34" charset="0"/>
                      </a:endParaRPr>
                    </a:p>
                  </a:txBody>
                  <a:tcPr/>
                </a:tc>
                <a:tc>
                  <a:txBody>
                    <a:bodyPr/>
                    <a:lstStyle/>
                    <a:p>
                      <a:pPr fontAlgn="t"/>
                      <a:r>
                        <a:rPr lang="el-GR" sz="1000" dirty="0">
                          <a:effectLst/>
                          <a:latin typeface="Arial" panose="020B0604020202020204" pitchFamily="34" charset="0"/>
                          <a:cs typeface="Arial" panose="020B0604020202020204" pitchFamily="34" charset="0"/>
                        </a:rPr>
                        <a:t/>
                      </a:r>
                      <a:br>
                        <a:rPr lang="el-GR" sz="1000" dirty="0">
                          <a:effectLst/>
                          <a:latin typeface="Arial" panose="020B0604020202020204" pitchFamily="34" charset="0"/>
                          <a:cs typeface="Arial" panose="020B0604020202020204" pitchFamily="34" charset="0"/>
                        </a:rPr>
                      </a:br>
                      <a:r>
                        <a:rPr lang="el-GR" sz="1000" dirty="0">
                          <a:effectLst/>
                          <a:latin typeface="Arial" panose="020B0604020202020204" pitchFamily="34" charset="0"/>
                          <a:cs typeface="Arial" panose="020B0604020202020204" pitchFamily="34" charset="0"/>
                        </a:rPr>
                        <a:t>3-12 μ</a:t>
                      </a:r>
                      <a:r>
                        <a:rPr lang="es-MX" sz="1000" dirty="0">
                          <a:effectLst/>
                          <a:latin typeface="Arial" panose="020B0604020202020204" pitchFamily="34" charset="0"/>
                          <a:cs typeface="Arial" panose="020B0604020202020204" pitchFamily="34" charset="0"/>
                        </a:rPr>
                        <a:t>g/kg en 10 min, a continuación 0,05-0,2 </a:t>
                      </a:r>
                      <a:r>
                        <a:rPr lang="el-GR" sz="1000" dirty="0">
                          <a:effectLst/>
                          <a:latin typeface="Arial" panose="020B0604020202020204" pitchFamily="34" charset="0"/>
                          <a:cs typeface="Arial" panose="020B0604020202020204" pitchFamily="34" charset="0"/>
                        </a:rPr>
                        <a:t>μ</a:t>
                      </a:r>
                      <a:r>
                        <a:rPr lang="es-MX" sz="1000" dirty="0">
                          <a:effectLst/>
                          <a:latin typeface="Arial" panose="020B0604020202020204" pitchFamily="34" charset="0"/>
                          <a:cs typeface="Arial" panose="020B0604020202020204" pitchFamily="34" charset="0"/>
                        </a:rPr>
                        <a:t>g/kg/min</a:t>
                      </a:r>
                    </a:p>
                  </a:txBody>
                  <a:tcPr/>
                </a:tc>
                <a:tc>
                  <a:txBody>
                    <a:bodyPr/>
                    <a:lstStyle/>
                    <a:p>
                      <a:r>
                        <a:rPr lang="es-ES" sz="1000" kern="1200" dirty="0">
                          <a:solidFill>
                            <a:schemeClr val="dk1"/>
                          </a:solidFill>
                          <a:effectLst/>
                          <a:latin typeface="Arial" panose="020B0604020202020204" pitchFamily="34" charset="0"/>
                          <a:ea typeface="+mn-ea"/>
                          <a:cs typeface="Arial" panose="020B0604020202020204" pitchFamily="34" charset="0"/>
                        </a:rPr>
                        <a:t>Es una alternativa para pacientes que toman β-bloqueantes, ya que el efecto inotrópico positivo no depende de la estimulación del receptor β</a:t>
                      </a:r>
                    </a:p>
                    <a:p>
                      <a:r>
                        <a:rPr lang="es-ES" sz="1000" kern="1200" dirty="0">
                          <a:solidFill>
                            <a:schemeClr val="dk1"/>
                          </a:solidFill>
                          <a:effectLst/>
                          <a:latin typeface="Arial" panose="020B0604020202020204" pitchFamily="34" charset="0"/>
                          <a:ea typeface="+mn-ea"/>
                          <a:cs typeface="Arial" panose="020B0604020202020204" pitchFamily="34" charset="0"/>
                        </a:rPr>
                        <a:t>– En enfermos con la presión arterial sistólica &lt;100 mm Hg no administrar la dosis de carga, para evitar la hipotensión</a:t>
                      </a:r>
                    </a:p>
                    <a:p>
                      <a:endParaRPr lang="es-MX" sz="10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316220355"/>
                  </a:ext>
                </a:extLst>
              </a:tr>
              <a:tr h="189356">
                <a:tc>
                  <a:txBody>
                    <a:bodyPr/>
                    <a:lstStyle/>
                    <a:p>
                      <a:r>
                        <a:rPr lang="es-MX" sz="1000" dirty="0">
                          <a:latin typeface="Arial" panose="020B0604020202020204" pitchFamily="34" charset="0"/>
                          <a:cs typeface="Arial" panose="020B0604020202020204" pitchFamily="34" charset="0"/>
                        </a:rPr>
                        <a:t>Adrenalina </a:t>
                      </a:r>
                    </a:p>
                  </a:txBody>
                  <a:tcPr/>
                </a:tc>
                <a:tc>
                  <a:txBody>
                    <a:bodyPr/>
                    <a:lstStyle/>
                    <a:p>
                      <a:r>
                        <a:rPr lang="es-ES" sz="1000" b="0" i="0" kern="1200" dirty="0">
                          <a:solidFill>
                            <a:schemeClr val="dk1"/>
                          </a:solidFill>
                          <a:effectLst/>
                          <a:latin typeface="Arial" panose="020B0604020202020204" pitchFamily="34" charset="0"/>
                          <a:ea typeface="+mn-ea"/>
                          <a:cs typeface="Arial" panose="020B0604020202020204" pitchFamily="34" charset="0"/>
                        </a:rPr>
                        <a:t>1 mg cada 3-5 min (solamente durante la resucitación);</a:t>
                      </a:r>
                    </a:p>
                    <a:p>
                      <a:r>
                        <a:rPr lang="es-ES" sz="1000" b="0" i="0" kern="1200" dirty="0">
                          <a:solidFill>
                            <a:schemeClr val="dk1"/>
                          </a:solidFill>
                          <a:effectLst/>
                          <a:latin typeface="Arial" panose="020B0604020202020204" pitchFamily="34" charset="0"/>
                          <a:ea typeface="+mn-ea"/>
                          <a:cs typeface="Arial" panose="020B0604020202020204" pitchFamily="34" charset="0"/>
                        </a:rPr>
                        <a:t>0,05-0,5 μg/kg/min</a:t>
                      </a:r>
                    </a:p>
                    <a:p>
                      <a:endParaRPr lang="es-MX" sz="1000" dirty="0">
                        <a:latin typeface="Arial" panose="020B0604020202020204" pitchFamily="34" charset="0"/>
                        <a:cs typeface="Arial" panose="020B0604020202020204" pitchFamily="34" charset="0"/>
                      </a:endParaRPr>
                    </a:p>
                  </a:txBody>
                  <a:tcPr/>
                </a:tc>
                <a:tc>
                  <a:txBody>
                    <a:bodyPr/>
                    <a:lstStyle/>
                    <a:p>
                      <a:r>
                        <a:rPr lang="es-ES" sz="1000" b="0" i="0" kern="1200" dirty="0">
                          <a:solidFill>
                            <a:schemeClr val="dk1"/>
                          </a:solidFill>
                          <a:effectLst/>
                          <a:latin typeface="Arial" panose="020B0604020202020204" pitchFamily="34" charset="0"/>
                          <a:ea typeface="+mn-ea"/>
                          <a:cs typeface="Arial" panose="020B0604020202020204" pitchFamily="34" charset="0"/>
                        </a:rPr>
                        <a:t>Utilizar solamente durante la resucitación en el paro cardíaco y eventualmente en caso de resistencia a dopamina y persistencia de hipotensión arterial</a:t>
                      </a:r>
                      <a:endParaRPr lang="es-MX" sz="10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2288386140"/>
                  </a:ext>
                </a:extLst>
              </a:tr>
              <a:tr h="189356">
                <a:tc>
                  <a:txBody>
                    <a:bodyPr/>
                    <a:lstStyle/>
                    <a:p>
                      <a:r>
                        <a:rPr lang="es-MX" sz="1000" b="0" i="0" kern="1200" dirty="0">
                          <a:solidFill>
                            <a:schemeClr val="dk1"/>
                          </a:solidFill>
                          <a:effectLst/>
                          <a:latin typeface="Arial" panose="020B0604020202020204" pitchFamily="34" charset="0"/>
                          <a:ea typeface="+mn-ea"/>
                          <a:cs typeface="Arial" panose="020B0604020202020204" pitchFamily="34" charset="0"/>
                        </a:rPr>
                        <a:t>Digoxina</a:t>
                      </a:r>
                      <a:endParaRPr lang="es-MX" sz="1000" dirty="0">
                        <a:latin typeface="Arial" panose="020B0604020202020204" pitchFamily="34" charset="0"/>
                        <a:cs typeface="Arial" panose="020B0604020202020204" pitchFamily="34" charset="0"/>
                      </a:endParaRPr>
                    </a:p>
                  </a:txBody>
                  <a:tcPr/>
                </a:tc>
                <a:tc>
                  <a:txBody>
                    <a:bodyPr/>
                    <a:lstStyle/>
                    <a:p>
                      <a:r>
                        <a:rPr lang="es-ES" sz="1000" b="0" i="0" kern="1200" dirty="0">
                          <a:solidFill>
                            <a:schemeClr val="dk1"/>
                          </a:solidFill>
                          <a:effectLst/>
                          <a:latin typeface="Arial" panose="020B0604020202020204" pitchFamily="34" charset="0"/>
                          <a:ea typeface="+mn-ea"/>
                          <a:cs typeface="Arial" panose="020B0604020202020204" pitchFamily="34" charset="0"/>
                        </a:rPr>
                        <a:t>Dosis inicial 0,5-1,0 mg; luego 0,125-0,375 mg/d (control del nivel sérico)</a:t>
                      </a:r>
                      <a:endParaRPr lang="es-MX" sz="1000" dirty="0">
                        <a:latin typeface="Arial" panose="020B0604020202020204" pitchFamily="34" charset="0"/>
                        <a:cs typeface="Arial" panose="020B0604020202020204" pitchFamily="34" charset="0"/>
                      </a:endParaRPr>
                    </a:p>
                  </a:txBody>
                  <a:tcPr/>
                </a:tc>
                <a:tc>
                  <a:txBody>
                    <a:bodyPr/>
                    <a:lstStyle/>
                    <a:p>
                      <a:pPr fontAlgn="t"/>
                      <a:r>
                        <a:rPr lang="es-ES" sz="1000" dirty="0">
                          <a:effectLst/>
                          <a:latin typeface="Arial" panose="020B0604020202020204" pitchFamily="34" charset="0"/>
                          <a:cs typeface="Arial" panose="020B0604020202020204" pitchFamily="34" charset="0"/>
                        </a:rPr>
                        <a:t>Eficaz en la ICA secundaria a taquiarritmia (ejem. fibrilación auricular); contraindicada en la ICA relacionada con el infarto agudo de miocardio, por su efecto proarrítmico</a:t>
                      </a:r>
                    </a:p>
                  </a:txBody>
                  <a:tcPr/>
                </a:tc>
                <a:extLst>
                  <a:ext uri="{0D108BD9-81ED-4DB2-BD59-A6C34878D82A}">
                    <a16:rowId xmlns:a16="http://schemas.microsoft.com/office/drawing/2014/main" val="2879241553"/>
                  </a:ext>
                </a:extLst>
              </a:tr>
            </a:tbl>
          </a:graphicData>
        </a:graphic>
      </p:graphicFrame>
    </p:spTree>
    <p:extLst>
      <p:ext uri="{BB962C8B-B14F-4D97-AF65-F5344CB8AC3E}">
        <p14:creationId xmlns:p14="http://schemas.microsoft.com/office/powerpoint/2010/main" val="107261063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F51F1C7-F22D-4183-97F4-2BBDA63244A9}"/>
              </a:ext>
            </a:extLst>
          </p:cNvPr>
          <p:cNvSpPr>
            <a:spLocks noGrp="1"/>
          </p:cNvSpPr>
          <p:nvPr>
            <p:ph type="title"/>
          </p:nvPr>
        </p:nvSpPr>
        <p:spPr>
          <a:xfrm>
            <a:off x="420188" y="208370"/>
            <a:ext cx="6594566" cy="1325563"/>
          </a:xfrm>
        </p:spPr>
        <p:txBody>
          <a:bodyPr/>
          <a:lstStyle/>
          <a:p>
            <a:r>
              <a:rPr lang="es-MX" dirty="0"/>
              <a:t>Ejemplos de medicamentos </a:t>
            </a:r>
          </a:p>
        </p:txBody>
      </p:sp>
      <p:pic>
        <p:nvPicPr>
          <p:cNvPr id="4098" name="Picture 2" descr="Dopamina - Enfermería Buenos Aires">
            <a:extLst>
              <a:ext uri="{FF2B5EF4-FFF2-40B4-BE49-F238E27FC236}">
                <a16:creationId xmlns:a16="http://schemas.microsoft.com/office/drawing/2014/main" id="{5CC0A1EA-D2E0-4824-B464-33B8B9633D7F}"/>
              </a:ext>
            </a:extLst>
          </p:cNvPr>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l="5059" r="6605"/>
          <a:stretch/>
        </p:blipFill>
        <p:spPr bwMode="auto">
          <a:xfrm>
            <a:off x="420188" y="1621677"/>
            <a:ext cx="3264627" cy="2095500"/>
          </a:xfrm>
          <a:prstGeom prst="rect">
            <a:avLst/>
          </a:prstGeom>
          <a:noFill/>
          <a:extLst>
            <a:ext uri="{909E8E84-426E-40DD-AFC4-6F175D3DCCD1}">
              <a14:hiddenFill xmlns:a14="http://schemas.microsoft.com/office/drawing/2010/main">
                <a:solidFill>
                  <a:srgbClr val="FFFFFF"/>
                </a:solidFill>
              </a14:hiddenFill>
            </a:ext>
          </a:extLst>
        </p:spPr>
      </p:pic>
      <p:sp>
        <p:nvSpPr>
          <p:cNvPr id="4" name="AutoShape 4" descr="Dobutamina ¿Qué es y para qué sirve? - Todo sobre medicamentos">
            <a:extLst>
              <a:ext uri="{FF2B5EF4-FFF2-40B4-BE49-F238E27FC236}">
                <a16:creationId xmlns:a16="http://schemas.microsoft.com/office/drawing/2014/main" id="{27B42428-8E2B-4F3F-89E7-81EC0AC547F0}"/>
              </a:ext>
            </a:extLst>
          </p:cNvPr>
          <p:cNvSpPr>
            <a:spLocks noChangeAspect="1" noChangeArrowheads="1"/>
          </p:cNvSpPr>
          <p:nvPr/>
        </p:nvSpPr>
        <p:spPr bwMode="auto">
          <a:xfrm>
            <a:off x="5943599" y="3276599"/>
            <a:ext cx="3695699" cy="3695699"/>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MX"/>
          </a:p>
        </p:txBody>
      </p:sp>
      <p:pic>
        <p:nvPicPr>
          <p:cNvPr id="4102" name="Picture 6" descr="Dobutamina y la descompensación cardiaca - Cuidados de enfermeria">
            <a:extLst>
              <a:ext uri="{FF2B5EF4-FFF2-40B4-BE49-F238E27FC236}">
                <a16:creationId xmlns:a16="http://schemas.microsoft.com/office/drawing/2014/main" id="{019BBAA3-D688-45C1-BEC0-AF05AF3E702B}"/>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2416" r="15729"/>
          <a:stretch/>
        </p:blipFill>
        <p:spPr bwMode="auto">
          <a:xfrm>
            <a:off x="4266113" y="1610132"/>
            <a:ext cx="2286000" cy="2251460"/>
          </a:xfrm>
          <a:prstGeom prst="rect">
            <a:avLst/>
          </a:prstGeom>
          <a:noFill/>
          <a:extLst>
            <a:ext uri="{909E8E84-426E-40DD-AFC4-6F175D3DCCD1}">
              <a14:hiddenFill xmlns:a14="http://schemas.microsoft.com/office/drawing/2010/main">
                <a:solidFill>
                  <a:srgbClr val="FFFFFF"/>
                </a:solidFill>
              </a14:hiddenFill>
            </a:ext>
          </a:extLst>
        </p:spPr>
      </p:pic>
      <p:pic>
        <p:nvPicPr>
          <p:cNvPr id="4104" name="Picture 8" descr="Epinefrina (medicación) - Wikipedia, la enciclopedia libre">
            <a:extLst>
              <a:ext uri="{FF2B5EF4-FFF2-40B4-BE49-F238E27FC236}">
                <a16:creationId xmlns:a16="http://schemas.microsoft.com/office/drawing/2014/main" id="{0D3D4BCA-EEA4-41B3-9280-218192DAA73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27966" y="1533934"/>
            <a:ext cx="2095500" cy="2415380"/>
          </a:xfrm>
          <a:prstGeom prst="rect">
            <a:avLst/>
          </a:prstGeom>
          <a:noFill/>
          <a:extLst>
            <a:ext uri="{909E8E84-426E-40DD-AFC4-6F175D3DCCD1}">
              <a14:hiddenFill xmlns:a14="http://schemas.microsoft.com/office/drawing/2010/main">
                <a:solidFill>
                  <a:srgbClr val="FFFFFF"/>
                </a:solidFill>
              </a14:hiddenFill>
            </a:ext>
          </a:extLst>
        </p:spPr>
      </p:pic>
      <p:pic>
        <p:nvPicPr>
          <p:cNvPr id="4106" name="Picture 10" descr="Levosimendan - HermanGranados.com">
            <a:extLst>
              <a:ext uri="{FF2B5EF4-FFF2-40B4-BE49-F238E27FC236}">
                <a16:creationId xmlns:a16="http://schemas.microsoft.com/office/drawing/2014/main" id="{5A8953ED-939F-4226-AB22-F9658B5F1A85}"/>
              </a:ext>
            </a:extLst>
          </p:cNvPr>
          <p:cNvPicPr>
            <a:picLocks noChangeAspect="1" noChangeArrowheads="1"/>
          </p:cNvPicPr>
          <p:nvPr/>
        </p:nvPicPr>
        <p:blipFill rotWithShape="1">
          <a:blip r:embed="rId5" cstate="hqprint">
            <a:extLst>
              <a:ext uri="{28A0092B-C50C-407E-A947-70E740481C1C}">
                <a14:useLocalDpi xmlns:a14="http://schemas.microsoft.com/office/drawing/2010/main" val="0"/>
              </a:ext>
            </a:extLst>
          </a:blip>
          <a:srcRect l="35122" t="3479" r="14092" b="5946"/>
          <a:stretch/>
        </p:blipFill>
        <p:spPr bwMode="auto">
          <a:xfrm>
            <a:off x="10017578" y="1621677"/>
            <a:ext cx="1612174" cy="25740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55021546"/>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78</TotalTime>
  <Words>404</Words>
  <Application>Microsoft Office PowerPoint</Application>
  <PresentationFormat>Panorámica</PresentationFormat>
  <Paragraphs>38</Paragraphs>
  <Slides>7</Slides>
  <Notes>0</Notes>
  <HiddenSlides>0</HiddenSlides>
  <MMClips>0</MMClips>
  <ScaleCrop>false</ScaleCrop>
  <HeadingPairs>
    <vt:vector size="6" baseType="variant">
      <vt:variant>
        <vt:lpstr>Fuentes usadas</vt:lpstr>
      </vt:variant>
      <vt:variant>
        <vt:i4>5</vt:i4>
      </vt:variant>
      <vt:variant>
        <vt:lpstr>Tema</vt:lpstr>
      </vt:variant>
      <vt:variant>
        <vt:i4>1</vt:i4>
      </vt:variant>
      <vt:variant>
        <vt:lpstr>Títulos de diapositiva</vt:lpstr>
      </vt:variant>
      <vt:variant>
        <vt:i4>7</vt:i4>
      </vt:variant>
    </vt:vector>
  </HeadingPairs>
  <TitlesOfParts>
    <vt:vector size="13" baseType="lpstr">
      <vt:lpstr>Arial</vt:lpstr>
      <vt:lpstr>Arial</vt:lpstr>
      <vt:lpstr>Calibri</vt:lpstr>
      <vt:lpstr>Calibri Light</vt:lpstr>
      <vt:lpstr>Californian FB</vt:lpstr>
      <vt:lpstr>Tema de Office</vt:lpstr>
      <vt:lpstr>Fármacos inotrópicos positivos </vt:lpstr>
      <vt:lpstr>Definición </vt:lpstr>
      <vt:lpstr>Como actúan </vt:lpstr>
      <vt:lpstr>Indicaciones </vt:lpstr>
      <vt:lpstr>Efectos adversos </vt:lpstr>
      <vt:lpstr>Uso de los fármacos inotrópicos positivos en la ICA</vt:lpstr>
      <vt:lpstr>Ejemplos de medicamentos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Fármacos inotrópicos positivos</dc:title>
  <dc:creator>zayra</dc:creator>
  <cp:lastModifiedBy>SONY</cp:lastModifiedBy>
  <cp:revision>2</cp:revision>
  <dcterms:created xsi:type="dcterms:W3CDTF">2022-07-20T20:55:57Z</dcterms:created>
  <dcterms:modified xsi:type="dcterms:W3CDTF">2022-07-28T22:25:51Z</dcterms:modified>
</cp:coreProperties>
</file>