
<file path=[Content_Types].xml><?xml version="1.0" encoding="utf-8"?>
<Types xmlns="http://schemas.openxmlformats.org/package/2006/content-types">
  <Default Extension="jfif" ContentType="image/j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129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E509064A-1D93-4C46-9359-655366BD2A33}" type="datetimeFigureOut">
              <a:rPr lang="es-MX" smtClean="0"/>
              <a:t>02/12/2021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1773325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509064A-1D93-4C46-9359-655366BD2A33}" type="datetimeFigureOut">
              <a:rPr lang="es-MX" smtClean="0"/>
              <a:t>02/12/2021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1380838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509064A-1D93-4C46-9359-655366BD2A33}" type="datetimeFigureOut">
              <a:rPr lang="es-MX" smtClean="0"/>
              <a:t>02/12/2021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304156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509064A-1D93-4C46-9359-655366BD2A33}" type="datetimeFigureOut">
              <a:rPr lang="es-MX" smtClean="0"/>
              <a:t>02/12/2021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2432459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E509064A-1D93-4C46-9359-655366BD2A33}" type="datetimeFigureOut">
              <a:rPr lang="es-MX" smtClean="0"/>
              <a:t>02/12/2021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2047378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E509064A-1D93-4C46-9359-655366BD2A33}" type="datetimeFigureOut">
              <a:rPr lang="es-MX" smtClean="0"/>
              <a:t>02/12/2021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1620221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E509064A-1D93-4C46-9359-655366BD2A33}" type="datetimeFigureOut">
              <a:rPr lang="es-MX" smtClean="0"/>
              <a:t>02/12/2021</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1937224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E509064A-1D93-4C46-9359-655366BD2A33}" type="datetimeFigureOut">
              <a:rPr lang="es-MX" smtClean="0"/>
              <a:t>02/12/2021</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935186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09064A-1D93-4C46-9359-655366BD2A33}" type="datetimeFigureOut">
              <a:rPr lang="es-MX" smtClean="0"/>
              <a:t>02/12/2021</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2595630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E509064A-1D93-4C46-9359-655366BD2A33}" type="datetimeFigureOut">
              <a:rPr lang="es-MX" smtClean="0"/>
              <a:t>02/12/2021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1690233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E509064A-1D93-4C46-9359-655366BD2A33}" type="datetimeFigureOut">
              <a:rPr lang="es-MX" smtClean="0"/>
              <a:t>02/12/2021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8436936-37A6-469C-8B81-6F193B4DFA1B}" type="slidenum">
              <a:rPr lang="es-MX" smtClean="0"/>
              <a:t>‹Nº›</a:t>
            </a:fld>
            <a:endParaRPr lang="es-MX"/>
          </a:p>
        </p:txBody>
      </p:sp>
    </p:spTree>
    <p:extLst>
      <p:ext uri="{BB962C8B-B14F-4D97-AF65-F5344CB8AC3E}">
        <p14:creationId xmlns:p14="http://schemas.microsoft.com/office/powerpoint/2010/main" val="3973034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f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40000"/>
            <a:lum/>
          </a:blip>
          <a:srcRect/>
          <a:tile tx="190500" ty="19050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09064A-1D93-4C46-9359-655366BD2A33}" type="datetimeFigureOut">
              <a:rPr lang="es-MX" smtClean="0"/>
              <a:t>02/12/2021</a:t>
            </a:fld>
            <a:endParaRPr lang="es-MX"/>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436936-37A6-469C-8B81-6F193B4DFA1B}" type="slidenum">
              <a:rPr lang="es-MX" smtClean="0"/>
              <a:t>‹Nº›</a:t>
            </a:fld>
            <a:endParaRPr lang="es-MX"/>
          </a:p>
        </p:txBody>
      </p:sp>
    </p:spTree>
    <p:extLst>
      <p:ext uri="{BB962C8B-B14F-4D97-AF65-F5344CB8AC3E}">
        <p14:creationId xmlns:p14="http://schemas.microsoft.com/office/powerpoint/2010/main" val="16857283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f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image" Target="../media/image4.jf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A picture containing drawing&#10;&#10;Description automatically generated"/>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24976" b="28505"/>
          <a:stretch>
            <a:fillRect/>
          </a:stretch>
        </p:blipFill>
        <p:spPr bwMode="auto">
          <a:xfrm>
            <a:off x="2951480" y="0"/>
            <a:ext cx="6192520" cy="2871470"/>
          </a:xfrm>
          <a:prstGeom prst="rect">
            <a:avLst/>
          </a:prstGeom>
          <a:noFill/>
          <a:ln>
            <a:noFill/>
          </a:ln>
        </p:spPr>
      </p:pic>
      <p:sp>
        <p:nvSpPr>
          <p:cNvPr id="6" name="31 Cuadro de texto"/>
          <p:cNvSpPr txBox="1"/>
          <p:nvPr/>
        </p:nvSpPr>
        <p:spPr>
          <a:xfrm>
            <a:off x="156760" y="1917914"/>
            <a:ext cx="6486525" cy="37611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s-MX" sz="3600" dirty="0">
                <a:solidFill>
                  <a:srgbClr val="2F5496"/>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1600" i="1" dirty="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Nombre del </a:t>
            </a:r>
            <a:r>
              <a:rPr lang="es-MX" sz="1600" i="1" dirty="0" smtClean="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Alumno: Ingrid Villarreal Sanchez </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1600" i="1" dirty="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Nombre del </a:t>
            </a:r>
            <a:r>
              <a:rPr lang="es-MX" sz="1600" i="1" dirty="0" smtClean="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tema: La pediatría </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1600" i="1" dirty="0" smtClean="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Parcial: 4to </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1600" i="1" dirty="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Nombre de la </a:t>
            </a:r>
            <a:r>
              <a:rPr lang="es-MX" sz="1600" i="1" dirty="0" smtClean="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Materia: Computación</a:t>
            </a:r>
            <a:r>
              <a:rPr lang="es-MX" sz="1600" i="1" dirty="0" smtClean="0">
                <a:solidFill>
                  <a:srgbClr val="131E32"/>
                </a:solidFill>
                <a:latin typeface="Gill Sans MT" panose="020B0502020104020203" pitchFamily="34" charset="0"/>
                <a:ea typeface="Calibri" panose="020F0502020204030204" pitchFamily="34" charset="0"/>
                <a:cs typeface="Times New Roman" panose="02020603050405020304" pitchFamily="18" charset="0"/>
              </a:rPr>
              <a:t> </a:t>
            </a:r>
            <a:r>
              <a:rPr lang="es-MX" sz="1600" i="1" dirty="0" smtClean="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1600" i="1" dirty="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Nombre del </a:t>
            </a:r>
            <a:r>
              <a:rPr lang="es-MX" sz="1600" i="1" dirty="0" smtClean="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profesor: Evelio calles Pérez </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1600" i="1" dirty="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Nombre de la </a:t>
            </a:r>
            <a:r>
              <a:rPr lang="es-MX" sz="1600" i="1" dirty="0" smtClean="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Licenciatura: Enfermería </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1600" i="1" dirty="0" smtClean="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Cuatrimestre: 1er.</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2600" dirty="0">
                <a:solidFill>
                  <a:srgbClr val="131E32"/>
                </a:solidFill>
                <a:effectLst/>
                <a:highlight>
                  <a:srgbClr val="FFFF00"/>
                </a:highlight>
                <a:latin typeface="Gill Sans MT" panose="020B0502020104020203" pitchFamily="34" charset="0"/>
                <a:ea typeface="Calibri" panose="020F0502020204030204" pitchFamily="34" charset="0"/>
                <a:cs typeface="Times New Roman" panose="02020603050405020304" pitchFamily="18" charset="0"/>
              </a:rPr>
              <a:t> </a:t>
            </a:r>
            <a:endParaRPr lang="es-MX" sz="1100" dirty="0">
              <a:effectLst/>
              <a:ea typeface="Calibri" panose="020F0502020204030204" pitchFamily="34" charset="0"/>
              <a:cs typeface="Times New Roman" panose="02020603050405020304" pitchFamily="18" charset="0"/>
            </a:endParaRPr>
          </a:p>
          <a:p>
            <a:pPr algn="r">
              <a:lnSpc>
                <a:spcPct val="107000"/>
              </a:lnSpc>
              <a:spcAft>
                <a:spcPts val="800"/>
              </a:spcAft>
            </a:pPr>
            <a:r>
              <a:rPr lang="es-MX" sz="2600" dirty="0">
                <a:solidFill>
                  <a:srgbClr val="131E32"/>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s-MX" sz="1100" dirty="0">
              <a:effectLst/>
              <a:ea typeface="Calibri" panose="020F0502020204030204" pitchFamily="34" charset="0"/>
              <a:cs typeface="Times New Roman" panose="02020603050405020304" pitchFamily="18" charset="0"/>
            </a:endParaRPr>
          </a:p>
          <a:p>
            <a:pPr algn="r">
              <a:lnSpc>
                <a:spcPct val="107000"/>
              </a:lnSpc>
              <a:spcAft>
                <a:spcPts val="800"/>
              </a:spcAft>
            </a:pPr>
            <a:r>
              <a:rPr lang="es-ES" sz="1600" i="1" dirty="0" smtClean="0">
                <a:solidFill>
                  <a:srgbClr val="131E32"/>
                </a:solidFill>
                <a:latin typeface="Gill Sans MT" panose="020B0502020104020203" pitchFamily="34" charset="0"/>
                <a:ea typeface="Calibri" panose="020F0502020204030204" pitchFamily="34" charset="0"/>
                <a:cs typeface="Times New Roman" panose="02020603050405020304" pitchFamily="18" charset="0"/>
              </a:rPr>
              <a:t>Pichucalco, Chiapas 02/dic/2021</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2800" dirty="0">
                <a:solidFill>
                  <a:srgbClr val="2F5496"/>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2800" dirty="0">
                <a:solidFill>
                  <a:srgbClr val="2F5496"/>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2800" dirty="0">
                <a:solidFill>
                  <a:srgbClr val="2F5496"/>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s-MX" sz="1100" dirty="0">
              <a:effectLst/>
              <a:ea typeface="Calibri" panose="020F0502020204030204" pitchFamily="34" charset="0"/>
              <a:cs typeface="Times New Roman" panose="02020603050405020304" pitchFamily="18" charset="0"/>
            </a:endParaRPr>
          </a:p>
          <a:p>
            <a:pPr>
              <a:lnSpc>
                <a:spcPct val="107000"/>
              </a:lnSpc>
              <a:spcAft>
                <a:spcPts val="800"/>
              </a:spcAft>
            </a:pPr>
            <a:r>
              <a:rPr lang="es-MX" sz="2800" dirty="0">
                <a:solidFill>
                  <a:srgbClr val="2F5496"/>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s-MX" sz="1100" dirty="0">
              <a:effectLst/>
              <a:ea typeface="Calibri" panose="020F0502020204030204" pitchFamily="34" charset="0"/>
              <a:cs typeface="Times New Roman" panose="02020603050405020304" pitchFamily="18" charset="0"/>
            </a:endParaRPr>
          </a:p>
        </p:txBody>
      </p:sp>
      <p:sp>
        <p:nvSpPr>
          <p:cNvPr id="7" name="CuadroTexto 6"/>
          <p:cNvSpPr txBox="1"/>
          <p:nvPr/>
        </p:nvSpPr>
        <p:spPr>
          <a:xfrm>
            <a:off x="5486400" y="3052292"/>
            <a:ext cx="2730321" cy="461665"/>
          </a:xfrm>
          <a:prstGeom prst="rect">
            <a:avLst/>
          </a:prstGeom>
          <a:noFill/>
        </p:spPr>
        <p:txBody>
          <a:bodyPr wrap="square" rtlCol="0">
            <a:spAutoFit/>
          </a:bodyPr>
          <a:lstStyle/>
          <a:p>
            <a:r>
              <a:rPr lang="es-ES" sz="2400" dirty="0" smtClean="0">
                <a:solidFill>
                  <a:srgbClr val="002060"/>
                </a:solidFill>
                <a:latin typeface="Arial Black" panose="020B0A04020102020204" pitchFamily="34" charset="0"/>
              </a:rPr>
              <a:t>SUPER NOTA</a:t>
            </a:r>
            <a:endParaRPr lang="es-MX" sz="2400" dirty="0">
              <a:solidFill>
                <a:srgbClr val="002060"/>
              </a:solidFill>
              <a:latin typeface="Arial Black" panose="020B0A04020102020204" pitchFamily="34" charset="0"/>
            </a:endParaRPr>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8713" y="3505923"/>
            <a:ext cx="3265694" cy="2566921"/>
          </a:xfrm>
          <a:prstGeom prst="rect">
            <a:avLst/>
          </a:prstGeom>
        </p:spPr>
      </p:pic>
    </p:spTree>
    <p:extLst>
      <p:ext uri="{BB962C8B-B14F-4D97-AF65-F5344CB8AC3E}">
        <p14:creationId xmlns:p14="http://schemas.microsoft.com/office/powerpoint/2010/main" val="25430051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3515933" y="0"/>
            <a:ext cx="3490175" cy="1569660"/>
          </a:xfrm>
          <a:prstGeom prst="rect">
            <a:avLst/>
          </a:prstGeom>
          <a:noFill/>
        </p:spPr>
        <p:txBody>
          <a:bodyPr wrap="square" rtlCol="0">
            <a:spAutoFit/>
          </a:bodyPr>
          <a:lstStyle/>
          <a:p>
            <a:r>
              <a:rPr lang="es-ES" sz="2400" dirty="0" smtClean="0">
                <a:solidFill>
                  <a:srgbClr val="002060"/>
                </a:solidFill>
                <a:effectLst>
                  <a:glow rad="101600">
                    <a:srgbClr val="FF0000">
                      <a:alpha val="60000"/>
                    </a:srgbClr>
                  </a:glow>
                </a:effectLst>
                <a:latin typeface="Broadway" panose="04040905080B02020502" pitchFamily="82" charset="0"/>
              </a:rPr>
              <a:t>PEDIATRÍA ENFOCADA EN CUIDADO DE LOS NIÑOS.</a:t>
            </a:r>
            <a:r>
              <a:rPr lang="es-ES" sz="2400" dirty="0" smtClean="0">
                <a:solidFill>
                  <a:srgbClr val="002060"/>
                </a:solidFill>
                <a:effectLst>
                  <a:glow rad="101600">
                    <a:srgbClr val="FF0000">
                      <a:alpha val="60000"/>
                    </a:srgbClr>
                  </a:glow>
                </a:effectLst>
                <a:latin typeface="Arial Black" panose="020B0A04020102020204" pitchFamily="34" charset="0"/>
              </a:rPr>
              <a:t> </a:t>
            </a:r>
            <a:endParaRPr lang="es-MX" sz="2400" dirty="0">
              <a:solidFill>
                <a:srgbClr val="002060"/>
              </a:solidFill>
              <a:effectLst>
                <a:glow rad="101600">
                  <a:srgbClr val="FF0000">
                    <a:alpha val="60000"/>
                  </a:srgbClr>
                </a:glow>
              </a:effectLst>
              <a:latin typeface="Arial Black" panose="020B0A04020102020204" pitchFamily="34" charset="0"/>
            </a:endParaRPr>
          </a:p>
        </p:txBody>
      </p:sp>
      <p:sp>
        <p:nvSpPr>
          <p:cNvPr id="2" name="CuadroTexto 1"/>
          <p:cNvSpPr txBox="1"/>
          <p:nvPr/>
        </p:nvSpPr>
        <p:spPr>
          <a:xfrm>
            <a:off x="206059" y="461665"/>
            <a:ext cx="3026535" cy="523220"/>
          </a:xfrm>
          <a:prstGeom prst="rect">
            <a:avLst/>
          </a:prstGeom>
          <a:noFill/>
        </p:spPr>
        <p:txBody>
          <a:bodyPr wrap="square" rtlCol="0">
            <a:spAutoFit/>
          </a:bodyPr>
          <a:lstStyle/>
          <a:p>
            <a:r>
              <a:rPr lang="es-ES" sz="2800" b="1" dirty="0" smtClean="0">
                <a:latin typeface="Bradley Hand ITC" panose="03070402050302030203" pitchFamily="66" charset="0"/>
              </a:rPr>
              <a:t>¿Que es pediatría? </a:t>
            </a:r>
            <a:endParaRPr lang="es-MX" sz="2800" b="1" dirty="0">
              <a:latin typeface="Bradley Hand ITC" panose="03070402050302030203" pitchFamily="66" charset="0"/>
            </a:endParaRPr>
          </a:p>
        </p:txBody>
      </p:sp>
      <p:sp>
        <p:nvSpPr>
          <p:cNvPr id="3" name="Rectángulo redondeado 2"/>
          <p:cNvSpPr/>
          <p:nvPr/>
        </p:nvSpPr>
        <p:spPr>
          <a:xfrm>
            <a:off x="-38641" y="907611"/>
            <a:ext cx="3515933" cy="154547"/>
          </a:xfrm>
          <a:prstGeom prst="round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 name="CuadroTexto 3"/>
          <p:cNvSpPr txBox="1"/>
          <p:nvPr/>
        </p:nvSpPr>
        <p:spPr>
          <a:xfrm>
            <a:off x="0" y="1062158"/>
            <a:ext cx="3116687" cy="2554545"/>
          </a:xfrm>
          <a:prstGeom prst="rect">
            <a:avLst/>
          </a:prstGeom>
          <a:noFill/>
        </p:spPr>
        <p:txBody>
          <a:bodyPr wrap="square" rtlCol="0">
            <a:spAutoFit/>
          </a:bodyPr>
          <a:lstStyle/>
          <a:p>
            <a:pPr algn="just"/>
            <a:r>
              <a:rPr lang="es-ES" sz="1600" dirty="0" smtClean="0">
                <a:latin typeface="Comic Sans MS" panose="030F0702030302020204" pitchFamily="66" charset="0"/>
              </a:rPr>
              <a:t>La pediatría se encarga en el estudio de los niños en su totalidad desde el punto de vista emocional, psicomotriz, de crecimiento, de prevención de enfermedades, de relación en su entorno. La pediatría es la especialidad medica dedicada a la salud de los niños.</a:t>
            </a:r>
            <a:endParaRPr lang="es-MX" sz="1600" dirty="0">
              <a:latin typeface="Comic Sans MS" panose="030F0702030302020204" pitchFamily="66" charset="0"/>
            </a:endParaRPr>
          </a:p>
        </p:txBody>
      </p:sp>
      <p:sp>
        <p:nvSpPr>
          <p:cNvPr id="9" name="CuadroTexto 8"/>
          <p:cNvSpPr txBox="1"/>
          <p:nvPr/>
        </p:nvSpPr>
        <p:spPr>
          <a:xfrm>
            <a:off x="6347135" y="646001"/>
            <a:ext cx="3026535" cy="461665"/>
          </a:xfrm>
          <a:prstGeom prst="rect">
            <a:avLst/>
          </a:prstGeom>
          <a:noFill/>
        </p:spPr>
        <p:txBody>
          <a:bodyPr wrap="square" rtlCol="0">
            <a:spAutoFit/>
          </a:bodyPr>
          <a:lstStyle/>
          <a:p>
            <a:r>
              <a:rPr lang="es-ES" sz="2400" b="1" dirty="0" smtClean="0">
                <a:latin typeface="Bradley Hand ITC" panose="03070402050302030203" pitchFamily="66" charset="0"/>
              </a:rPr>
              <a:t>La pediatría aborda: </a:t>
            </a:r>
            <a:endParaRPr lang="es-MX" sz="2400" b="1" dirty="0">
              <a:latin typeface="Bradley Hand ITC" panose="03070402050302030203" pitchFamily="66" charset="0"/>
            </a:endParaRPr>
          </a:p>
        </p:txBody>
      </p:sp>
      <p:sp>
        <p:nvSpPr>
          <p:cNvPr id="10" name="Rectángulo redondeado 9"/>
          <p:cNvSpPr/>
          <p:nvPr/>
        </p:nvSpPr>
        <p:spPr>
          <a:xfrm>
            <a:off x="6347135" y="1030393"/>
            <a:ext cx="2816185" cy="77274"/>
          </a:xfrm>
          <a:prstGeom prst="round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CuadroTexto 10"/>
          <p:cNvSpPr txBox="1"/>
          <p:nvPr/>
        </p:nvSpPr>
        <p:spPr>
          <a:xfrm>
            <a:off x="5947889" y="1107666"/>
            <a:ext cx="3116687" cy="2554545"/>
          </a:xfrm>
          <a:prstGeom prst="rect">
            <a:avLst/>
          </a:prstGeom>
          <a:noFill/>
        </p:spPr>
        <p:txBody>
          <a:bodyPr wrap="square" rtlCol="0">
            <a:spAutoFit/>
          </a:bodyPr>
          <a:lstStyle/>
          <a:p>
            <a:pPr marL="285750" indent="-285750" algn="just">
              <a:buFont typeface="Arial" panose="020B0604020202020204" pitchFamily="34" charset="0"/>
              <a:buChar char="•"/>
            </a:pPr>
            <a:r>
              <a:rPr lang="es-ES" sz="1600" dirty="0" smtClean="0">
                <a:latin typeface="Comic Sans MS" panose="030F0702030302020204" pitchFamily="66" charset="0"/>
              </a:rPr>
              <a:t>Los cuidado del niño y del adolescente sano con la pediatría preventiva </a:t>
            </a:r>
          </a:p>
          <a:p>
            <a:pPr marL="285750" indent="-285750" algn="just">
              <a:buFont typeface="Arial" panose="020B0604020202020204" pitchFamily="34" charset="0"/>
              <a:buChar char="•"/>
            </a:pPr>
            <a:r>
              <a:rPr lang="es-ES" sz="1600" dirty="0" smtClean="0">
                <a:latin typeface="Comic Sans MS" panose="030F0702030302020204" pitchFamily="66" charset="0"/>
              </a:rPr>
              <a:t>La asistencia medica integrada del niño y del adolescente enfermo con la pediatría clínica </a:t>
            </a:r>
          </a:p>
          <a:p>
            <a:pPr marL="285750" indent="-285750" algn="just">
              <a:buFont typeface="Arial" panose="020B0604020202020204" pitchFamily="34" charset="0"/>
              <a:buChar char="•"/>
            </a:pPr>
            <a:r>
              <a:rPr lang="es-ES" sz="1600" dirty="0" smtClean="0">
                <a:latin typeface="Comic Sans MS" panose="030F0702030302020204" pitchFamily="66" charset="0"/>
              </a:rPr>
              <a:t>Las interrelaciones sociales con su entorno con la pediatría social  </a:t>
            </a:r>
            <a:endParaRPr lang="es-MX" sz="1600" dirty="0">
              <a:latin typeface="Comic Sans MS" panose="030F0702030302020204" pitchFamily="66" charset="0"/>
            </a:endParaRPr>
          </a:p>
        </p:txBody>
      </p:sp>
      <p:sp>
        <p:nvSpPr>
          <p:cNvPr id="12" name="CuadroTexto 11"/>
          <p:cNvSpPr txBox="1"/>
          <p:nvPr/>
        </p:nvSpPr>
        <p:spPr>
          <a:xfrm>
            <a:off x="3232594" y="3616703"/>
            <a:ext cx="3490175" cy="830997"/>
          </a:xfrm>
          <a:prstGeom prst="rect">
            <a:avLst/>
          </a:prstGeom>
          <a:noFill/>
        </p:spPr>
        <p:txBody>
          <a:bodyPr wrap="square" rtlCol="0">
            <a:spAutoFit/>
          </a:bodyPr>
          <a:lstStyle/>
          <a:p>
            <a:r>
              <a:rPr lang="es-ES" sz="2400" dirty="0" smtClean="0">
                <a:solidFill>
                  <a:srgbClr val="002060"/>
                </a:solidFill>
                <a:effectLst>
                  <a:glow rad="101600">
                    <a:srgbClr val="FF0000">
                      <a:alpha val="60000"/>
                    </a:srgbClr>
                  </a:glow>
                </a:effectLst>
                <a:latin typeface="Broadway" panose="04040905080B02020502" pitchFamily="82" charset="0"/>
              </a:rPr>
              <a:t>PEDIATRÍA PREVENTIVA.</a:t>
            </a:r>
            <a:endParaRPr lang="es-MX" sz="2400" dirty="0">
              <a:solidFill>
                <a:srgbClr val="002060"/>
              </a:solidFill>
              <a:effectLst>
                <a:glow rad="101600">
                  <a:srgbClr val="FF0000">
                    <a:alpha val="60000"/>
                  </a:srgbClr>
                </a:glow>
              </a:effectLst>
              <a:latin typeface="Arial Black" panose="020B0A04020102020204" pitchFamily="34" charset="0"/>
            </a:endParaRPr>
          </a:p>
        </p:txBody>
      </p:sp>
      <p:sp>
        <p:nvSpPr>
          <p:cNvPr id="13" name="CuadroTexto 12"/>
          <p:cNvSpPr txBox="1"/>
          <p:nvPr/>
        </p:nvSpPr>
        <p:spPr>
          <a:xfrm>
            <a:off x="90152" y="4093757"/>
            <a:ext cx="3026535" cy="707886"/>
          </a:xfrm>
          <a:prstGeom prst="rect">
            <a:avLst/>
          </a:prstGeom>
          <a:noFill/>
        </p:spPr>
        <p:txBody>
          <a:bodyPr wrap="square" rtlCol="0">
            <a:spAutoFit/>
          </a:bodyPr>
          <a:lstStyle/>
          <a:p>
            <a:r>
              <a:rPr lang="es-ES" sz="2000" b="1" dirty="0" smtClean="0">
                <a:latin typeface="Bradley Hand ITC" panose="03070402050302030203" pitchFamily="66" charset="0"/>
              </a:rPr>
              <a:t>¿Que es pediatría preventiva? </a:t>
            </a:r>
            <a:endParaRPr lang="es-MX" sz="2000" b="1" dirty="0">
              <a:latin typeface="Bradley Hand ITC" panose="03070402050302030203" pitchFamily="66" charset="0"/>
            </a:endParaRPr>
          </a:p>
        </p:txBody>
      </p:sp>
      <p:sp>
        <p:nvSpPr>
          <p:cNvPr id="14" name="Rectángulo redondeado 13"/>
          <p:cNvSpPr/>
          <p:nvPr/>
        </p:nvSpPr>
        <p:spPr>
          <a:xfrm>
            <a:off x="12877" y="4724370"/>
            <a:ext cx="2137896" cy="77274"/>
          </a:xfrm>
          <a:prstGeom prst="round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CuadroTexto 14"/>
          <p:cNvSpPr txBox="1"/>
          <p:nvPr/>
        </p:nvSpPr>
        <p:spPr>
          <a:xfrm>
            <a:off x="-1" y="4801643"/>
            <a:ext cx="3116687" cy="1384995"/>
          </a:xfrm>
          <a:prstGeom prst="rect">
            <a:avLst/>
          </a:prstGeom>
          <a:noFill/>
        </p:spPr>
        <p:txBody>
          <a:bodyPr wrap="square" rtlCol="0">
            <a:spAutoFit/>
          </a:bodyPr>
          <a:lstStyle/>
          <a:p>
            <a:pPr algn="just"/>
            <a:r>
              <a:rPr lang="es-ES" sz="1400" dirty="0" smtClean="0">
                <a:latin typeface="Comic Sans MS" panose="030F0702030302020204" pitchFamily="66" charset="0"/>
              </a:rPr>
              <a:t>Prevenir es clave a la hora de cuidar a la salud del pequeño de la casa y por eso es importante la pediatría preventiva en su afán por preservar el bienestar del niño y del adolescente </a:t>
            </a:r>
            <a:endParaRPr lang="es-MX" sz="1400" dirty="0">
              <a:latin typeface="Comic Sans MS" panose="030F0702030302020204" pitchFamily="66" charset="0"/>
            </a:endParaRPr>
          </a:p>
        </p:txBody>
      </p:sp>
      <p:sp>
        <p:nvSpPr>
          <p:cNvPr id="16" name="CuadroTexto 15"/>
          <p:cNvSpPr txBox="1"/>
          <p:nvPr/>
        </p:nvSpPr>
        <p:spPr>
          <a:xfrm>
            <a:off x="6091703" y="4032201"/>
            <a:ext cx="3026535" cy="707886"/>
          </a:xfrm>
          <a:prstGeom prst="rect">
            <a:avLst/>
          </a:prstGeom>
          <a:noFill/>
        </p:spPr>
        <p:txBody>
          <a:bodyPr wrap="square" rtlCol="0">
            <a:spAutoFit/>
          </a:bodyPr>
          <a:lstStyle/>
          <a:p>
            <a:r>
              <a:rPr lang="es-ES" sz="2000" b="1" dirty="0" smtClean="0">
                <a:latin typeface="Bradley Hand ITC" panose="03070402050302030203" pitchFamily="66" charset="0"/>
              </a:rPr>
              <a:t>La pediatría preventiva se encarga de:</a:t>
            </a:r>
            <a:endParaRPr lang="es-MX" sz="2000" b="1" dirty="0">
              <a:latin typeface="Bradley Hand ITC" panose="03070402050302030203" pitchFamily="66" charset="0"/>
            </a:endParaRPr>
          </a:p>
        </p:txBody>
      </p:sp>
      <p:sp>
        <p:nvSpPr>
          <p:cNvPr id="17" name="Rectángulo redondeado 16"/>
          <p:cNvSpPr/>
          <p:nvPr/>
        </p:nvSpPr>
        <p:spPr>
          <a:xfrm flipV="1">
            <a:off x="6194738" y="4683345"/>
            <a:ext cx="2949262" cy="45719"/>
          </a:xfrm>
          <a:prstGeom prst="round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8" name="CuadroTexto 17"/>
          <p:cNvSpPr txBox="1"/>
          <p:nvPr/>
        </p:nvSpPr>
        <p:spPr>
          <a:xfrm>
            <a:off x="6001551" y="4709519"/>
            <a:ext cx="3116687" cy="2031325"/>
          </a:xfrm>
          <a:prstGeom prst="rect">
            <a:avLst/>
          </a:prstGeom>
          <a:noFill/>
        </p:spPr>
        <p:txBody>
          <a:bodyPr wrap="square" rtlCol="0">
            <a:spAutoFit/>
          </a:bodyPr>
          <a:lstStyle/>
          <a:p>
            <a:pPr marL="285750" indent="-285750" algn="just">
              <a:buFont typeface="Arial" panose="020B0604020202020204" pitchFamily="34" charset="0"/>
              <a:buChar char="•"/>
            </a:pPr>
            <a:r>
              <a:rPr lang="es-ES" sz="1400" dirty="0" smtClean="0">
                <a:latin typeface="Comic Sans MS" panose="030F0702030302020204" pitchFamily="66" charset="0"/>
              </a:rPr>
              <a:t>Vacunación </a:t>
            </a:r>
          </a:p>
          <a:p>
            <a:pPr marL="285750" indent="-285750" algn="just">
              <a:buFont typeface="Arial" panose="020B0604020202020204" pitchFamily="34" charset="0"/>
              <a:buChar char="•"/>
            </a:pPr>
            <a:r>
              <a:rPr lang="es-ES" sz="1400" dirty="0" smtClean="0">
                <a:latin typeface="Comic Sans MS" panose="030F0702030302020204" pitchFamily="66" charset="0"/>
              </a:rPr>
              <a:t>Hábitos de vida saludables</a:t>
            </a:r>
          </a:p>
          <a:p>
            <a:pPr marL="285750" indent="-285750" algn="just">
              <a:buFont typeface="Arial" panose="020B0604020202020204" pitchFamily="34" charset="0"/>
              <a:buChar char="•"/>
            </a:pPr>
            <a:r>
              <a:rPr lang="es-ES" sz="1400" dirty="0" smtClean="0">
                <a:latin typeface="Comic Sans MS" panose="030F0702030302020204" pitchFamily="66" charset="0"/>
              </a:rPr>
              <a:t>Cuidar la alimentación </a:t>
            </a:r>
          </a:p>
          <a:p>
            <a:pPr marL="285750" indent="-285750" algn="just">
              <a:buFont typeface="Arial" panose="020B0604020202020204" pitchFamily="34" charset="0"/>
              <a:buChar char="•"/>
            </a:pPr>
            <a:r>
              <a:rPr lang="es-ES" sz="1400" dirty="0" smtClean="0">
                <a:latin typeface="Comic Sans MS" panose="030F0702030302020204" pitchFamily="66" charset="0"/>
              </a:rPr>
              <a:t>La importancia de las relaciones sociales</a:t>
            </a:r>
          </a:p>
          <a:p>
            <a:pPr marL="285750" indent="-285750" algn="just">
              <a:buFont typeface="Arial" panose="020B0604020202020204" pitchFamily="34" charset="0"/>
              <a:buChar char="•"/>
            </a:pPr>
            <a:r>
              <a:rPr lang="es-ES" sz="1400" dirty="0" smtClean="0">
                <a:latin typeface="Comic Sans MS" panose="030F0702030302020204" pitchFamily="66" charset="0"/>
              </a:rPr>
              <a:t>Fases de aprendizajes </a:t>
            </a:r>
          </a:p>
          <a:p>
            <a:pPr marL="285750" indent="-285750" algn="just">
              <a:buFont typeface="Arial" panose="020B0604020202020204" pitchFamily="34" charset="0"/>
              <a:buChar char="•"/>
            </a:pPr>
            <a:r>
              <a:rPr lang="es-ES" sz="1400" dirty="0" smtClean="0">
                <a:latin typeface="Comic Sans MS" panose="030F0702030302020204" pitchFamily="66" charset="0"/>
              </a:rPr>
              <a:t>Etapas de crecimientos </a:t>
            </a:r>
          </a:p>
          <a:p>
            <a:pPr marL="285750" indent="-285750" algn="just">
              <a:buFont typeface="Arial" panose="020B0604020202020204" pitchFamily="34" charset="0"/>
              <a:buChar char="•"/>
            </a:pPr>
            <a:r>
              <a:rPr lang="es-ES" sz="1400" dirty="0" smtClean="0">
                <a:latin typeface="Comic Sans MS" panose="030F0702030302020204" pitchFamily="66" charset="0"/>
              </a:rPr>
              <a:t>El sueño en el primer año</a:t>
            </a:r>
          </a:p>
          <a:p>
            <a:pPr algn="just"/>
            <a:r>
              <a:rPr lang="es-ES" sz="1400" dirty="0" smtClean="0">
                <a:latin typeface="Comic Sans MS" panose="030F0702030302020204" pitchFamily="66" charset="0"/>
              </a:rPr>
              <a:t> </a:t>
            </a:r>
            <a:endParaRPr lang="es-MX" sz="1400" dirty="0">
              <a:latin typeface="Comic Sans MS" panose="030F0702030302020204" pitchFamily="66" charset="0"/>
            </a:endParaRPr>
          </a:p>
        </p:txBody>
      </p:sp>
      <p:pic>
        <p:nvPicPr>
          <p:cNvPr id="19" name="Imagen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6686" y="1595834"/>
            <a:ext cx="2975017" cy="1487509"/>
          </a:xfrm>
          <a:prstGeom prst="rect">
            <a:avLst/>
          </a:prstGeom>
        </p:spPr>
      </p:pic>
      <p:pic>
        <p:nvPicPr>
          <p:cNvPr id="20" name="Imagen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9077" y="4472138"/>
            <a:ext cx="2447925" cy="1714500"/>
          </a:xfrm>
          <a:prstGeom prst="rect">
            <a:avLst/>
          </a:prstGeom>
        </p:spPr>
      </p:pic>
    </p:spTree>
    <p:extLst>
      <p:ext uri="{BB962C8B-B14F-4D97-AF65-F5344CB8AC3E}">
        <p14:creationId xmlns:p14="http://schemas.microsoft.com/office/powerpoint/2010/main" val="2762147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28650" y="1"/>
            <a:ext cx="7886700" cy="627888"/>
          </a:xfrm>
          <a:noFill/>
          <a:ln>
            <a:noFill/>
          </a:ln>
        </p:spPr>
        <p:txBody>
          <a:bodyPr>
            <a:normAutofit/>
          </a:bodyPr>
          <a:lstStyle/>
          <a:p>
            <a:r>
              <a:rPr lang="es-ES" sz="2000" dirty="0" smtClean="0">
                <a:effectLst>
                  <a:glow rad="228600">
                    <a:schemeClr val="accent2">
                      <a:satMod val="175000"/>
                      <a:alpha val="40000"/>
                    </a:schemeClr>
                  </a:glow>
                </a:effectLst>
                <a:latin typeface="Broadway" panose="04040905080B02020502" pitchFamily="82" charset="0"/>
              </a:rPr>
              <a:t>ESPECIALIDADES DE LA PEDIATRIA</a:t>
            </a:r>
            <a:endParaRPr lang="es-MX" sz="2000" dirty="0">
              <a:effectLst>
                <a:glow rad="228600">
                  <a:schemeClr val="accent2">
                    <a:satMod val="175000"/>
                    <a:alpha val="40000"/>
                  </a:schemeClr>
                </a:glow>
              </a:effectLst>
              <a:latin typeface="Broadway" panose="04040905080B02020502" pitchFamily="82" charset="0"/>
            </a:endParaRPr>
          </a:p>
        </p:txBody>
      </p:sp>
      <p:sp>
        <p:nvSpPr>
          <p:cNvPr id="3" name="Marcador de contenido 2"/>
          <p:cNvSpPr>
            <a:spLocks noGrp="1"/>
          </p:cNvSpPr>
          <p:nvPr>
            <p:ph idx="1"/>
          </p:nvPr>
        </p:nvSpPr>
        <p:spPr>
          <a:xfrm>
            <a:off x="0" y="460462"/>
            <a:ext cx="9015211" cy="6230111"/>
          </a:xfrm>
        </p:spPr>
        <p:txBody>
          <a:bodyPr>
            <a:normAutofit fontScale="25000" lnSpcReduction="20000"/>
          </a:bodyPr>
          <a:lstStyle/>
          <a:p>
            <a:pPr marL="0" indent="0" algn="just">
              <a:buNone/>
            </a:pPr>
            <a:r>
              <a:rPr lang="es-ES" sz="5600" dirty="0" smtClean="0">
                <a:latin typeface="Comic Sans MS" panose="030F0702030302020204" pitchFamily="66" charset="0"/>
              </a:rPr>
              <a:t>En Pediatría, la atención a la salud y el desarrollo del niño/adolescente se realiza desde diferentes áreas o sub especialidades médicas</a:t>
            </a:r>
            <a:r>
              <a:rPr lang="es-ES" sz="5600" dirty="0" smtClean="0"/>
              <a:t>.</a:t>
            </a:r>
          </a:p>
          <a:p>
            <a:pPr algn="just"/>
            <a:r>
              <a:rPr lang="es-ES" sz="5600" dirty="0">
                <a:latin typeface="Comic Sans MS" panose="030F0702030302020204" pitchFamily="66" charset="0"/>
              </a:rPr>
              <a:t>Neonatología: cuidados y atención del recién nacido, especialmente </a:t>
            </a:r>
            <a:r>
              <a:rPr lang="es-ES" sz="5600" dirty="0" smtClean="0">
                <a:latin typeface="Comic Sans MS" panose="030F0702030302020204" pitchFamily="66" charset="0"/>
              </a:rPr>
              <a:t>en bebes prematuros.</a:t>
            </a:r>
            <a:endParaRPr lang="es-ES" sz="5600" dirty="0">
              <a:latin typeface="Comic Sans MS" panose="030F0702030302020204" pitchFamily="66" charset="0"/>
            </a:endParaRPr>
          </a:p>
          <a:p>
            <a:pPr algn="just"/>
            <a:r>
              <a:rPr lang="es-ES" sz="5600" dirty="0">
                <a:latin typeface="Comic Sans MS" panose="030F0702030302020204" pitchFamily="66" charset="0"/>
              </a:rPr>
              <a:t>Medicina de la Adolescencia: cuidados y atención del adolescente</a:t>
            </a:r>
          </a:p>
          <a:p>
            <a:pPr algn="just"/>
            <a:r>
              <a:rPr lang="es-ES" sz="5600" dirty="0">
                <a:latin typeface="Comic Sans MS" panose="030F0702030302020204" pitchFamily="66" charset="0"/>
              </a:rPr>
              <a:t>Alergología: la alergia y todas sus manifestaciones</a:t>
            </a:r>
          </a:p>
          <a:p>
            <a:pPr algn="just"/>
            <a:r>
              <a:rPr lang="es-ES" sz="5600" dirty="0">
                <a:latin typeface="Comic Sans MS" panose="030F0702030302020204" pitchFamily="66" charset="0"/>
              </a:rPr>
              <a:t>Dermatología: atención a las afecciones en la piel, pelo y uñas</a:t>
            </a:r>
          </a:p>
          <a:p>
            <a:pPr algn="just"/>
            <a:r>
              <a:rPr lang="es-ES" sz="5600" dirty="0">
                <a:latin typeface="Comic Sans MS" panose="030F0702030302020204" pitchFamily="66" charset="0"/>
              </a:rPr>
              <a:t>Nutrición: alimentación adecuada desde el periodo de la </a:t>
            </a:r>
            <a:r>
              <a:rPr lang="es-ES" sz="5600" dirty="0">
                <a:solidFill>
                  <a:schemeClr val="tx1">
                    <a:lumMod val="95000"/>
                    <a:lumOff val="5000"/>
                  </a:schemeClr>
                </a:solidFill>
                <a:latin typeface="Comic Sans MS" panose="030F0702030302020204" pitchFamily="66" charset="0"/>
              </a:rPr>
              <a:t>lactancia materna</a:t>
            </a:r>
            <a:r>
              <a:rPr lang="es-ES" sz="5600" dirty="0">
                <a:latin typeface="Comic Sans MS" panose="030F0702030302020204" pitchFamily="66" charset="0"/>
              </a:rPr>
              <a:t> a la adolescencia en todas las etapas de desarrollo</a:t>
            </a:r>
          </a:p>
          <a:p>
            <a:pPr algn="just"/>
            <a:r>
              <a:rPr lang="es-ES" sz="5600" dirty="0">
                <a:latin typeface="Comic Sans MS" panose="030F0702030302020204" pitchFamily="66" charset="0"/>
              </a:rPr>
              <a:t>Neumología: enfermedades pulmonares y de vías respiratorias</a:t>
            </a:r>
          </a:p>
          <a:p>
            <a:pPr algn="just"/>
            <a:r>
              <a:rPr lang="es-ES" sz="5600" dirty="0">
                <a:latin typeface="Comic Sans MS" panose="030F0702030302020204" pitchFamily="66" charset="0"/>
              </a:rPr>
              <a:t>Gastroenterología: enfermedades relacionadas con el aparato digestivo</a:t>
            </a:r>
          </a:p>
          <a:p>
            <a:pPr algn="just"/>
            <a:r>
              <a:rPr lang="es-ES" sz="5600" dirty="0">
                <a:latin typeface="Comic Sans MS" panose="030F0702030302020204" pitchFamily="66" charset="0"/>
              </a:rPr>
              <a:t>Hematología: vigilancia de las enfermedades de la sangre, de los elementos inmunológicos que contiene y de los órganos que la producen</a:t>
            </a:r>
          </a:p>
          <a:p>
            <a:pPr algn="just"/>
            <a:r>
              <a:rPr lang="es-ES" sz="5600" dirty="0">
                <a:latin typeface="Comic Sans MS" panose="030F0702030302020204" pitchFamily="66" charset="0"/>
              </a:rPr>
              <a:t>Logopedia: corrección de alteraciones que afectan a la voz, la pronunciación y al lenguaje con técnicas de reeducación</a:t>
            </a:r>
          </a:p>
          <a:p>
            <a:pPr algn="just"/>
            <a:r>
              <a:rPr lang="es-ES" sz="5600" dirty="0">
                <a:latin typeface="Comic Sans MS" panose="030F0702030302020204" pitchFamily="66" charset="0"/>
              </a:rPr>
              <a:t>Nefrología: análisis de la anatomía, enfermedades y fisiología del riñón</a:t>
            </a:r>
          </a:p>
          <a:p>
            <a:pPr algn="just"/>
            <a:r>
              <a:rPr lang="es-ES" sz="5600" dirty="0">
                <a:latin typeface="Comic Sans MS" panose="030F0702030302020204" pitchFamily="66" charset="0"/>
              </a:rPr>
              <a:t>Neurología: especialidad dedicada a todo lo concerniente al sistema nervioso</a:t>
            </a:r>
          </a:p>
          <a:p>
            <a:pPr algn="just"/>
            <a:r>
              <a:rPr lang="es-ES" sz="5600" dirty="0">
                <a:latin typeface="Comic Sans MS" panose="030F0702030302020204" pitchFamily="66" charset="0"/>
              </a:rPr>
              <a:t>Neurocirugía: enfermedades del sistema nervioso tratadas mediante operaciones quirúrgicas</a:t>
            </a:r>
          </a:p>
          <a:p>
            <a:pPr algn="just"/>
            <a:r>
              <a:rPr lang="es-ES" sz="5600" dirty="0">
                <a:latin typeface="Comic Sans MS" panose="030F0702030302020204" pitchFamily="66" charset="0"/>
              </a:rPr>
              <a:t>Cirugía pediátrica: estudio de la fase preoperatoria, la operación y el cuidado postoperatorio en la etapa fetal (cirugía fetal), del lactante, del niño y del adolescente</a:t>
            </a:r>
          </a:p>
          <a:p>
            <a:pPr algn="just"/>
            <a:r>
              <a:rPr lang="es-ES" sz="5600" dirty="0">
                <a:latin typeface="Comic Sans MS" panose="030F0702030302020204" pitchFamily="66" charset="0"/>
              </a:rPr>
              <a:t>Odontopediatría: rama de la odontología dedicada a la etapa infantil y sucesivas hasta la adolescencia. Se ocupa de patologías muy comunes como el </a:t>
            </a:r>
            <a:r>
              <a:rPr lang="es-ES" sz="5600" dirty="0">
                <a:solidFill>
                  <a:schemeClr val="tx1">
                    <a:lumMod val="95000"/>
                    <a:lumOff val="5000"/>
                  </a:schemeClr>
                </a:solidFill>
                <a:latin typeface="Comic Sans MS" panose="030F0702030302020204" pitchFamily="66" charset="0"/>
              </a:rPr>
              <a:t>dolor de dientes en bebés.</a:t>
            </a:r>
          </a:p>
          <a:p>
            <a:pPr algn="just"/>
            <a:r>
              <a:rPr lang="es-ES" sz="5600" dirty="0">
                <a:latin typeface="Comic Sans MS" panose="030F0702030302020204" pitchFamily="66" charset="0"/>
              </a:rPr>
              <a:t>Psicología y Psiquiatría infantil y adolescente: abordan los problemas/enfermedades mentales o del comportamiento</a:t>
            </a:r>
          </a:p>
          <a:p>
            <a:pPr algn="just"/>
            <a:r>
              <a:rPr lang="es-ES" sz="5600" dirty="0">
                <a:latin typeface="Comic Sans MS" panose="030F0702030302020204" pitchFamily="66" charset="0"/>
              </a:rPr>
              <a:t>Traumatología: lesiones del aparato locomotor, los traumatismos y sus consecuencias</a:t>
            </a:r>
          </a:p>
          <a:p>
            <a:pPr algn="just"/>
            <a:r>
              <a:rPr lang="es-ES" sz="5600" dirty="0">
                <a:latin typeface="Comic Sans MS" panose="030F0702030302020204" pitchFamily="66" charset="0"/>
              </a:rPr>
              <a:t>Cardiología y cardiopatías congénitas: enfermedades del corazón y del aparato circulatorio</a:t>
            </a:r>
          </a:p>
          <a:p>
            <a:pPr algn="just"/>
            <a:r>
              <a:rPr lang="es-ES" sz="5600" dirty="0">
                <a:latin typeface="Comic Sans MS" panose="030F0702030302020204" pitchFamily="66" charset="0"/>
              </a:rPr>
              <a:t>Endocrinología: anatomía, funciones y alteraciones de las glándulas endocrinas</a:t>
            </a:r>
          </a:p>
          <a:p>
            <a:pPr algn="just"/>
            <a:r>
              <a:rPr lang="es-ES" sz="5600" dirty="0">
                <a:latin typeface="Comic Sans MS" panose="030F0702030302020204" pitchFamily="66" charset="0"/>
              </a:rPr>
              <a:t>Oncología: tratamiento del cáncer</a:t>
            </a:r>
          </a:p>
          <a:p>
            <a:pPr marL="0" indent="0">
              <a:buNone/>
            </a:pPr>
            <a:endParaRPr lang="es-MX" sz="1400" dirty="0">
              <a:latin typeface="Comic Sans MS" panose="030F0702030302020204" pitchFamily="66" charset="0"/>
            </a:endParaRPr>
          </a:p>
        </p:txBody>
      </p:sp>
    </p:spTree>
    <p:extLst>
      <p:ext uri="{BB962C8B-B14F-4D97-AF65-F5344CB8AC3E}">
        <p14:creationId xmlns:p14="http://schemas.microsoft.com/office/powerpoint/2010/main" val="20207988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28650" y="1"/>
            <a:ext cx="7886700" cy="627888"/>
          </a:xfrm>
          <a:noFill/>
          <a:ln>
            <a:noFill/>
          </a:ln>
        </p:spPr>
        <p:txBody>
          <a:bodyPr>
            <a:normAutofit/>
          </a:bodyPr>
          <a:lstStyle/>
          <a:p>
            <a:r>
              <a:rPr lang="es-ES" sz="2000" dirty="0" smtClean="0">
                <a:effectLst>
                  <a:glow rad="228600">
                    <a:schemeClr val="accent2">
                      <a:satMod val="175000"/>
                      <a:alpha val="40000"/>
                    </a:schemeClr>
                  </a:glow>
                </a:effectLst>
                <a:latin typeface="Broadway" panose="04040905080B02020502" pitchFamily="82" charset="0"/>
              </a:rPr>
              <a:t>ENFEREDADES INFANTILES.</a:t>
            </a:r>
            <a:endParaRPr lang="es-MX" sz="2000" dirty="0">
              <a:effectLst>
                <a:glow rad="228600">
                  <a:schemeClr val="accent2">
                    <a:satMod val="175000"/>
                    <a:alpha val="40000"/>
                  </a:schemeClr>
                </a:glow>
              </a:effectLst>
              <a:latin typeface="Broadway" panose="04040905080B02020502" pitchFamily="82" charset="0"/>
            </a:endParaRPr>
          </a:p>
        </p:txBody>
      </p:sp>
      <p:sp>
        <p:nvSpPr>
          <p:cNvPr id="3" name="Marcador de contenido 2"/>
          <p:cNvSpPr>
            <a:spLocks noGrp="1"/>
          </p:cNvSpPr>
          <p:nvPr>
            <p:ph idx="1"/>
          </p:nvPr>
        </p:nvSpPr>
        <p:spPr>
          <a:xfrm>
            <a:off x="0" y="460462"/>
            <a:ext cx="9015211" cy="6230111"/>
          </a:xfrm>
        </p:spPr>
        <p:txBody>
          <a:bodyPr>
            <a:normAutofit/>
          </a:bodyPr>
          <a:lstStyle/>
          <a:p>
            <a:pPr marL="0" indent="0">
              <a:buNone/>
            </a:pPr>
            <a:r>
              <a:rPr lang="es-ES" sz="1200" dirty="0" smtClean="0">
                <a:latin typeface="Comic Sans MS" panose="030F0702030302020204" pitchFamily="66" charset="0"/>
              </a:rPr>
              <a:t>Los niños y adolescentes, como adultos, se pueden padecer multitudes de enfermedades, pero hay una serie de dolencias que son muy típicas y comunes en este periodo concreto de evaluaciones y desarrollo del ser humano.</a:t>
            </a:r>
          </a:p>
          <a:p>
            <a:r>
              <a:rPr lang="es-ES" sz="1200" dirty="0">
                <a:latin typeface="Comic Sans MS" panose="030F0702030302020204" pitchFamily="66" charset="0"/>
              </a:rPr>
              <a:t>La alergia: las reacciones del sistema inmunitario ante determinados elementos como medicamentos, plantas, animales, picaduras o alergias alimentarias.</a:t>
            </a:r>
          </a:p>
          <a:p>
            <a:r>
              <a:rPr lang="es-ES" sz="1200" dirty="0">
                <a:latin typeface="Comic Sans MS" panose="030F0702030302020204" pitchFamily="66" charset="0"/>
              </a:rPr>
              <a:t>Cólicos del lactante: episodio de llanto en el bebé (primeros 4 meses de vida) de inicio súbito con rigidez de tronco y/o extremidades que aparece por la tarde-noche y no se puede consolar pues no se calma.</a:t>
            </a:r>
          </a:p>
          <a:p>
            <a:r>
              <a:rPr lang="es-ES" sz="1200" dirty="0">
                <a:latin typeface="Comic Sans MS" panose="030F0702030302020204" pitchFamily="66" charset="0"/>
              </a:rPr>
              <a:t>El asma: dificultades para respirar, o hacerlo en compañía de un silbido, tos persistente, o sintiendo presión en el pecho, sobre todo por la mañana y por la noche.</a:t>
            </a:r>
          </a:p>
          <a:p>
            <a:r>
              <a:rPr lang="es-ES" sz="1200" dirty="0">
                <a:latin typeface="Comic Sans MS" panose="030F0702030302020204" pitchFamily="66" charset="0"/>
              </a:rPr>
              <a:t>Dolor de cabeza: puede surgir por diversas causas (infecciones o molestia asociada a otra enfermedad) y ser algo temporal que mejore con tratamiento analgésico, pero si excepcionalmente persiste es clave saber detectar los síntomas.</a:t>
            </a:r>
          </a:p>
          <a:p>
            <a:r>
              <a:rPr lang="es-ES" sz="1200" dirty="0">
                <a:latin typeface="Comic Sans MS" panose="030F0702030302020204" pitchFamily="66" charset="0"/>
              </a:rPr>
              <a:t>La varicela: enfermedad causada por el virus Varicela-Zoster, perteneciente a la familia de los herpes, caracterizada por la aparición de vesículas que suelen surgir en la cabeza y el tronco provocando prurito y en ocasiones fiebre alta.</a:t>
            </a:r>
          </a:p>
          <a:p>
            <a:r>
              <a:rPr lang="es-ES" sz="1200" dirty="0">
                <a:latin typeface="Comic Sans MS" panose="030F0702030302020204" pitchFamily="66" charset="0"/>
              </a:rPr>
              <a:t>Impétigo: infección bacteriana que aparece en la superficie de la piel, manifestándose con lesiones visibles en forma de costras o ampollas que surgen, generalmente, en las zonas más expuestas de la piel.</a:t>
            </a:r>
          </a:p>
          <a:p>
            <a:r>
              <a:rPr lang="es-ES" sz="1200" dirty="0">
                <a:latin typeface="Comic Sans MS" panose="030F0702030302020204" pitchFamily="66" charset="0"/>
              </a:rPr>
              <a:t>Eritema Infeccioso: patología vírica que se contagia, principalmente, mediante las secreciones respiratorias, y se manifiesta con un enrojecimiento de la piel en cara y nalgas del niño afectado</a:t>
            </a:r>
            <a:r>
              <a:rPr lang="es-ES" sz="1200" dirty="0" smtClean="0">
                <a:latin typeface="Comic Sans MS" panose="030F0702030302020204" pitchFamily="66" charset="0"/>
              </a:rPr>
              <a:t>.</a:t>
            </a:r>
          </a:p>
          <a:p>
            <a:r>
              <a:rPr lang="es-ES" sz="1200" dirty="0">
                <a:latin typeface="Comic Sans MS" panose="030F0702030302020204" pitchFamily="66" charset="0"/>
              </a:rPr>
              <a:t>Sarampión: enfermedad vírica que aparece en la parte interior de la boca, las mejillas y el paladar, extendiéndose a cara y cuello. Se caracteriza por lesiones en forma de pápulas rojas que producen prurito y pueden ir acompañadas por tos, fiebre y dolor muscular.</a:t>
            </a:r>
          </a:p>
          <a:p>
            <a:r>
              <a:rPr lang="es-ES" sz="1200" dirty="0">
                <a:latin typeface="Comic Sans MS" panose="030F0702030302020204" pitchFamily="66" charset="0"/>
              </a:rPr>
              <a:t>Rubéola: patología vírica que provoca la aparición de lesiones en la piel de color rosado que se inician en la cara, detrás de las orejas y el cuello y se extienden al tronco. No se da el prurito, pero es posible detectar diferentes ganglios inflamados</a:t>
            </a:r>
            <a:r>
              <a:rPr lang="es-ES" sz="1200" dirty="0" smtClean="0">
                <a:latin typeface="Comic Sans MS" panose="030F0702030302020204" pitchFamily="66" charset="0"/>
              </a:rPr>
              <a:t>.</a:t>
            </a:r>
          </a:p>
          <a:p>
            <a:r>
              <a:rPr lang="es-ES" sz="1200" dirty="0">
                <a:latin typeface="Comic Sans MS" panose="030F0702030302020204" pitchFamily="66" charset="0"/>
              </a:rPr>
              <a:t>Parotiditis: enfermedad vírica que se contagia a través de estornudos y tos y está caracterizada por un agrandamiento de las glándulas parótidas, ubicadas debajo de la mandíbula, y, ocasionalmente, dolor de cabeza, de garganta y fiebre.</a:t>
            </a:r>
          </a:p>
          <a:p>
            <a:r>
              <a:rPr lang="es-ES" sz="1200" dirty="0" err="1">
                <a:latin typeface="Comic Sans MS" panose="030F0702030302020204" pitchFamily="66" charset="0"/>
              </a:rPr>
              <a:t>Rinofaringitis</a:t>
            </a:r>
            <a:r>
              <a:rPr lang="es-ES" sz="1200" dirty="0">
                <a:latin typeface="Comic Sans MS" panose="030F0702030302020204" pitchFamily="66" charset="0"/>
              </a:rPr>
              <a:t> o resfriado común: generalmente responde a una causa vírica siendo más común en los meses de otoño e invierno y cuando los niños empiezan a ir a la guardería. Produce síntomas específicos como congestión nasal, fiebre y tos.</a:t>
            </a:r>
            <a:endParaRPr lang="es-MX" sz="1200" dirty="0">
              <a:latin typeface="Comic Sans MS" panose="030F0702030302020204" pitchFamily="66" charset="0"/>
            </a:endParaRPr>
          </a:p>
        </p:txBody>
      </p:sp>
    </p:spTree>
    <p:extLst>
      <p:ext uri="{BB962C8B-B14F-4D97-AF65-F5344CB8AC3E}">
        <p14:creationId xmlns:p14="http://schemas.microsoft.com/office/powerpoint/2010/main" val="416682111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91</TotalTime>
  <Words>742</Words>
  <Application>Microsoft Office PowerPoint</Application>
  <PresentationFormat>Presentación en pantalla (4:3)</PresentationFormat>
  <Paragraphs>69</Paragraphs>
  <Slides>4</Slides>
  <Notes>0</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4</vt:i4>
      </vt:variant>
    </vt:vector>
  </HeadingPairs>
  <TitlesOfParts>
    <vt:vector size="14" baseType="lpstr">
      <vt:lpstr>Arial</vt:lpstr>
      <vt:lpstr>Arial Black</vt:lpstr>
      <vt:lpstr>Bradley Hand ITC</vt:lpstr>
      <vt:lpstr>Broadway</vt:lpstr>
      <vt:lpstr>Calibri</vt:lpstr>
      <vt:lpstr>Calibri Light</vt:lpstr>
      <vt:lpstr>Comic Sans MS</vt:lpstr>
      <vt:lpstr>Gill Sans MT</vt:lpstr>
      <vt:lpstr>Times New Roman</vt:lpstr>
      <vt:lpstr>Tema de Office</vt:lpstr>
      <vt:lpstr>Presentación de PowerPoint</vt:lpstr>
      <vt:lpstr>Presentación de PowerPoint</vt:lpstr>
      <vt:lpstr>ESPECIALIDADES DE LA PEDIATRIA</vt:lpstr>
      <vt:lpstr>ENFEREDADES INFANTILES.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ingrid</dc:creator>
  <cp:lastModifiedBy>ingrid</cp:lastModifiedBy>
  <cp:revision>8</cp:revision>
  <dcterms:created xsi:type="dcterms:W3CDTF">2021-12-03T00:23:16Z</dcterms:created>
  <dcterms:modified xsi:type="dcterms:W3CDTF">2021-12-03T01:54:24Z</dcterms:modified>
</cp:coreProperties>
</file>