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7" r:id="rId3"/>
    <p:sldId id="258" r:id="rId4"/>
    <p:sldId id="259" r:id="rId5"/>
    <p:sldId id="260" r:id="rId6"/>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7513" autoAdjust="0"/>
  </p:normalViewPr>
  <p:slideViewPr>
    <p:cSldViewPr>
      <p:cViewPr>
        <p:scale>
          <a:sx n="48" d="100"/>
          <a:sy n="48" d="100"/>
        </p:scale>
        <p:origin x="-1932" y="-52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MX"/>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98BF4DA-33CA-4C91-A1D1-87E9BD8CD0A8}" type="datetimeFigureOut">
              <a:rPr lang="es-MX" smtClean="0"/>
              <a:t>02/12/2021</a:t>
            </a:fld>
            <a:endParaRPr lang="es-MX"/>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MX"/>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739112-58F7-4AF4-B226-F84D79602122}" type="slidenum">
              <a:rPr lang="es-MX" smtClean="0"/>
              <a:t>‹Nº›</a:t>
            </a:fld>
            <a:endParaRPr lang="es-MX"/>
          </a:p>
        </p:txBody>
      </p:sp>
    </p:spTree>
    <p:extLst>
      <p:ext uri="{BB962C8B-B14F-4D97-AF65-F5344CB8AC3E}">
        <p14:creationId xmlns:p14="http://schemas.microsoft.com/office/powerpoint/2010/main" val="1766583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MX" dirty="0"/>
          </a:p>
        </p:txBody>
      </p:sp>
      <p:sp>
        <p:nvSpPr>
          <p:cNvPr id="4" name="3 Marcador de número de diapositiva"/>
          <p:cNvSpPr>
            <a:spLocks noGrp="1"/>
          </p:cNvSpPr>
          <p:nvPr>
            <p:ph type="sldNum" sz="quarter" idx="10"/>
          </p:nvPr>
        </p:nvSpPr>
        <p:spPr/>
        <p:txBody>
          <a:bodyPr/>
          <a:lstStyle/>
          <a:p>
            <a:fld id="{95739112-58F7-4AF4-B226-F84D79602122}" type="slidenum">
              <a:rPr lang="es-MX" smtClean="0"/>
              <a:t>2</a:t>
            </a:fld>
            <a:endParaRPr lang="es-MX"/>
          </a:p>
        </p:txBody>
      </p:sp>
    </p:spTree>
    <p:extLst>
      <p:ext uri="{BB962C8B-B14F-4D97-AF65-F5344CB8AC3E}">
        <p14:creationId xmlns:p14="http://schemas.microsoft.com/office/powerpoint/2010/main" val="28777682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69507E51-3D38-4B7A-90B5-D18588EE46A3}" type="datetimeFigureOut">
              <a:rPr lang="es-MX" smtClean="0"/>
              <a:t>02/12/2021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B7EC8904-B49E-4007-BEC4-1179A0ED808D}" type="slidenum">
              <a:rPr lang="es-MX" smtClean="0"/>
              <a:t>‹Nº›</a:t>
            </a:fld>
            <a:endParaRPr lang="es-MX"/>
          </a:p>
        </p:txBody>
      </p:sp>
    </p:spTree>
    <p:extLst>
      <p:ext uri="{BB962C8B-B14F-4D97-AF65-F5344CB8AC3E}">
        <p14:creationId xmlns:p14="http://schemas.microsoft.com/office/powerpoint/2010/main" val="36978489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69507E51-3D38-4B7A-90B5-D18588EE46A3}" type="datetimeFigureOut">
              <a:rPr lang="es-MX" smtClean="0"/>
              <a:t>02/12/2021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B7EC8904-B49E-4007-BEC4-1179A0ED808D}" type="slidenum">
              <a:rPr lang="es-MX" smtClean="0"/>
              <a:t>‹Nº›</a:t>
            </a:fld>
            <a:endParaRPr lang="es-MX"/>
          </a:p>
        </p:txBody>
      </p:sp>
    </p:spTree>
    <p:extLst>
      <p:ext uri="{BB962C8B-B14F-4D97-AF65-F5344CB8AC3E}">
        <p14:creationId xmlns:p14="http://schemas.microsoft.com/office/powerpoint/2010/main" val="2835578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69507E51-3D38-4B7A-90B5-D18588EE46A3}" type="datetimeFigureOut">
              <a:rPr lang="es-MX" smtClean="0"/>
              <a:t>02/12/2021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B7EC8904-B49E-4007-BEC4-1179A0ED808D}" type="slidenum">
              <a:rPr lang="es-MX" smtClean="0"/>
              <a:t>‹Nº›</a:t>
            </a:fld>
            <a:endParaRPr lang="es-MX"/>
          </a:p>
        </p:txBody>
      </p:sp>
    </p:spTree>
    <p:extLst>
      <p:ext uri="{BB962C8B-B14F-4D97-AF65-F5344CB8AC3E}">
        <p14:creationId xmlns:p14="http://schemas.microsoft.com/office/powerpoint/2010/main" val="3270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69507E51-3D38-4B7A-90B5-D18588EE46A3}" type="datetimeFigureOut">
              <a:rPr lang="es-MX" smtClean="0"/>
              <a:t>02/12/2021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B7EC8904-B49E-4007-BEC4-1179A0ED808D}" type="slidenum">
              <a:rPr lang="es-MX" smtClean="0"/>
              <a:t>‹Nº›</a:t>
            </a:fld>
            <a:endParaRPr lang="es-MX"/>
          </a:p>
        </p:txBody>
      </p:sp>
    </p:spTree>
    <p:extLst>
      <p:ext uri="{BB962C8B-B14F-4D97-AF65-F5344CB8AC3E}">
        <p14:creationId xmlns:p14="http://schemas.microsoft.com/office/powerpoint/2010/main" val="159349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69507E51-3D38-4B7A-90B5-D18588EE46A3}" type="datetimeFigureOut">
              <a:rPr lang="es-MX" smtClean="0"/>
              <a:t>02/12/2021</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B7EC8904-B49E-4007-BEC4-1179A0ED808D}" type="slidenum">
              <a:rPr lang="es-MX" smtClean="0"/>
              <a:t>‹Nº›</a:t>
            </a:fld>
            <a:endParaRPr lang="es-MX"/>
          </a:p>
        </p:txBody>
      </p:sp>
    </p:spTree>
    <p:extLst>
      <p:ext uri="{BB962C8B-B14F-4D97-AF65-F5344CB8AC3E}">
        <p14:creationId xmlns:p14="http://schemas.microsoft.com/office/powerpoint/2010/main" val="31401712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69507E51-3D38-4B7A-90B5-D18588EE46A3}" type="datetimeFigureOut">
              <a:rPr lang="es-MX" smtClean="0"/>
              <a:t>02/12/2021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B7EC8904-B49E-4007-BEC4-1179A0ED808D}" type="slidenum">
              <a:rPr lang="es-MX" smtClean="0"/>
              <a:t>‹Nº›</a:t>
            </a:fld>
            <a:endParaRPr lang="es-MX"/>
          </a:p>
        </p:txBody>
      </p:sp>
    </p:spTree>
    <p:extLst>
      <p:ext uri="{BB962C8B-B14F-4D97-AF65-F5344CB8AC3E}">
        <p14:creationId xmlns:p14="http://schemas.microsoft.com/office/powerpoint/2010/main" val="26562068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69507E51-3D38-4B7A-90B5-D18588EE46A3}" type="datetimeFigureOut">
              <a:rPr lang="es-MX" smtClean="0"/>
              <a:t>02/12/2021</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B7EC8904-B49E-4007-BEC4-1179A0ED808D}" type="slidenum">
              <a:rPr lang="es-MX" smtClean="0"/>
              <a:t>‹Nº›</a:t>
            </a:fld>
            <a:endParaRPr lang="es-MX"/>
          </a:p>
        </p:txBody>
      </p:sp>
    </p:spTree>
    <p:extLst>
      <p:ext uri="{BB962C8B-B14F-4D97-AF65-F5344CB8AC3E}">
        <p14:creationId xmlns:p14="http://schemas.microsoft.com/office/powerpoint/2010/main" val="18466128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69507E51-3D38-4B7A-90B5-D18588EE46A3}" type="datetimeFigureOut">
              <a:rPr lang="es-MX" smtClean="0"/>
              <a:t>02/12/2021</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B7EC8904-B49E-4007-BEC4-1179A0ED808D}" type="slidenum">
              <a:rPr lang="es-MX" smtClean="0"/>
              <a:t>‹Nº›</a:t>
            </a:fld>
            <a:endParaRPr lang="es-MX"/>
          </a:p>
        </p:txBody>
      </p:sp>
    </p:spTree>
    <p:extLst>
      <p:ext uri="{BB962C8B-B14F-4D97-AF65-F5344CB8AC3E}">
        <p14:creationId xmlns:p14="http://schemas.microsoft.com/office/powerpoint/2010/main" val="9753008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69507E51-3D38-4B7A-90B5-D18588EE46A3}" type="datetimeFigureOut">
              <a:rPr lang="es-MX" smtClean="0"/>
              <a:t>02/12/2021</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B7EC8904-B49E-4007-BEC4-1179A0ED808D}" type="slidenum">
              <a:rPr lang="es-MX" smtClean="0"/>
              <a:t>‹Nº›</a:t>
            </a:fld>
            <a:endParaRPr lang="es-MX"/>
          </a:p>
        </p:txBody>
      </p:sp>
    </p:spTree>
    <p:extLst>
      <p:ext uri="{BB962C8B-B14F-4D97-AF65-F5344CB8AC3E}">
        <p14:creationId xmlns:p14="http://schemas.microsoft.com/office/powerpoint/2010/main" val="2029962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9507E51-3D38-4B7A-90B5-D18588EE46A3}" type="datetimeFigureOut">
              <a:rPr lang="es-MX" smtClean="0"/>
              <a:t>02/12/2021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B7EC8904-B49E-4007-BEC4-1179A0ED808D}" type="slidenum">
              <a:rPr lang="es-MX" smtClean="0"/>
              <a:t>‹Nº›</a:t>
            </a:fld>
            <a:endParaRPr lang="es-MX"/>
          </a:p>
        </p:txBody>
      </p:sp>
    </p:spTree>
    <p:extLst>
      <p:ext uri="{BB962C8B-B14F-4D97-AF65-F5344CB8AC3E}">
        <p14:creationId xmlns:p14="http://schemas.microsoft.com/office/powerpoint/2010/main" val="3873305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9507E51-3D38-4B7A-90B5-D18588EE46A3}" type="datetimeFigureOut">
              <a:rPr lang="es-MX" smtClean="0"/>
              <a:t>02/12/2021</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B7EC8904-B49E-4007-BEC4-1179A0ED808D}" type="slidenum">
              <a:rPr lang="es-MX" smtClean="0"/>
              <a:t>‹Nº›</a:t>
            </a:fld>
            <a:endParaRPr lang="es-MX"/>
          </a:p>
        </p:txBody>
      </p:sp>
    </p:spTree>
    <p:extLst>
      <p:ext uri="{BB962C8B-B14F-4D97-AF65-F5344CB8AC3E}">
        <p14:creationId xmlns:p14="http://schemas.microsoft.com/office/powerpoint/2010/main" val="7493828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507E51-3D38-4B7A-90B5-D18588EE46A3}" type="datetimeFigureOut">
              <a:rPr lang="es-MX" smtClean="0"/>
              <a:t>02/12/2021</a:t>
            </a:fld>
            <a:endParaRPr lang="es-MX"/>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EC8904-B49E-4007-BEC4-1179A0ED808D}" type="slidenum">
              <a:rPr lang="es-MX" smtClean="0"/>
              <a:t>‹Nº›</a:t>
            </a:fld>
            <a:endParaRPr lang="es-MX"/>
          </a:p>
        </p:txBody>
      </p:sp>
    </p:spTree>
    <p:extLst>
      <p:ext uri="{BB962C8B-B14F-4D97-AF65-F5344CB8AC3E}">
        <p14:creationId xmlns:p14="http://schemas.microsoft.com/office/powerpoint/2010/main" val="8714781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13.gif"/><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A picture containing drawing&#10;&#10;Description automatically generated"/>
          <p:cNvPicPr/>
          <p:nvPr/>
        </p:nvPicPr>
        <p:blipFill>
          <a:blip r:embed="rId2" cstate="print">
            <a:extLst>
              <a:ext uri="{28A0092B-C50C-407E-A947-70E740481C1C}">
                <a14:useLocalDpi xmlns:a14="http://schemas.microsoft.com/office/drawing/2010/main" val="0"/>
              </a:ext>
            </a:extLst>
          </a:blip>
          <a:srcRect t="24976" b="28505"/>
          <a:stretch>
            <a:fillRect/>
          </a:stretch>
        </p:blipFill>
        <p:spPr bwMode="auto">
          <a:xfrm>
            <a:off x="3549111" y="-58724"/>
            <a:ext cx="5612130" cy="2602230"/>
          </a:xfrm>
          <a:prstGeom prst="rect">
            <a:avLst/>
          </a:prstGeom>
          <a:noFill/>
          <a:ln>
            <a:noFill/>
          </a:ln>
        </p:spPr>
      </p:pic>
      <p:sp>
        <p:nvSpPr>
          <p:cNvPr id="6" name="31 Cuadro de texto"/>
          <p:cNvSpPr txBox="1"/>
          <p:nvPr/>
        </p:nvSpPr>
        <p:spPr>
          <a:xfrm>
            <a:off x="0" y="3036911"/>
            <a:ext cx="5508105" cy="3821089"/>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s-MX" sz="1600" i="1" dirty="0" smtClean="0">
                <a:solidFill>
                  <a:srgbClr val="131E32"/>
                </a:solidFill>
                <a:effectLst/>
                <a:latin typeface="Gill Sans MT"/>
                <a:ea typeface="Calibri"/>
                <a:cs typeface="Times New Roman"/>
              </a:rPr>
              <a:t>Nombre </a:t>
            </a:r>
            <a:r>
              <a:rPr lang="es-MX" sz="1600" i="1" dirty="0">
                <a:solidFill>
                  <a:srgbClr val="131E32"/>
                </a:solidFill>
                <a:effectLst/>
                <a:latin typeface="Gill Sans MT"/>
                <a:ea typeface="Calibri"/>
                <a:cs typeface="Times New Roman"/>
              </a:rPr>
              <a:t>del Alumno: José Andrés  cantoral acuña</a:t>
            </a:r>
            <a:endParaRPr lang="es-MX" sz="1100" dirty="0">
              <a:effectLst/>
              <a:ea typeface="Calibri"/>
              <a:cs typeface="Times New Roman"/>
            </a:endParaRPr>
          </a:p>
          <a:p>
            <a:pPr>
              <a:lnSpc>
                <a:spcPct val="115000"/>
              </a:lnSpc>
              <a:spcAft>
                <a:spcPts val="1000"/>
              </a:spcAft>
            </a:pPr>
            <a:r>
              <a:rPr lang="es-MX" sz="1600" i="1" dirty="0">
                <a:solidFill>
                  <a:srgbClr val="131E32"/>
                </a:solidFill>
                <a:effectLst/>
                <a:latin typeface="Gill Sans MT"/>
                <a:ea typeface="Calibri"/>
                <a:cs typeface="Times New Roman"/>
              </a:rPr>
              <a:t>Nombre del tema: </a:t>
            </a:r>
            <a:r>
              <a:rPr lang="es-MX" sz="1400" i="1" dirty="0">
                <a:effectLst/>
                <a:latin typeface="Gill Sans MT"/>
                <a:ea typeface="Calibri"/>
                <a:cs typeface="Helvetica"/>
              </a:rPr>
              <a:t>ensayo de la unidad IV Power Point</a:t>
            </a:r>
            <a:endParaRPr lang="es-MX" sz="1100" dirty="0">
              <a:effectLst/>
              <a:ea typeface="Calibri"/>
              <a:cs typeface="Times New Roman"/>
            </a:endParaRPr>
          </a:p>
          <a:p>
            <a:pPr>
              <a:lnSpc>
                <a:spcPct val="115000"/>
              </a:lnSpc>
              <a:spcAft>
                <a:spcPts val="1000"/>
              </a:spcAft>
            </a:pPr>
            <a:r>
              <a:rPr lang="es-MX" sz="1600" i="1" dirty="0">
                <a:solidFill>
                  <a:srgbClr val="131E32"/>
                </a:solidFill>
                <a:effectLst/>
                <a:latin typeface="Gill Sans MT"/>
                <a:ea typeface="Calibri"/>
                <a:cs typeface="Times New Roman"/>
              </a:rPr>
              <a:t>Parcial: 4</a:t>
            </a:r>
            <a:endParaRPr lang="es-MX" sz="1100" dirty="0">
              <a:effectLst/>
              <a:ea typeface="Calibri"/>
              <a:cs typeface="Times New Roman"/>
            </a:endParaRPr>
          </a:p>
          <a:p>
            <a:pPr>
              <a:lnSpc>
                <a:spcPct val="115000"/>
              </a:lnSpc>
              <a:spcAft>
                <a:spcPts val="1000"/>
              </a:spcAft>
            </a:pPr>
            <a:r>
              <a:rPr lang="es-MX" sz="1600" i="1" dirty="0">
                <a:solidFill>
                  <a:srgbClr val="131E32"/>
                </a:solidFill>
                <a:effectLst/>
                <a:latin typeface="Gill Sans MT"/>
                <a:ea typeface="Calibri"/>
                <a:cs typeface="Times New Roman"/>
              </a:rPr>
              <a:t>Nombre de la Materia: computación </a:t>
            </a:r>
            <a:endParaRPr lang="es-MX" sz="1100" dirty="0">
              <a:effectLst/>
              <a:ea typeface="Calibri"/>
              <a:cs typeface="Times New Roman"/>
            </a:endParaRPr>
          </a:p>
          <a:p>
            <a:pPr>
              <a:lnSpc>
                <a:spcPct val="115000"/>
              </a:lnSpc>
              <a:spcAft>
                <a:spcPts val="1000"/>
              </a:spcAft>
            </a:pPr>
            <a:r>
              <a:rPr lang="es-MX" sz="1600" i="1" dirty="0">
                <a:solidFill>
                  <a:srgbClr val="131E32"/>
                </a:solidFill>
                <a:effectLst/>
                <a:latin typeface="Gill Sans MT"/>
                <a:ea typeface="Calibri"/>
                <a:cs typeface="Times New Roman"/>
              </a:rPr>
              <a:t>Nombre del profesor:</a:t>
            </a:r>
            <a:r>
              <a:rPr lang="es-MX" sz="1100" dirty="0">
                <a:effectLst/>
                <a:ea typeface="Calibri"/>
                <a:cs typeface="Times New Roman"/>
              </a:rPr>
              <a:t> </a:t>
            </a:r>
            <a:r>
              <a:rPr lang="es-MX" sz="1400" i="1" dirty="0">
                <a:solidFill>
                  <a:srgbClr val="262626"/>
                </a:solidFill>
                <a:effectLst/>
                <a:latin typeface="Gill Sans MT"/>
                <a:ea typeface="Calibri"/>
                <a:cs typeface="Times New Roman"/>
              </a:rPr>
              <a:t>EVELIO CALLES PEREZ</a:t>
            </a:r>
            <a:r>
              <a:rPr lang="es-MX" sz="2000" i="1" dirty="0">
                <a:solidFill>
                  <a:srgbClr val="262626"/>
                </a:solidFill>
                <a:effectLst/>
                <a:latin typeface="Gill Sans MT"/>
                <a:ea typeface="Calibri"/>
                <a:cs typeface="Times New Roman"/>
              </a:rPr>
              <a:t> </a:t>
            </a:r>
            <a:endParaRPr lang="es-MX" sz="1100" dirty="0">
              <a:effectLst/>
              <a:ea typeface="Calibri"/>
              <a:cs typeface="Times New Roman"/>
            </a:endParaRPr>
          </a:p>
          <a:p>
            <a:pPr>
              <a:lnSpc>
                <a:spcPct val="115000"/>
              </a:lnSpc>
              <a:spcAft>
                <a:spcPts val="1000"/>
              </a:spcAft>
            </a:pPr>
            <a:r>
              <a:rPr lang="es-MX" sz="1600" i="1" dirty="0">
                <a:solidFill>
                  <a:srgbClr val="131E32"/>
                </a:solidFill>
                <a:effectLst/>
                <a:latin typeface="Gill Sans MT"/>
                <a:ea typeface="Calibri"/>
                <a:cs typeface="Times New Roman"/>
              </a:rPr>
              <a:t>Nombre de la Licenciatura: enfermería </a:t>
            </a:r>
            <a:r>
              <a:rPr lang="es-MX" sz="1600" i="0" dirty="0">
                <a:solidFill>
                  <a:srgbClr val="131E32"/>
                </a:solidFill>
                <a:effectLst/>
                <a:latin typeface="Gill Sans MT"/>
                <a:ea typeface="Calibri"/>
                <a:cs typeface="Times New Roman"/>
              </a:rPr>
              <a:t>(Santiago”, </a:t>
            </a:r>
            <a:r>
              <a:rPr lang="es-MX" sz="1600" i="0" dirty="0" smtClean="0">
                <a:solidFill>
                  <a:srgbClr val="131E32"/>
                </a:solidFill>
                <a:effectLst/>
                <a:latin typeface="Gill Sans MT"/>
                <a:ea typeface="Calibri"/>
                <a:cs typeface="Times New Roman"/>
              </a:rPr>
              <a:t>1990)</a:t>
            </a:r>
          </a:p>
          <a:p>
            <a:pPr>
              <a:lnSpc>
                <a:spcPct val="115000"/>
              </a:lnSpc>
              <a:spcAft>
                <a:spcPts val="1000"/>
              </a:spcAft>
            </a:pPr>
            <a:r>
              <a:rPr lang="es-MX" sz="1600" i="1" dirty="0" smtClean="0">
                <a:solidFill>
                  <a:srgbClr val="131E32"/>
                </a:solidFill>
                <a:effectLst/>
                <a:latin typeface="Gill Sans MT"/>
                <a:ea typeface="Calibri"/>
                <a:cs typeface="Times New Roman"/>
              </a:rPr>
              <a:t>Cuatrimestre</a:t>
            </a:r>
            <a:r>
              <a:rPr lang="es-MX" sz="1600" i="1" dirty="0">
                <a:solidFill>
                  <a:srgbClr val="131E32"/>
                </a:solidFill>
                <a:effectLst/>
                <a:latin typeface="Gill Sans MT"/>
                <a:ea typeface="Calibri"/>
                <a:cs typeface="Times New Roman"/>
              </a:rPr>
              <a:t>: </a:t>
            </a:r>
            <a:r>
              <a:rPr lang="es-MX" sz="1600" i="1" dirty="0" smtClean="0">
                <a:solidFill>
                  <a:srgbClr val="131E32"/>
                </a:solidFill>
                <a:effectLst/>
                <a:latin typeface="Gill Sans MT"/>
                <a:ea typeface="Calibri"/>
                <a:cs typeface="Times New Roman"/>
              </a:rPr>
              <a:t>1</a:t>
            </a:r>
            <a:r>
              <a:rPr lang="es-MX" sz="2800" dirty="0">
                <a:solidFill>
                  <a:srgbClr val="31849B"/>
                </a:solidFill>
                <a:effectLst/>
                <a:latin typeface="Gill Sans MT"/>
                <a:ea typeface="Calibri"/>
                <a:cs typeface="Times New Roman"/>
              </a:rPr>
              <a:t> </a:t>
            </a:r>
            <a:endParaRPr lang="es-MX" sz="1100" dirty="0">
              <a:effectLst/>
              <a:ea typeface="Calibri"/>
              <a:cs typeface="Times New Roman"/>
            </a:endParaRPr>
          </a:p>
          <a:p>
            <a:pPr>
              <a:lnSpc>
                <a:spcPct val="115000"/>
              </a:lnSpc>
              <a:spcAft>
                <a:spcPts val="1000"/>
              </a:spcAft>
            </a:pPr>
            <a:r>
              <a:rPr lang="es-MX" sz="2800" dirty="0">
                <a:solidFill>
                  <a:srgbClr val="31849B"/>
                </a:solidFill>
                <a:effectLst/>
                <a:latin typeface="Gill Sans MT"/>
                <a:ea typeface="Calibri"/>
                <a:cs typeface="Times New Roman"/>
              </a:rPr>
              <a:t> </a:t>
            </a:r>
            <a:endParaRPr lang="es-MX" sz="1100" dirty="0">
              <a:effectLst/>
              <a:ea typeface="Calibri"/>
              <a:cs typeface="Times New Roman"/>
            </a:endParaRPr>
          </a:p>
          <a:p>
            <a:pPr>
              <a:lnSpc>
                <a:spcPct val="115000"/>
              </a:lnSpc>
              <a:spcAft>
                <a:spcPts val="1000"/>
              </a:spcAft>
            </a:pPr>
            <a:r>
              <a:rPr lang="es-MX" sz="2800" dirty="0">
                <a:solidFill>
                  <a:srgbClr val="31849B"/>
                </a:solidFill>
                <a:effectLst/>
                <a:latin typeface="Gill Sans MT"/>
                <a:ea typeface="Calibri"/>
                <a:cs typeface="Times New Roman"/>
              </a:rPr>
              <a:t> </a:t>
            </a:r>
            <a:endParaRPr lang="es-MX" sz="1100" dirty="0">
              <a:effectLst/>
              <a:ea typeface="Calibri"/>
              <a:cs typeface="Times New Roman"/>
            </a:endParaRPr>
          </a:p>
          <a:p>
            <a:pPr>
              <a:lnSpc>
                <a:spcPct val="115000"/>
              </a:lnSpc>
              <a:spcAft>
                <a:spcPts val="1000"/>
              </a:spcAft>
            </a:pPr>
            <a:r>
              <a:rPr lang="es-MX" sz="2800" dirty="0">
                <a:solidFill>
                  <a:srgbClr val="31849B"/>
                </a:solidFill>
                <a:effectLst/>
                <a:latin typeface="Gill Sans MT"/>
                <a:ea typeface="Calibri"/>
                <a:cs typeface="Times New Roman"/>
              </a:rPr>
              <a:t> </a:t>
            </a:r>
            <a:endParaRPr lang="es-MX" sz="1100" dirty="0">
              <a:effectLst/>
              <a:ea typeface="Calibri"/>
              <a:cs typeface="Times New Roman"/>
            </a:endParaRPr>
          </a:p>
        </p:txBody>
      </p:sp>
    </p:spTree>
    <p:extLst>
      <p:ext uri="{BB962C8B-B14F-4D97-AF65-F5344CB8AC3E}">
        <p14:creationId xmlns:p14="http://schemas.microsoft.com/office/powerpoint/2010/main" val="23597253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0"/>
            <a:ext cx="8075240" cy="922114"/>
          </a:xfrm>
          <a:gradFill flip="none" rotWithShape="1">
            <a:gsLst>
              <a:gs pos="0">
                <a:schemeClr val="bg1"/>
              </a:gs>
              <a:gs pos="50000">
                <a:schemeClr val="accent1">
                  <a:tint val="44500"/>
                  <a:satMod val="160000"/>
                </a:schemeClr>
              </a:gs>
              <a:gs pos="100000">
                <a:schemeClr val="accent1">
                  <a:tint val="23500"/>
                  <a:satMod val="160000"/>
                </a:schemeClr>
              </a:gs>
            </a:gsLst>
            <a:lin ang="5400000" scaled="1"/>
            <a:tileRect/>
          </a:gradFill>
        </p:spPr>
        <p:txBody>
          <a:bodyPr/>
          <a:lstStyle/>
          <a:p>
            <a:r>
              <a:rPr lang="es-MX" dirty="0" smtClean="0"/>
              <a:t>Anatomía del corazón</a:t>
            </a:r>
            <a:endParaRPr lang="es-MX" dirty="0"/>
          </a:p>
        </p:txBody>
      </p:sp>
      <p:sp>
        <p:nvSpPr>
          <p:cNvPr id="3" name="2 Marcador de contenido"/>
          <p:cNvSpPr>
            <a:spLocks noGrp="1"/>
          </p:cNvSpPr>
          <p:nvPr>
            <p:ph idx="1"/>
          </p:nvPr>
        </p:nvSpPr>
        <p:spPr>
          <a:xfrm>
            <a:off x="467544" y="1340768"/>
            <a:ext cx="3178696" cy="820687"/>
          </a:xfrm>
          <a:gradFill flip="none" rotWithShape="1">
            <a:gsLst>
              <a:gs pos="0">
                <a:schemeClr val="bg1"/>
              </a:gs>
              <a:gs pos="50000">
                <a:schemeClr val="bg1">
                  <a:lumMod val="85000"/>
                </a:schemeClr>
              </a:gs>
              <a:gs pos="100000">
                <a:schemeClr val="accent1">
                  <a:tint val="23500"/>
                  <a:satMod val="160000"/>
                </a:schemeClr>
              </a:gs>
            </a:gsLst>
            <a:path path="circle">
              <a:fillToRect l="100000" t="100000"/>
            </a:path>
            <a:tileRect r="-100000" b="-100000"/>
          </a:gradFill>
        </p:spPr>
        <p:txBody>
          <a:bodyPr>
            <a:normAutofit fontScale="77500" lnSpcReduction="20000"/>
          </a:bodyPr>
          <a:lstStyle/>
          <a:p>
            <a:pPr marL="0" indent="0">
              <a:buNone/>
            </a:pPr>
            <a:r>
              <a:rPr lang="es-MX" sz="900" dirty="0" smtClean="0">
                <a:latin typeface="Baskerville Old Face" pitchFamily="18" charset="0"/>
              </a:rPr>
              <a:t>Localización del corazón </a:t>
            </a:r>
          </a:p>
          <a:p>
            <a:pPr marL="0" indent="0">
              <a:buNone/>
            </a:pPr>
            <a:r>
              <a:rPr lang="es-MX" sz="900" dirty="0" smtClean="0">
                <a:latin typeface="Baskerville Old Face" pitchFamily="18" charset="0"/>
              </a:rPr>
              <a:t>El corazón está situado en el tórax por detrás del esternón y delante del esófago, la aorta y la columna vertebral. A ambos lados de él están los pulmones.</a:t>
            </a:r>
          </a:p>
          <a:p>
            <a:pPr marL="0" indent="0">
              <a:buNone/>
            </a:pPr>
            <a:r>
              <a:rPr lang="es-MX" sz="900" dirty="0" smtClean="0">
                <a:latin typeface="Baskerville Old Face" pitchFamily="18" charset="0"/>
              </a:rPr>
              <a:t>Se encuentra dentro de una bolsa denominada pericardio. La bolsa pericárdica tiene dos hojas: una interna sobre la superficie cardíaca y otra externa que está fijada a los grandes vasos que salen del corazón.</a:t>
            </a:r>
            <a:endParaRPr lang="es-MX" sz="900" dirty="0">
              <a:latin typeface="Baskerville Old Face" pitchFamily="18" charset="0"/>
            </a:endParaRPr>
          </a:p>
        </p:txBody>
      </p:sp>
      <p:sp>
        <p:nvSpPr>
          <p:cNvPr id="4" name="3 CuadroTexto"/>
          <p:cNvSpPr txBox="1"/>
          <p:nvPr/>
        </p:nvSpPr>
        <p:spPr>
          <a:xfrm>
            <a:off x="5639569" y="3068960"/>
            <a:ext cx="3491880" cy="707886"/>
          </a:xfrm>
          <a:prstGeom prst="rect">
            <a:avLst/>
          </a:prstGeom>
          <a:gradFill flip="none" rotWithShape="1">
            <a:gsLst>
              <a:gs pos="0">
                <a:schemeClr val="bg1"/>
              </a:gs>
              <a:gs pos="50000">
                <a:schemeClr val="bg1">
                  <a:lumMod val="75000"/>
                </a:schemeClr>
              </a:gs>
              <a:gs pos="100000">
                <a:schemeClr val="accent1">
                  <a:tint val="23500"/>
                  <a:satMod val="160000"/>
                </a:schemeClr>
              </a:gs>
            </a:gsLst>
            <a:path path="circle">
              <a:fillToRect l="100000" t="100000"/>
            </a:path>
            <a:tileRect r="-100000" b="-100000"/>
          </a:gradFill>
        </p:spPr>
        <p:txBody>
          <a:bodyPr wrap="square" rtlCol="0">
            <a:spAutoFit/>
          </a:bodyPr>
          <a:lstStyle/>
          <a:p>
            <a:pPr algn="r"/>
            <a:r>
              <a:rPr lang="es-MX" sz="800" dirty="0" smtClean="0"/>
              <a:t>Morfología externa</a:t>
            </a:r>
          </a:p>
          <a:p>
            <a:pPr algn="r"/>
            <a:r>
              <a:rPr lang="es-MX" sz="800" dirty="0" smtClean="0">
                <a:latin typeface="Baskerville Old Face" pitchFamily="18" charset="0"/>
              </a:rPr>
              <a:t>El corazón tiene forma de cono invertido con la punta (ápex) dirigida hacia la izquierda. En la base se encuentran los vasos sanguíneos que llevan la sangre al corazón y también la sacan. Los vasos encargados de llevar la sangre al corazón son las venas cavas superior e inferior y las venas pulmonares. </a:t>
            </a:r>
            <a:endParaRPr lang="es-MX" sz="800" dirty="0">
              <a:latin typeface="Baskerville Old Face" pitchFamily="18" charset="0"/>
            </a:endParaRPr>
          </a:p>
        </p:txBody>
      </p:sp>
      <p:pic>
        <p:nvPicPr>
          <p:cNvPr id="1026" name="Picture 2" descr="Trasplante de corazón y pulmón - Serie—Anatomía normal: MedlinePlus  enciclopedia médi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3327" y="1249737"/>
            <a:ext cx="2748273" cy="14297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8" name="Picture 4" descr="Vista anterior del corazón: MedlinePlus enciclopedia médica illustració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175" y="2420888"/>
            <a:ext cx="2700374" cy="15962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 name="4 CuadroTexto"/>
          <p:cNvSpPr txBox="1"/>
          <p:nvPr/>
        </p:nvSpPr>
        <p:spPr>
          <a:xfrm>
            <a:off x="467544" y="4774989"/>
            <a:ext cx="3839700" cy="1061829"/>
          </a:xfrm>
          <a:prstGeom prst="rect">
            <a:avLst/>
          </a:prstGeom>
          <a:gradFill flip="none" rotWithShape="1">
            <a:gsLst>
              <a:gs pos="0">
                <a:schemeClr val="bg1"/>
              </a:gs>
              <a:gs pos="50000">
                <a:schemeClr val="bg1">
                  <a:lumMod val="65000"/>
                </a:schemeClr>
              </a:gs>
              <a:gs pos="100000">
                <a:schemeClr val="accent1">
                  <a:tint val="23500"/>
                  <a:satMod val="160000"/>
                </a:schemeClr>
              </a:gs>
            </a:gsLst>
            <a:path path="circle">
              <a:fillToRect l="100000" t="100000"/>
            </a:path>
            <a:tileRect r="-100000" b="-100000"/>
          </a:gradFill>
        </p:spPr>
        <p:txBody>
          <a:bodyPr wrap="square" rtlCol="0">
            <a:spAutoFit/>
          </a:bodyPr>
          <a:lstStyle/>
          <a:p>
            <a:r>
              <a:rPr lang="es-MX" sz="700" dirty="0" smtClean="0">
                <a:latin typeface="Baskerville Old Face" pitchFamily="18" charset="0"/>
              </a:rPr>
              <a:t>Morfología interna</a:t>
            </a:r>
          </a:p>
          <a:p>
            <a:r>
              <a:rPr lang="es-MX" sz="700" dirty="0" smtClean="0">
                <a:latin typeface="Baskerville Old Face" pitchFamily="18" charset="0"/>
              </a:rPr>
              <a:t> La parte interna del corazón está constituida por cuatro cavidades: dos en el lado derecho y dos en el izquierdo, de ahí que sea común hablar de corazón derecho y corazón izquierdo. Las cavidades situadas en la parte superior se denominan aurículas, y las dispuestas en la parte inferior, ventrículos. En condiciones normales, las cavidades derechas no se comunican con las izquierdas, pues se hallan </a:t>
            </a:r>
          </a:p>
          <a:p>
            <a:endParaRPr lang="es-MX" sz="700" dirty="0" smtClean="0">
              <a:latin typeface="Baskerville Old Face" pitchFamily="18" charset="0"/>
            </a:endParaRPr>
          </a:p>
          <a:p>
            <a:r>
              <a:rPr lang="es-MX" sz="700" dirty="0" smtClean="0">
                <a:latin typeface="Baskerville Old Face" pitchFamily="18" charset="0"/>
              </a:rPr>
              <a:t>libro de la salud cardiovascular </a:t>
            </a:r>
          </a:p>
          <a:p>
            <a:r>
              <a:rPr lang="es-MX" sz="700" dirty="0" smtClean="0">
                <a:latin typeface="Baskerville Old Face" pitchFamily="18" charset="0"/>
              </a:rPr>
              <a:t>36 divididas por un tabique muscular, denominado tabique interauricular, que separa ambas aurículas; el tabique que distancia ambos ventrículos se llama interventricular. </a:t>
            </a:r>
            <a:endParaRPr lang="es-MX" sz="700" dirty="0">
              <a:latin typeface="Baskerville Old Face" pitchFamily="18" charset="0"/>
            </a:endParaRPr>
          </a:p>
        </p:txBody>
      </p:sp>
      <p:pic>
        <p:nvPicPr>
          <p:cNvPr id="1030" name="Picture 6" descr="Anatomia del Corazon - luiscoraz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08741" y="4522960"/>
            <a:ext cx="2664296" cy="15658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46772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23528" y="149744"/>
            <a:ext cx="3701889" cy="788468"/>
          </a:xfrm>
          <a:gradFill flip="none" rotWithShape="1">
            <a:gsLst>
              <a:gs pos="0">
                <a:schemeClr val="bg1"/>
              </a:gs>
              <a:gs pos="50000">
                <a:schemeClr val="bg1">
                  <a:lumMod val="65000"/>
                </a:schemeClr>
              </a:gs>
              <a:gs pos="100000">
                <a:schemeClr val="bg1"/>
              </a:gs>
            </a:gsLst>
            <a:path path="circle">
              <a:fillToRect l="100000" t="100000"/>
            </a:path>
            <a:tileRect r="-100000" b="-100000"/>
          </a:gradFill>
        </p:spPr>
        <p:txBody>
          <a:bodyPr>
            <a:noAutofit/>
          </a:bodyPr>
          <a:lstStyle/>
          <a:p>
            <a:pPr marL="0" indent="0">
              <a:buNone/>
            </a:pPr>
            <a:r>
              <a:rPr lang="es-MX" sz="900" dirty="0" smtClean="0">
                <a:latin typeface="Baskerville Old Face" pitchFamily="18" charset="0"/>
              </a:rPr>
              <a:t>Corazón izquierdo </a:t>
            </a:r>
          </a:p>
          <a:p>
            <a:pPr marL="0" indent="0">
              <a:buNone/>
            </a:pPr>
            <a:r>
              <a:rPr lang="es-MX" sz="900" dirty="0" smtClean="0">
                <a:latin typeface="Baskerville Old Face" pitchFamily="18" charset="0"/>
              </a:rPr>
              <a:t>En la parte superior del corazón izquierdo, como sucede en el derecho, se encuentra la aurícula izquierda, en la que desembocan cuatro venas pulmonares, responsables de llevar la sangre oxigenada desde los pulmones hasta el corazón. Muestra una orejuela larga y estrecha.</a:t>
            </a:r>
            <a:endParaRPr lang="es-MX" sz="900" dirty="0">
              <a:latin typeface="Baskerville Old Face" pitchFamily="18" charset="0"/>
            </a:endParaRPr>
          </a:p>
        </p:txBody>
      </p:sp>
      <p:pic>
        <p:nvPicPr>
          <p:cNvPr id="2050" name="Picture 2" descr="Doble entrada ventricular izquierda: MedlinePlus enciclopedia méd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4008" y="116633"/>
            <a:ext cx="2880320" cy="13681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3 CuadroTexto"/>
          <p:cNvSpPr txBox="1"/>
          <p:nvPr/>
        </p:nvSpPr>
        <p:spPr>
          <a:xfrm>
            <a:off x="4355976" y="1772816"/>
            <a:ext cx="4104456" cy="707886"/>
          </a:xfrm>
          <a:prstGeom prst="rect">
            <a:avLst/>
          </a:prstGeom>
          <a:gradFill flip="none" rotWithShape="1">
            <a:gsLst>
              <a:gs pos="0">
                <a:schemeClr val="bg1"/>
              </a:gs>
              <a:gs pos="50000">
                <a:schemeClr val="bg1">
                  <a:lumMod val="65000"/>
                </a:schemeClr>
              </a:gs>
              <a:gs pos="100000">
                <a:schemeClr val="accent1">
                  <a:tint val="23500"/>
                  <a:satMod val="160000"/>
                </a:schemeClr>
              </a:gs>
            </a:gsLst>
            <a:path path="circle">
              <a:fillToRect l="100000" t="100000"/>
            </a:path>
            <a:tileRect r="-100000" b="-100000"/>
          </a:gradFill>
        </p:spPr>
        <p:txBody>
          <a:bodyPr wrap="square" rtlCol="0">
            <a:spAutoFit/>
          </a:bodyPr>
          <a:lstStyle/>
          <a:p>
            <a:pPr algn="r"/>
            <a:r>
              <a:rPr lang="es-MX" sz="800" dirty="0" smtClean="0">
                <a:latin typeface="Baskerville Old Face" pitchFamily="18" charset="0"/>
              </a:rPr>
              <a:t>Aurículas y ventrículos </a:t>
            </a:r>
          </a:p>
          <a:p>
            <a:pPr algn="r"/>
            <a:r>
              <a:rPr lang="es-MX" sz="800" dirty="0" smtClean="0">
                <a:latin typeface="Baskerville Old Face" pitchFamily="18" charset="0"/>
              </a:rPr>
              <a:t>Las aurículas tienen las paredes finas y están constituidas, de fuera hacia dentro, por el pericardio, la hoja interna o miocardio y una capa muy fina o endocardio. Esta última reviste toda la superficie interna del corazón, incluidas las válvulas, y está formada por una capa de células endoteliales, semejantes a las de los vasos sanguíneos, y fibras de colágeno y elásticas. </a:t>
            </a:r>
            <a:endParaRPr lang="es-MX" sz="800" dirty="0">
              <a:latin typeface="Baskerville Old Face" pitchFamily="18" charset="0"/>
            </a:endParaRPr>
          </a:p>
        </p:txBody>
      </p:sp>
      <p:pic>
        <p:nvPicPr>
          <p:cNvPr id="2052" name="Picture 4" descr="Cómo funciona el corazón sano | American Heart Associ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880" y="1182442"/>
            <a:ext cx="3048273" cy="167049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 name="4 CuadroTexto"/>
          <p:cNvSpPr txBox="1"/>
          <p:nvPr/>
        </p:nvSpPr>
        <p:spPr>
          <a:xfrm>
            <a:off x="481624" y="3299342"/>
            <a:ext cx="3888432" cy="830997"/>
          </a:xfrm>
          <a:prstGeom prst="rect">
            <a:avLst/>
          </a:prstGeom>
          <a:gradFill flip="none" rotWithShape="1">
            <a:gsLst>
              <a:gs pos="0">
                <a:schemeClr val="bg1"/>
              </a:gs>
              <a:gs pos="50000">
                <a:schemeClr val="bg1">
                  <a:lumMod val="65000"/>
                </a:schemeClr>
              </a:gs>
              <a:gs pos="100000">
                <a:schemeClr val="accent1">
                  <a:tint val="23500"/>
                  <a:satMod val="160000"/>
                </a:schemeClr>
              </a:gs>
            </a:gsLst>
            <a:path path="circle">
              <a:fillToRect l="100000" t="100000"/>
            </a:path>
            <a:tileRect r="-100000" b="-100000"/>
          </a:gradFill>
        </p:spPr>
        <p:txBody>
          <a:bodyPr wrap="square" rtlCol="0">
            <a:spAutoFit/>
          </a:bodyPr>
          <a:lstStyle/>
          <a:p>
            <a:r>
              <a:rPr lang="es-MX" sz="800" dirty="0" smtClean="0"/>
              <a:t>Las válvulas </a:t>
            </a:r>
          </a:p>
          <a:p>
            <a:r>
              <a:rPr lang="es-MX" sz="800" dirty="0" smtClean="0"/>
              <a:t>Las válvulas situadas en los orificios que comunican las aurículas y los ventrículos, llamadas tricúspide y mitral, tienen una morfología diferente de las válvulas que se encuentran entre los ventrículos y las arterias pulmonar y aorta, es decir, las válvulas pulmonar y aórtica. Todas tienen la misma función: se abren y dejan pasar la sangre, para después cerrarse e impedir que la sangre retroceda.</a:t>
            </a:r>
            <a:endParaRPr lang="es-MX" sz="800" dirty="0"/>
          </a:p>
        </p:txBody>
      </p:sp>
      <p:pic>
        <p:nvPicPr>
          <p:cNvPr id="2054" name="Picture 6" descr="Anatomy and Function of the Heart Valv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35943" y="3023896"/>
            <a:ext cx="2520280" cy="138188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5 CuadroTexto"/>
          <p:cNvSpPr txBox="1"/>
          <p:nvPr/>
        </p:nvSpPr>
        <p:spPr>
          <a:xfrm>
            <a:off x="4067944" y="5144418"/>
            <a:ext cx="4680520" cy="923330"/>
          </a:xfrm>
          <a:prstGeom prst="rect">
            <a:avLst/>
          </a:prstGeom>
          <a:gradFill flip="none" rotWithShape="1">
            <a:gsLst>
              <a:gs pos="0">
                <a:schemeClr val="bg1"/>
              </a:gs>
              <a:gs pos="50000">
                <a:schemeClr val="bg1">
                  <a:lumMod val="65000"/>
                </a:schemeClr>
              </a:gs>
              <a:gs pos="100000">
                <a:schemeClr val="accent1">
                  <a:tint val="23500"/>
                  <a:satMod val="160000"/>
                </a:schemeClr>
              </a:gs>
            </a:gsLst>
            <a:path path="circle">
              <a:fillToRect l="100000" t="100000"/>
            </a:path>
            <a:tileRect r="-100000" b="-100000"/>
          </a:gradFill>
        </p:spPr>
        <p:txBody>
          <a:bodyPr wrap="square" rtlCol="0">
            <a:spAutoFit/>
          </a:bodyPr>
          <a:lstStyle/>
          <a:p>
            <a:pPr algn="r"/>
            <a:r>
              <a:rPr lang="es-MX" sz="900" dirty="0" smtClean="0">
                <a:latin typeface="Baskerville Old Face" pitchFamily="18" charset="0"/>
              </a:rPr>
              <a:t>Vascularización del corazón </a:t>
            </a:r>
          </a:p>
          <a:p>
            <a:pPr algn="r"/>
            <a:r>
              <a:rPr lang="es-MX" sz="900" dirty="0" smtClean="0">
                <a:latin typeface="Baskerville Old Face" pitchFamily="18" charset="0"/>
              </a:rPr>
              <a:t>El corazón posee vascularización propia a través de las arterias y venas coronarias. Las arterias coronarias llevan sangre oxigenada al miocardio o músculo cardíaco. Nacen en la aorta. Ligeramente por encima de la inserción de la válvula aórtica se observan dos orificios, uno situado a la derecha y otro a la izquierda. Del orificio de la derecha surge la arteria coronaria derecha y del izquierdo, el tronco izquierdo.</a:t>
            </a:r>
            <a:endParaRPr lang="es-MX" sz="900" dirty="0">
              <a:latin typeface="Baskerville Old Face" pitchFamily="18" charset="0"/>
            </a:endParaRPr>
          </a:p>
        </p:txBody>
      </p:sp>
      <p:pic>
        <p:nvPicPr>
          <p:cNvPr id="2056" name="Picture 8" descr="Dr. William Guerrero в Twitter: &amp;quot;CIRCULACIÓN CORONARIA ❤️ - Arteria  Coronaria Izquierda da : La Arteria descendente anterior, Arteria  Circunfleja ( da la marginal izquierda) -Arteria Coronaria Derecha da : La  Arteri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880" y="4941168"/>
            <a:ext cx="2479286" cy="14508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0458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95536" y="476672"/>
            <a:ext cx="3744416" cy="936104"/>
          </a:xfrm>
          <a:gradFill flip="none" rotWithShape="1">
            <a:gsLst>
              <a:gs pos="0">
                <a:schemeClr val="bg1"/>
              </a:gs>
              <a:gs pos="50000">
                <a:schemeClr val="bg1">
                  <a:lumMod val="65000"/>
                </a:schemeClr>
              </a:gs>
              <a:gs pos="100000">
                <a:schemeClr val="accent1">
                  <a:tint val="23500"/>
                  <a:satMod val="160000"/>
                </a:schemeClr>
              </a:gs>
            </a:gsLst>
            <a:path path="circle">
              <a:fillToRect l="100000" t="100000"/>
            </a:path>
            <a:tileRect r="-100000" b="-100000"/>
          </a:gradFill>
        </p:spPr>
        <p:txBody>
          <a:bodyPr>
            <a:normAutofit lnSpcReduction="10000"/>
          </a:bodyPr>
          <a:lstStyle/>
          <a:p>
            <a:pPr marL="0" indent="0">
              <a:buNone/>
            </a:pPr>
            <a:r>
              <a:rPr lang="es-MX" sz="1400" dirty="0" smtClean="0">
                <a:latin typeface="Baskerville Old Face" pitchFamily="18" charset="0"/>
              </a:rPr>
              <a:t>El tronco izquierdo </a:t>
            </a:r>
          </a:p>
          <a:p>
            <a:pPr marL="0" indent="0">
              <a:buNone/>
            </a:pPr>
            <a:r>
              <a:rPr lang="es-MX" sz="1400" dirty="0" smtClean="0">
                <a:latin typeface="Baskerville Old Face" pitchFamily="18" charset="0"/>
              </a:rPr>
              <a:t>Es de corta extensión y se divide enseguida en dos ramas: la arteria coronaria descendente anterior y la arteria circunflejo. </a:t>
            </a:r>
            <a:endParaRPr lang="es-MX" sz="1400" dirty="0">
              <a:latin typeface="Baskerville Old Face" pitchFamily="18" charset="0"/>
            </a:endParaRPr>
          </a:p>
        </p:txBody>
      </p:sp>
      <p:pic>
        <p:nvPicPr>
          <p:cNvPr id="3074" name="Picture 2" descr="Interrupción del arco aórtic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9992" y="188640"/>
            <a:ext cx="3240360" cy="151216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3 CuadroTexto"/>
          <p:cNvSpPr txBox="1"/>
          <p:nvPr/>
        </p:nvSpPr>
        <p:spPr>
          <a:xfrm>
            <a:off x="4891343" y="4941168"/>
            <a:ext cx="3096344" cy="954107"/>
          </a:xfrm>
          <a:prstGeom prst="rect">
            <a:avLst/>
          </a:prstGeom>
          <a:gradFill flip="none" rotWithShape="1">
            <a:gsLst>
              <a:gs pos="0">
                <a:schemeClr val="bg1"/>
              </a:gs>
              <a:gs pos="50000">
                <a:schemeClr val="bg1">
                  <a:lumMod val="65000"/>
                </a:schemeClr>
              </a:gs>
              <a:gs pos="100000">
                <a:schemeClr val="accent1">
                  <a:tint val="23500"/>
                  <a:satMod val="160000"/>
                </a:schemeClr>
              </a:gs>
            </a:gsLst>
            <a:path path="circle">
              <a:fillToRect l="100000" t="100000"/>
            </a:path>
            <a:tileRect r="-100000" b="-100000"/>
          </a:gradFill>
        </p:spPr>
        <p:txBody>
          <a:bodyPr wrap="square" rtlCol="0">
            <a:spAutoFit/>
          </a:bodyPr>
          <a:lstStyle/>
          <a:p>
            <a:pPr algn="r"/>
            <a:r>
              <a:rPr lang="es-MX" sz="800" dirty="0" smtClean="0">
                <a:latin typeface="Baskerville Old Face" pitchFamily="18" charset="0"/>
              </a:rPr>
              <a:t>Sistema de conducción</a:t>
            </a:r>
          </a:p>
          <a:p>
            <a:pPr algn="r"/>
            <a:r>
              <a:rPr lang="es-MX" sz="800" dirty="0" smtClean="0">
                <a:latin typeface="Baskerville Old Face" pitchFamily="18" charset="0"/>
              </a:rPr>
              <a:t> El corazón consta de un sistema productor de impulsos eléctricos, que hace que las células se contraigan y se produzca el ritmo cardíaco. Se compone de los nodos sinusal y auriculoventricular y del haz de His, que se divide en dos ramas: derecha e izquierda. Están constituidos por pequeños acúmulos de células especializadas capaces de iniciar impulsos eléctricos.</a:t>
            </a:r>
            <a:endParaRPr lang="es-MX" sz="800" dirty="0">
              <a:latin typeface="Baskerville Old Face" pitchFamily="18" charset="0"/>
            </a:endParaRPr>
          </a:p>
        </p:txBody>
      </p:sp>
      <p:pic>
        <p:nvPicPr>
          <p:cNvPr id="3076" name="Picture 4" descr="Sistema de conducción. Ritmo cardiaco normal - La web de las Cardiopatías  Congénit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4442068"/>
            <a:ext cx="2520280" cy="1640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6" name="5 CuadroTexto"/>
          <p:cNvSpPr txBox="1"/>
          <p:nvPr/>
        </p:nvSpPr>
        <p:spPr>
          <a:xfrm>
            <a:off x="4512402" y="1916832"/>
            <a:ext cx="3456384" cy="707886"/>
          </a:xfrm>
          <a:prstGeom prst="rect">
            <a:avLst/>
          </a:prstGeom>
          <a:gradFill flip="none" rotWithShape="1">
            <a:gsLst>
              <a:gs pos="0">
                <a:schemeClr val="bg1"/>
              </a:gs>
              <a:gs pos="50000">
                <a:schemeClr val="bg1">
                  <a:lumMod val="65000"/>
                </a:schemeClr>
              </a:gs>
              <a:gs pos="100000">
                <a:schemeClr val="accent1">
                  <a:tint val="23500"/>
                  <a:satMod val="160000"/>
                </a:schemeClr>
              </a:gs>
            </a:gsLst>
            <a:path path="circle">
              <a:fillToRect l="100000" t="100000"/>
            </a:path>
            <a:tileRect r="-100000" b="-100000"/>
          </a:gradFill>
        </p:spPr>
        <p:txBody>
          <a:bodyPr wrap="square" rtlCol="0">
            <a:spAutoFit/>
          </a:bodyPr>
          <a:lstStyle/>
          <a:p>
            <a:r>
              <a:rPr lang="es-MX" sz="800" dirty="0" smtClean="0">
                <a:latin typeface="Baskerville Old Face" pitchFamily="18" charset="0"/>
              </a:rPr>
              <a:t>La arteria coronaria descendente anterior </a:t>
            </a:r>
          </a:p>
          <a:p>
            <a:r>
              <a:rPr lang="es-MX" sz="800" dirty="0" smtClean="0">
                <a:latin typeface="Baskerville Old Face" pitchFamily="18" charset="0"/>
              </a:rPr>
              <a:t>Va por la superficie anterior del corazón, en la grasa que se encuentra situada entre ambos ventrículos, hasta llegar a la punta del corazón. De ella salen ramas para nutrir la pared anterior del ventrículo izquierdo (las arterias diagonales) y la zona anterior del tabique que separa ambos ventrículos.</a:t>
            </a:r>
            <a:endParaRPr lang="es-MX" sz="800" dirty="0">
              <a:latin typeface="Baskerville Old Face" pitchFamily="18" charset="0"/>
            </a:endParaRPr>
          </a:p>
        </p:txBody>
      </p:sp>
      <p:pic>
        <p:nvPicPr>
          <p:cNvPr id="3078" name="Picture 6" descr="Arterias Coronarias, Anatomí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3" y="1472650"/>
            <a:ext cx="2088231" cy="14799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7" name="6 CuadroTexto"/>
          <p:cNvSpPr txBox="1"/>
          <p:nvPr/>
        </p:nvSpPr>
        <p:spPr>
          <a:xfrm>
            <a:off x="899593" y="3140968"/>
            <a:ext cx="3240359" cy="1077218"/>
          </a:xfrm>
          <a:prstGeom prst="rect">
            <a:avLst/>
          </a:prstGeom>
          <a:gradFill flip="none" rotWithShape="1">
            <a:gsLst>
              <a:gs pos="0">
                <a:schemeClr val="bg1"/>
              </a:gs>
              <a:gs pos="50000">
                <a:schemeClr val="bg1">
                  <a:lumMod val="65000"/>
                </a:schemeClr>
              </a:gs>
              <a:gs pos="100000">
                <a:schemeClr val="accent1">
                  <a:tint val="23500"/>
                  <a:satMod val="160000"/>
                </a:schemeClr>
              </a:gs>
            </a:gsLst>
            <a:path path="circle">
              <a:fillToRect l="100000" t="100000"/>
            </a:path>
            <a:tileRect r="-100000" b="-100000"/>
          </a:gradFill>
        </p:spPr>
        <p:txBody>
          <a:bodyPr wrap="square" rtlCol="0">
            <a:spAutoFit/>
          </a:bodyPr>
          <a:lstStyle/>
          <a:p>
            <a:r>
              <a:rPr lang="es-MX" sz="800" dirty="0" smtClean="0">
                <a:latin typeface="Baskerville Old Face" pitchFamily="18" charset="0"/>
              </a:rPr>
              <a:t>La arteria coronaria circunflejo</a:t>
            </a:r>
          </a:p>
          <a:p>
            <a:r>
              <a:rPr lang="es-MX" sz="800" dirty="0" smtClean="0">
                <a:latin typeface="Baskerville Old Face" pitchFamily="18" charset="0"/>
              </a:rPr>
              <a:t> Está situada en la grasa entre la aurícula y el ventrículo izquierdos. De ella salen ramas para nutrir la pared anterior del ventrículo izquierdo, y también una rama importante, la arteria marginal, que va por el borde izquierdo e irriga la pared lateral del ventrículo izquierdo. Esta distribución, llamada dominancia derecha, es la más común, pues se encuentra aproximadamente en el 75% de las personas. Sin embargo, existen variaciones. </a:t>
            </a:r>
            <a:endParaRPr lang="es-MX" sz="800" dirty="0">
              <a:latin typeface="Baskerville Old Face" pitchFamily="18" charset="0"/>
            </a:endParaRPr>
          </a:p>
        </p:txBody>
      </p:sp>
      <p:pic>
        <p:nvPicPr>
          <p:cNvPr id="3080" name="Picture 8" descr="Figure: Arterias del corazón - Manual MSD versión para profesionale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91343" y="2834240"/>
            <a:ext cx="2493194" cy="143783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3780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21196" y="2204864"/>
            <a:ext cx="8229600" cy="4353347"/>
          </a:xfrm>
        </p:spPr>
        <p:txBody>
          <a:bodyPr/>
          <a:lstStyle/>
          <a:p>
            <a:pPr marL="0" indent="0">
              <a:buNone/>
            </a:pPr>
            <a:r>
              <a:rPr lang="es-ES" b="1" dirty="0">
                <a:solidFill>
                  <a:srgbClr val="0070C0"/>
                </a:solidFill>
              </a:rPr>
              <a:t>Bibliografía</a:t>
            </a:r>
            <a:endParaRPr lang="es-MX" b="1" dirty="0">
              <a:solidFill>
                <a:srgbClr val="0070C0"/>
              </a:solidFill>
            </a:endParaRPr>
          </a:p>
          <a:p>
            <a:pPr marL="0" indent="0">
              <a:buNone/>
            </a:pPr>
            <a:r>
              <a:rPr lang="es-ES" dirty="0">
                <a:solidFill>
                  <a:srgbClr val="0070C0"/>
                </a:solidFill>
              </a:rPr>
              <a:t>Santiago”, E. R. (1990). 859cd8da4ac67ecdab22e82a7b1058a6-LC-LEN105.pdf. En H. L. </a:t>
            </a:r>
            <a:r>
              <a:rPr lang="es-ES" dirty="0" err="1">
                <a:solidFill>
                  <a:srgbClr val="0070C0"/>
                </a:solidFill>
              </a:rPr>
              <a:t>Capron</a:t>
            </a:r>
            <a:r>
              <a:rPr lang="es-ES" dirty="0">
                <a:solidFill>
                  <a:srgbClr val="0070C0"/>
                </a:solidFill>
              </a:rPr>
              <a:t>, </a:t>
            </a:r>
            <a:r>
              <a:rPr lang="es-ES" i="1" dirty="0">
                <a:solidFill>
                  <a:srgbClr val="0070C0"/>
                </a:solidFill>
              </a:rPr>
              <a:t>859cd8da4ac67ecdab22e82a7b1058a6-LC-LEN105.pdf</a:t>
            </a:r>
            <a:r>
              <a:rPr lang="es-ES" dirty="0">
                <a:solidFill>
                  <a:srgbClr val="0070C0"/>
                </a:solidFill>
              </a:rPr>
              <a:t> (pág. 131). </a:t>
            </a:r>
            <a:r>
              <a:rPr lang="es-ES" dirty="0" err="1">
                <a:solidFill>
                  <a:srgbClr val="0070C0"/>
                </a:solidFill>
              </a:rPr>
              <a:t>pichucalco</a:t>
            </a:r>
            <a:r>
              <a:rPr lang="es-ES" dirty="0" smtClean="0">
                <a:solidFill>
                  <a:srgbClr val="0070C0"/>
                </a:solidFill>
              </a:rPr>
              <a:t>.</a:t>
            </a:r>
            <a:endParaRPr lang="es-MX" dirty="0">
              <a:solidFill>
                <a:srgbClr val="0070C0"/>
              </a:solidFill>
            </a:endParaRPr>
          </a:p>
        </p:txBody>
      </p:sp>
      <p:sp>
        <p:nvSpPr>
          <p:cNvPr id="4" name="3 CuadroTexto"/>
          <p:cNvSpPr txBox="1"/>
          <p:nvPr/>
        </p:nvSpPr>
        <p:spPr>
          <a:xfrm>
            <a:off x="3059832" y="353943"/>
            <a:ext cx="2952328" cy="707886"/>
          </a:xfrm>
          <a:prstGeom prst="rect">
            <a:avLst/>
          </a:prstGeom>
          <a:gradFill flip="none" rotWithShape="1">
            <a:gsLst>
              <a:gs pos="0">
                <a:schemeClr val="accent2">
                  <a:lumMod val="60000"/>
                  <a:lumOff val="40000"/>
                </a:schemeClr>
              </a:gs>
              <a:gs pos="50000">
                <a:schemeClr val="bg1"/>
              </a:gs>
              <a:gs pos="100000">
                <a:schemeClr val="bg1">
                  <a:lumMod val="75000"/>
                </a:schemeClr>
              </a:gs>
            </a:gsLst>
            <a:path path="circle">
              <a:fillToRect l="100000" t="100000"/>
            </a:path>
            <a:tileRect r="-100000" b="-100000"/>
          </a:gradFill>
          <a:scene3d>
            <a:camera prst="orthographicFront"/>
            <a:lightRig rig="threePt" dir="t"/>
          </a:scene3d>
          <a:sp3d>
            <a:bevelT prst="angle"/>
          </a:sp3d>
        </p:spPr>
        <p:txBody>
          <a:bodyPr wrap="square" rtlCol="0">
            <a:spAutoFit/>
          </a:bodyPr>
          <a:lstStyle/>
          <a:p>
            <a:r>
              <a:rPr lang="es-MX" sz="4000" dirty="0" smtClean="0">
                <a:latin typeface="Arial" pitchFamily="34" charset="0"/>
                <a:cs typeface="Arial" pitchFamily="34" charset="0"/>
              </a:rPr>
              <a:t>Bibliografía </a:t>
            </a:r>
            <a:endParaRPr lang="es-MX" sz="4000" dirty="0">
              <a:latin typeface="Arial" pitchFamily="34" charset="0"/>
              <a:cs typeface="Arial" pitchFamily="34" charset="0"/>
            </a:endParaRPr>
          </a:p>
        </p:txBody>
      </p:sp>
    </p:spTree>
    <p:extLst>
      <p:ext uri="{BB962C8B-B14F-4D97-AF65-F5344CB8AC3E}">
        <p14:creationId xmlns:p14="http://schemas.microsoft.com/office/powerpoint/2010/main" val="73806872"/>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TotalTime>
  <Words>835</Words>
  <Application>Microsoft Office PowerPoint</Application>
  <PresentationFormat>Presentación en pantalla (4:3)</PresentationFormat>
  <Paragraphs>41</Paragraphs>
  <Slides>5</Slides>
  <Notes>1</Notes>
  <HiddenSlides>0</HiddenSlides>
  <MMClips>0</MMClips>
  <ScaleCrop>false</ScaleCrop>
  <HeadingPairs>
    <vt:vector size="4" baseType="variant">
      <vt:variant>
        <vt:lpstr>Tema</vt:lpstr>
      </vt:variant>
      <vt:variant>
        <vt:i4>1</vt:i4>
      </vt:variant>
      <vt:variant>
        <vt:lpstr>Títulos de diapositiva</vt:lpstr>
      </vt:variant>
      <vt:variant>
        <vt:i4>5</vt:i4>
      </vt:variant>
    </vt:vector>
  </HeadingPairs>
  <TitlesOfParts>
    <vt:vector size="6" baseType="lpstr">
      <vt:lpstr>Tema de Office</vt:lpstr>
      <vt:lpstr>Presentación de PowerPoint</vt:lpstr>
      <vt:lpstr>Anatomía del corazón</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BIENVENIDO</dc:creator>
  <cp:lastModifiedBy>BIENVENIDO</cp:lastModifiedBy>
  <cp:revision>8</cp:revision>
  <dcterms:created xsi:type="dcterms:W3CDTF">2021-12-01T23:17:22Z</dcterms:created>
  <dcterms:modified xsi:type="dcterms:W3CDTF">2021-12-03T03:14:34Z</dcterms:modified>
</cp:coreProperties>
</file>