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C7D9"/>
    <a:srgbClr val="ACC0FE"/>
    <a:srgbClr val="919AB5"/>
    <a:srgbClr val="96A4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8" d="100"/>
          <a:sy n="78" d="100"/>
        </p:scale>
        <p:origin x="420"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97CE224B-ED8C-461A-8DB7-A2C9BD4C2203}" type="datetimeFigureOut">
              <a:rPr lang="es-MX" smtClean="0"/>
              <a:t>02/12/2021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1758308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7CE224B-ED8C-461A-8DB7-A2C9BD4C2203}" type="datetimeFigureOut">
              <a:rPr lang="es-MX" smtClean="0"/>
              <a:t>02/12/2021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478442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7CE224B-ED8C-461A-8DB7-A2C9BD4C2203}" type="datetimeFigureOut">
              <a:rPr lang="es-MX" smtClean="0"/>
              <a:t>02/12/2021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3835408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97CE224B-ED8C-461A-8DB7-A2C9BD4C2203}" type="datetimeFigureOut">
              <a:rPr lang="es-MX" smtClean="0"/>
              <a:t>02/12/2021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3338461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97CE224B-ED8C-461A-8DB7-A2C9BD4C2203}" type="datetimeFigureOut">
              <a:rPr lang="es-MX" smtClean="0"/>
              <a:t>02/12/2021</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398947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97CE224B-ED8C-461A-8DB7-A2C9BD4C2203}" type="datetimeFigureOut">
              <a:rPr lang="es-MX" smtClean="0"/>
              <a:t>02/12/2021</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1344657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97CE224B-ED8C-461A-8DB7-A2C9BD4C2203}" type="datetimeFigureOut">
              <a:rPr lang="es-MX" smtClean="0"/>
              <a:t>02/12/2021</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1121018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97CE224B-ED8C-461A-8DB7-A2C9BD4C2203}" type="datetimeFigureOut">
              <a:rPr lang="es-MX" smtClean="0"/>
              <a:t>02/12/2021</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4236583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97CE224B-ED8C-461A-8DB7-A2C9BD4C2203}" type="datetimeFigureOut">
              <a:rPr lang="es-MX" smtClean="0"/>
              <a:t>02/12/2021</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3174756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7CE224B-ED8C-461A-8DB7-A2C9BD4C2203}" type="datetimeFigureOut">
              <a:rPr lang="es-MX" smtClean="0"/>
              <a:t>02/12/2021</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3370693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97CE224B-ED8C-461A-8DB7-A2C9BD4C2203}" type="datetimeFigureOut">
              <a:rPr lang="es-MX" smtClean="0"/>
              <a:t>02/12/2021</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E135D017-C9BE-495A-9615-79370CC39476}" type="slidenum">
              <a:rPr lang="es-MX" smtClean="0"/>
              <a:t>‹Nº›</a:t>
            </a:fld>
            <a:endParaRPr lang="es-MX"/>
          </a:p>
        </p:txBody>
      </p:sp>
    </p:spTree>
    <p:extLst>
      <p:ext uri="{BB962C8B-B14F-4D97-AF65-F5344CB8AC3E}">
        <p14:creationId xmlns:p14="http://schemas.microsoft.com/office/powerpoint/2010/main" val="1492003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CE224B-ED8C-461A-8DB7-A2C9BD4C2203}" type="datetimeFigureOut">
              <a:rPr lang="es-MX" smtClean="0"/>
              <a:t>02/12/2021</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35D017-C9BE-495A-9615-79370CC39476}" type="slidenum">
              <a:rPr lang="es-MX" smtClean="0"/>
              <a:t>‹Nº›</a:t>
            </a:fld>
            <a:endParaRPr lang="es-MX"/>
          </a:p>
        </p:txBody>
      </p:sp>
    </p:spTree>
    <p:extLst>
      <p:ext uri="{BB962C8B-B14F-4D97-AF65-F5344CB8AC3E}">
        <p14:creationId xmlns:p14="http://schemas.microsoft.com/office/powerpoint/2010/main" val="110336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png"/><Relationship Id="rId9" Type="http://schemas.microsoft.com/office/2007/relationships/hdphoto" Target="../media/hdphoto4.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A picture containing drawing&#10;&#10;Description automatically generated"/>
          <p:cNvPicPr/>
          <p:nvPr/>
        </p:nvPicPr>
        <p:blipFill>
          <a:blip r:embed="rId2">
            <a:extLst>
              <a:ext uri="{28A0092B-C50C-407E-A947-70E740481C1C}">
                <a14:useLocalDpi xmlns:a14="http://schemas.microsoft.com/office/drawing/2010/main" val="0"/>
              </a:ext>
            </a:extLst>
          </a:blip>
          <a:srcRect t="24976" b="28505"/>
          <a:stretch>
            <a:fillRect/>
          </a:stretch>
        </p:blipFill>
        <p:spPr bwMode="auto">
          <a:xfrm>
            <a:off x="6350924" y="190591"/>
            <a:ext cx="5841076" cy="2535984"/>
          </a:xfrm>
          <a:prstGeom prst="rect">
            <a:avLst/>
          </a:prstGeom>
          <a:noFill/>
          <a:ln>
            <a:noFill/>
          </a:ln>
        </p:spPr>
      </p:pic>
      <p:sp>
        <p:nvSpPr>
          <p:cNvPr id="5" name="31 Cuadro de texto"/>
          <p:cNvSpPr txBox="1"/>
          <p:nvPr/>
        </p:nvSpPr>
        <p:spPr>
          <a:xfrm>
            <a:off x="874308" y="2723135"/>
            <a:ext cx="10680383" cy="381066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s-MX" i="1" dirty="0" smtClean="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Nombre </a:t>
            </a:r>
            <a:r>
              <a:rPr lang="es-MX" i="1" dirty="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del </a:t>
            </a:r>
            <a:r>
              <a:rPr lang="es-MX" i="1" dirty="0" smtClean="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Alumno: Francisco Agustín Cantoral Álvarez</a:t>
            </a:r>
            <a:endParaRPr lang="es-MX" sz="1200" dirty="0">
              <a:effectLst/>
              <a:ea typeface="Calibri" panose="020F0502020204030204" pitchFamily="34" charset="0"/>
              <a:cs typeface="Times New Roman" panose="02020603050405020304" pitchFamily="18" charset="0"/>
            </a:endParaRPr>
          </a:p>
          <a:p>
            <a:pPr>
              <a:lnSpc>
                <a:spcPct val="107000"/>
              </a:lnSpc>
              <a:spcAft>
                <a:spcPts val="800"/>
              </a:spcAft>
            </a:pPr>
            <a:r>
              <a:rPr lang="es-MX" i="1" dirty="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Nombre del </a:t>
            </a:r>
            <a:r>
              <a:rPr lang="es-MX" i="1" dirty="0" smtClean="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tema:  </a:t>
            </a:r>
            <a:endParaRPr lang="es-MX" sz="1200" dirty="0">
              <a:effectLst/>
              <a:ea typeface="Calibri" panose="020F0502020204030204" pitchFamily="34" charset="0"/>
              <a:cs typeface="Times New Roman" panose="02020603050405020304" pitchFamily="18" charset="0"/>
            </a:endParaRPr>
          </a:p>
          <a:p>
            <a:pPr>
              <a:lnSpc>
                <a:spcPct val="107000"/>
              </a:lnSpc>
              <a:spcAft>
                <a:spcPts val="800"/>
              </a:spcAft>
            </a:pPr>
            <a:r>
              <a:rPr lang="es-MX" i="1" dirty="0" smtClean="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4to Parcial </a:t>
            </a:r>
            <a:endParaRPr lang="es-MX" sz="1200" dirty="0">
              <a:effectLst/>
              <a:ea typeface="Calibri" panose="020F0502020204030204" pitchFamily="34" charset="0"/>
              <a:cs typeface="Times New Roman" panose="02020603050405020304" pitchFamily="18" charset="0"/>
            </a:endParaRPr>
          </a:p>
          <a:p>
            <a:pPr>
              <a:lnSpc>
                <a:spcPct val="107000"/>
              </a:lnSpc>
              <a:spcAft>
                <a:spcPts val="800"/>
              </a:spcAft>
            </a:pPr>
            <a:r>
              <a:rPr lang="es-MX" i="1" dirty="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Nombre de la </a:t>
            </a:r>
            <a:r>
              <a:rPr lang="es-MX" i="1" dirty="0" smtClean="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Materia: Computación 1</a:t>
            </a:r>
            <a:endParaRPr lang="es-MX" sz="1200" dirty="0">
              <a:effectLst/>
              <a:ea typeface="Calibri" panose="020F0502020204030204" pitchFamily="34" charset="0"/>
              <a:cs typeface="Times New Roman" panose="02020603050405020304" pitchFamily="18" charset="0"/>
            </a:endParaRPr>
          </a:p>
          <a:p>
            <a:pPr>
              <a:lnSpc>
                <a:spcPct val="107000"/>
              </a:lnSpc>
              <a:spcAft>
                <a:spcPts val="800"/>
              </a:spcAft>
            </a:pPr>
            <a:r>
              <a:rPr lang="es-MX" i="1" dirty="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Nombre del </a:t>
            </a:r>
            <a:r>
              <a:rPr lang="es-MX" i="1" dirty="0" smtClean="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profesor: Evelio </a:t>
            </a:r>
            <a:endParaRPr lang="es-MX" sz="1200" dirty="0">
              <a:effectLst/>
              <a:ea typeface="Calibri" panose="020F0502020204030204" pitchFamily="34" charset="0"/>
              <a:cs typeface="Times New Roman" panose="02020603050405020304" pitchFamily="18" charset="0"/>
            </a:endParaRPr>
          </a:p>
          <a:p>
            <a:pPr>
              <a:lnSpc>
                <a:spcPct val="107000"/>
              </a:lnSpc>
              <a:spcAft>
                <a:spcPts val="800"/>
              </a:spcAft>
            </a:pPr>
            <a:r>
              <a:rPr lang="es-MX" i="1" dirty="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Nombre de la </a:t>
            </a:r>
            <a:r>
              <a:rPr lang="es-MX" i="1" dirty="0" smtClean="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Licenciatura: Enfermería </a:t>
            </a:r>
            <a:endParaRPr lang="es-MX" sz="1200" dirty="0">
              <a:effectLst/>
              <a:ea typeface="Calibri" panose="020F0502020204030204" pitchFamily="34" charset="0"/>
              <a:cs typeface="Times New Roman" panose="02020603050405020304" pitchFamily="18" charset="0"/>
            </a:endParaRPr>
          </a:p>
          <a:p>
            <a:pPr>
              <a:lnSpc>
                <a:spcPct val="107000"/>
              </a:lnSpc>
              <a:spcAft>
                <a:spcPts val="800"/>
              </a:spcAft>
            </a:pPr>
            <a:r>
              <a:rPr lang="es-MX" i="1" dirty="0" smtClean="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1er Cuatrimestre</a:t>
            </a:r>
            <a:endParaRPr lang="es-MX" sz="1200" dirty="0">
              <a:effectLst/>
              <a:ea typeface="Calibri" panose="020F0502020204030204" pitchFamily="34" charset="0"/>
              <a:cs typeface="Times New Roman" panose="02020603050405020304" pitchFamily="18" charset="0"/>
            </a:endParaRPr>
          </a:p>
          <a:p>
            <a:pPr>
              <a:lnSpc>
                <a:spcPct val="107000"/>
              </a:lnSpc>
              <a:spcAft>
                <a:spcPts val="800"/>
              </a:spcAft>
            </a:pPr>
            <a:r>
              <a:rPr lang="es-MX" sz="2600" dirty="0">
                <a:solidFill>
                  <a:srgbClr val="131E32"/>
                </a:solidFill>
                <a:effectLst/>
                <a:highlight>
                  <a:srgbClr val="FFFF00"/>
                </a:highlight>
                <a:latin typeface="Gill Sans MT" panose="020B0502020104020203" pitchFamily="34" charset="0"/>
                <a:ea typeface="Calibri" panose="020F0502020204030204" pitchFamily="34" charset="0"/>
                <a:cs typeface="Times New Roman" panose="02020603050405020304" pitchFamily="18" charset="0"/>
              </a:rPr>
              <a:t> </a:t>
            </a:r>
            <a:endParaRPr lang="es-MX" sz="1100" dirty="0">
              <a:effectLst/>
              <a:ea typeface="Calibri" panose="020F0502020204030204" pitchFamily="34" charset="0"/>
              <a:cs typeface="Times New Roman" panose="02020603050405020304" pitchFamily="18" charset="0"/>
            </a:endParaRPr>
          </a:p>
          <a:p>
            <a:pPr algn="r">
              <a:lnSpc>
                <a:spcPct val="107000"/>
              </a:lnSpc>
              <a:spcAft>
                <a:spcPts val="800"/>
              </a:spcAft>
            </a:pPr>
            <a:r>
              <a:rPr lang="es-MX" sz="2600" dirty="0">
                <a:solidFill>
                  <a:srgbClr val="131E32"/>
                </a:solidFill>
                <a:effectLst/>
                <a:latin typeface="Gill Sans MT" panose="020B0502020104020203" pitchFamily="34" charset="0"/>
                <a:ea typeface="Calibri" panose="020F0502020204030204" pitchFamily="34" charset="0"/>
                <a:cs typeface="Times New Roman" panose="02020603050405020304" pitchFamily="18" charset="0"/>
              </a:rPr>
              <a:t> </a:t>
            </a:r>
            <a:r>
              <a:rPr lang="es-MX" sz="1600" i="1" dirty="0" err="1">
                <a:solidFill>
                  <a:srgbClr val="131E32"/>
                </a:solidFill>
                <a:latin typeface="Gill Sans MT" panose="020B0502020104020203" pitchFamily="34" charset="0"/>
                <a:ea typeface="Calibri" panose="020F0502020204030204" pitchFamily="34" charset="0"/>
                <a:cs typeface="Times New Roman" panose="02020603050405020304" pitchFamily="18" charset="0"/>
              </a:rPr>
              <a:t>P</a:t>
            </a:r>
            <a:r>
              <a:rPr lang="es-MX" sz="1600" i="1" smtClean="0">
                <a:solidFill>
                  <a:srgbClr val="131E32"/>
                </a:solidFill>
                <a:latin typeface="Gill Sans MT" panose="020B0502020104020203" pitchFamily="34" charset="0"/>
                <a:ea typeface="Calibri" panose="020F0502020204030204" pitchFamily="34" charset="0"/>
                <a:cs typeface="Times New Roman" panose="02020603050405020304" pitchFamily="18" charset="0"/>
              </a:rPr>
              <a:t>ichucalco</a:t>
            </a:r>
            <a:r>
              <a:rPr lang="es-MX" sz="1600" i="1" dirty="0" smtClean="0">
                <a:solidFill>
                  <a:srgbClr val="131E32"/>
                </a:solidFill>
                <a:latin typeface="Gill Sans MT" panose="020B0502020104020203" pitchFamily="34" charset="0"/>
                <a:ea typeface="Calibri" panose="020F0502020204030204" pitchFamily="34" charset="0"/>
                <a:cs typeface="Times New Roman" panose="02020603050405020304" pitchFamily="18" charset="0"/>
              </a:rPr>
              <a:t>, Chiapas a 02 de diciembre del 2021</a:t>
            </a:r>
            <a:endParaRPr lang="es-MX" sz="1100" dirty="0">
              <a:effectLst/>
              <a:ea typeface="Calibri" panose="020F0502020204030204" pitchFamily="34" charset="0"/>
              <a:cs typeface="Times New Roman" panose="02020603050405020304" pitchFamily="18" charset="0"/>
            </a:endParaRPr>
          </a:p>
          <a:p>
            <a:pPr>
              <a:lnSpc>
                <a:spcPct val="107000"/>
              </a:lnSpc>
              <a:spcAft>
                <a:spcPts val="800"/>
              </a:spcAft>
            </a:pPr>
            <a:r>
              <a:rPr lang="es-MX" sz="2800" dirty="0">
                <a:solidFill>
                  <a:srgbClr val="2F5496"/>
                </a:solidFill>
                <a:effectLst/>
                <a:latin typeface="Gill Sans MT" panose="020B0502020104020203" pitchFamily="34" charset="0"/>
                <a:ea typeface="Calibri" panose="020F0502020204030204" pitchFamily="34" charset="0"/>
                <a:cs typeface="Times New Roman" panose="02020603050405020304" pitchFamily="18" charset="0"/>
              </a:rPr>
              <a:t> </a:t>
            </a:r>
            <a:endParaRPr lang="es-MX" sz="1100" dirty="0">
              <a:effectLst/>
              <a:ea typeface="Calibri" panose="020F0502020204030204" pitchFamily="34" charset="0"/>
              <a:cs typeface="Times New Roman" panose="02020603050405020304" pitchFamily="18" charset="0"/>
            </a:endParaRPr>
          </a:p>
          <a:p>
            <a:pPr>
              <a:lnSpc>
                <a:spcPct val="107000"/>
              </a:lnSpc>
              <a:spcAft>
                <a:spcPts val="800"/>
              </a:spcAft>
            </a:pPr>
            <a:r>
              <a:rPr lang="es-MX" sz="2800" dirty="0">
                <a:solidFill>
                  <a:srgbClr val="2F5496"/>
                </a:solidFill>
                <a:effectLst/>
                <a:latin typeface="Gill Sans MT" panose="020B0502020104020203" pitchFamily="34" charset="0"/>
                <a:ea typeface="Calibri" panose="020F0502020204030204" pitchFamily="34" charset="0"/>
                <a:cs typeface="Times New Roman" panose="02020603050405020304" pitchFamily="18" charset="0"/>
              </a:rPr>
              <a:t> </a:t>
            </a:r>
            <a:endParaRPr lang="es-MX" sz="1100" dirty="0">
              <a:effectLst/>
              <a:ea typeface="Calibri" panose="020F0502020204030204" pitchFamily="34" charset="0"/>
              <a:cs typeface="Times New Roman" panose="02020603050405020304" pitchFamily="18" charset="0"/>
            </a:endParaRPr>
          </a:p>
          <a:p>
            <a:pPr>
              <a:lnSpc>
                <a:spcPct val="107000"/>
              </a:lnSpc>
              <a:spcAft>
                <a:spcPts val="800"/>
              </a:spcAft>
            </a:pPr>
            <a:r>
              <a:rPr lang="es-MX" sz="2800" dirty="0">
                <a:solidFill>
                  <a:srgbClr val="2F5496"/>
                </a:solidFill>
                <a:effectLst/>
                <a:latin typeface="Gill Sans MT" panose="020B0502020104020203" pitchFamily="34" charset="0"/>
                <a:ea typeface="Calibri" panose="020F0502020204030204" pitchFamily="34" charset="0"/>
                <a:cs typeface="Times New Roman" panose="02020603050405020304" pitchFamily="18" charset="0"/>
              </a:rPr>
              <a:t> </a:t>
            </a:r>
            <a:endParaRPr lang="es-MX" sz="1100" dirty="0">
              <a:effectLst/>
              <a:ea typeface="Calibri" panose="020F0502020204030204" pitchFamily="34" charset="0"/>
              <a:cs typeface="Times New Roman" panose="02020603050405020304" pitchFamily="18" charset="0"/>
            </a:endParaRPr>
          </a:p>
          <a:p>
            <a:pPr>
              <a:lnSpc>
                <a:spcPct val="107000"/>
              </a:lnSpc>
              <a:spcAft>
                <a:spcPts val="800"/>
              </a:spcAft>
            </a:pPr>
            <a:r>
              <a:rPr lang="es-MX" sz="2800" dirty="0">
                <a:solidFill>
                  <a:srgbClr val="2F5496"/>
                </a:solidFill>
                <a:effectLst/>
                <a:latin typeface="Gill Sans MT" panose="020B0502020104020203" pitchFamily="34" charset="0"/>
                <a:ea typeface="Calibri" panose="020F0502020204030204" pitchFamily="34" charset="0"/>
                <a:cs typeface="Times New Roman" panose="02020603050405020304" pitchFamily="18" charset="0"/>
              </a:rPr>
              <a:t> </a:t>
            </a:r>
            <a:endParaRPr lang="es-MX" sz="1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3539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0" y="0"/>
            <a:ext cx="12192000" cy="6858000"/>
          </a:xfrm>
          <a:prstGeom prst="rect">
            <a:avLst/>
          </a:prstGeom>
          <a:solidFill>
            <a:srgbClr val="A6C7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CuadroTexto 4"/>
          <p:cNvSpPr txBox="1"/>
          <p:nvPr/>
        </p:nvSpPr>
        <p:spPr>
          <a:xfrm>
            <a:off x="3741138" y="163421"/>
            <a:ext cx="3607724" cy="400110"/>
          </a:xfrm>
          <a:prstGeom prst="rect">
            <a:avLst/>
          </a:prstGeom>
          <a:noFill/>
        </p:spPr>
        <p:txBody>
          <a:bodyPr wrap="square" rtlCol="0">
            <a:spAutoFit/>
          </a:bodyPr>
          <a:lstStyle/>
          <a:p>
            <a:r>
              <a:rPr lang="es-MX" sz="2000" dirty="0" smtClean="0">
                <a:solidFill>
                  <a:schemeClr val="bg1"/>
                </a:solidFill>
                <a:latin typeface="Arial Rounded MT Bold" panose="020F0704030504030204" pitchFamily="34" charset="0"/>
              </a:rPr>
              <a:t>SISTEMA TEGUMENTARIO</a:t>
            </a:r>
            <a:endParaRPr lang="es-MX" sz="2000" dirty="0">
              <a:solidFill>
                <a:schemeClr val="bg1"/>
              </a:solidFill>
              <a:latin typeface="Arial Rounded MT Bold" panose="020F0704030504030204" pitchFamily="34" charset="0"/>
            </a:endParaRPr>
          </a:p>
        </p:txBody>
      </p:sp>
      <p:pic>
        <p:nvPicPr>
          <p:cNvPr id="6" name="Imagen 5"/>
          <p:cNvPicPr>
            <a:picLocks noChangeAspect="1"/>
          </p:cNvPicPr>
          <p:nvPr/>
        </p:nvPicPr>
        <p:blipFill rotWithShape="1">
          <a:blip r:embed="rId2">
            <a:extLst>
              <a:ext uri="{BEBA8EAE-BF5A-486C-A8C5-ECC9F3942E4B}">
                <a14:imgProps xmlns:a14="http://schemas.microsoft.com/office/drawing/2010/main">
                  <a14:imgLayer r:embed="rId3">
                    <a14:imgEffect>
                      <a14:backgroundRemoval t="9910" b="100000" l="10000" r="90000">
                        <a14:backgroundMark x1="36889" y1="90811" x2="36889" y2="90811"/>
                      </a14:backgroundRemoval>
                    </a14:imgEffect>
                  </a14:imgLayer>
                </a14:imgProps>
              </a:ext>
              <a:ext uri="{28A0092B-C50C-407E-A947-70E740481C1C}">
                <a14:useLocalDpi xmlns:a14="http://schemas.microsoft.com/office/drawing/2010/main" val="0"/>
              </a:ext>
            </a:extLst>
          </a:blip>
          <a:srcRect l="25046" t="9980" r="24141"/>
          <a:stretch/>
        </p:blipFill>
        <p:spPr>
          <a:xfrm>
            <a:off x="10112392" y="3068242"/>
            <a:ext cx="1985910" cy="2169602"/>
          </a:xfrm>
          <a:prstGeom prst="rect">
            <a:avLst/>
          </a:prstGeom>
        </p:spPr>
      </p:pic>
      <p:pic>
        <p:nvPicPr>
          <p:cNvPr id="7" name="Imagen 6"/>
          <p:cNvPicPr>
            <a:picLocks noChangeAspect="1"/>
          </p:cNvPicPr>
          <p:nvPr/>
        </p:nvPicPr>
        <p:blipFill rotWithShape="1">
          <a:blip r:embed="rId4" cstate="print">
            <a:extLst>
              <a:ext uri="{BEBA8EAE-BF5A-486C-A8C5-ECC9F3942E4B}">
                <a14:imgProps xmlns:a14="http://schemas.microsoft.com/office/drawing/2010/main">
                  <a14:imgLayer r:embed="rId5">
                    <a14:imgEffect>
                      <a14:colorTemperature colorTemp="5785"/>
                    </a14:imgEffect>
                  </a14:imgLayer>
                </a14:imgProps>
              </a:ext>
              <a:ext uri="{28A0092B-C50C-407E-A947-70E740481C1C}">
                <a14:useLocalDpi xmlns:a14="http://schemas.microsoft.com/office/drawing/2010/main" val="0"/>
              </a:ext>
            </a:extLst>
          </a:blip>
          <a:srcRect l="16256" r="15268"/>
          <a:stretch/>
        </p:blipFill>
        <p:spPr>
          <a:xfrm>
            <a:off x="232756" y="133003"/>
            <a:ext cx="2626313" cy="1927281"/>
          </a:xfrm>
          <a:prstGeom prst="rect">
            <a:avLst/>
          </a:prstGeom>
        </p:spPr>
      </p:pic>
      <p:sp>
        <p:nvSpPr>
          <p:cNvPr id="8" name="CuadroTexto 7"/>
          <p:cNvSpPr txBox="1"/>
          <p:nvPr/>
        </p:nvSpPr>
        <p:spPr>
          <a:xfrm>
            <a:off x="3710656" y="707527"/>
            <a:ext cx="3518572" cy="1384995"/>
          </a:xfrm>
          <a:prstGeom prst="rect">
            <a:avLst/>
          </a:prstGeom>
          <a:noFill/>
        </p:spPr>
        <p:txBody>
          <a:bodyPr wrap="square" rtlCol="0">
            <a:spAutoFit/>
          </a:bodyPr>
          <a:lstStyle/>
          <a:p>
            <a:pPr algn="just"/>
            <a:r>
              <a:rPr lang="es-MX" sz="1400" dirty="0" smtClean="0">
                <a:latin typeface="Bahnschrift" panose="020B0502040204020203" pitchFamily="34" charset="0"/>
              </a:rPr>
              <a:t>El sistema tegumentario está formado por la </a:t>
            </a:r>
            <a:r>
              <a:rPr lang="es-MX" sz="1400" dirty="0" smtClean="0">
                <a:solidFill>
                  <a:schemeClr val="bg1"/>
                </a:solidFill>
                <a:latin typeface="Bahnschrift" panose="020B0502040204020203" pitchFamily="34" charset="0"/>
              </a:rPr>
              <a:t>piel</a:t>
            </a:r>
            <a:r>
              <a:rPr lang="es-MX" sz="1400" dirty="0" smtClean="0">
                <a:latin typeface="Bahnschrift" panose="020B0502040204020203" pitchFamily="34" charset="0"/>
              </a:rPr>
              <a:t> y sus anexos. La piel o tegumento es el órgano que constituye el límite del cuerpo; tapiza su superficie exterior y es la primera barrera protectora del organismo.  </a:t>
            </a:r>
            <a:endParaRPr lang="es-MX" sz="1400" dirty="0">
              <a:latin typeface="Bahnschrift" panose="020B0502040204020203" pitchFamily="34" charset="0"/>
            </a:endParaRPr>
          </a:p>
        </p:txBody>
      </p:sp>
      <p:sp>
        <p:nvSpPr>
          <p:cNvPr id="9" name="CuadroTexto 8"/>
          <p:cNvSpPr txBox="1"/>
          <p:nvPr/>
        </p:nvSpPr>
        <p:spPr>
          <a:xfrm>
            <a:off x="43154" y="2106744"/>
            <a:ext cx="3697984" cy="2246769"/>
          </a:xfrm>
          <a:prstGeom prst="rect">
            <a:avLst/>
          </a:prstGeom>
          <a:noFill/>
        </p:spPr>
        <p:txBody>
          <a:bodyPr wrap="square" rtlCol="0">
            <a:spAutoFit/>
          </a:bodyPr>
          <a:lstStyle/>
          <a:p>
            <a:pPr algn="just"/>
            <a:r>
              <a:rPr lang="es-MX" sz="1400" dirty="0" smtClean="0">
                <a:solidFill>
                  <a:schemeClr val="bg1"/>
                </a:solidFill>
                <a:latin typeface="Bahnschrift" panose="020B0502040204020203" pitchFamily="34" charset="0"/>
              </a:rPr>
              <a:t>Epidermis </a:t>
            </a:r>
          </a:p>
          <a:p>
            <a:pPr algn="just"/>
            <a:r>
              <a:rPr lang="es-MX" sz="1400" dirty="0" smtClean="0">
                <a:latin typeface="Bahnschrift" panose="020B0502040204020203" pitchFamily="34" charset="0"/>
              </a:rPr>
              <a:t>La epidermis es el tejido del organismo más expuesto a las agresiones; debe estar necesariamente adaptado para la renovación y la reparación. La epidermis es un epitelio </a:t>
            </a:r>
            <a:r>
              <a:rPr lang="es-MX" sz="1400" dirty="0" err="1" smtClean="0">
                <a:latin typeface="Bahnschrift" panose="020B0502040204020203" pitchFamily="34" charset="0"/>
              </a:rPr>
              <a:t>pluriestratificado</a:t>
            </a:r>
            <a:r>
              <a:rPr lang="es-MX" sz="1400" dirty="0" smtClean="0">
                <a:latin typeface="Bahnschrift" panose="020B0502040204020203" pitchFamily="34" charset="0"/>
              </a:rPr>
              <a:t>, cuyas células reciben el nombre de </a:t>
            </a:r>
            <a:r>
              <a:rPr lang="es-MX" sz="1400" dirty="0" err="1" smtClean="0">
                <a:latin typeface="Bahnschrift" panose="020B0502040204020203" pitchFamily="34" charset="0"/>
              </a:rPr>
              <a:t>queratinocitos</a:t>
            </a:r>
            <a:r>
              <a:rPr lang="es-MX" sz="1400" dirty="0" smtClean="0">
                <a:latin typeface="Bahnschrift" panose="020B0502040204020203" pitchFamily="34" charset="0"/>
              </a:rPr>
              <a:t>, pues están especializadas en la producción de queratinas, proteínas de los filamentos intermedios. </a:t>
            </a:r>
            <a:endParaRPr lang="es-MX" sz="1400" dirty="0">
              <a:latin typeface="Bahnschrift" panose="020B0502040204020203" pitchFamily="34" charset="0"/>
            </a:endParaRPr>
          </a:p>
        </p:txBody>
      </p:sp>
      <p:sp>
        <p:nvSpPr>
          <p:cNvPr id="10" name="CuadroTexto 9"/>
          <p:cNvSpPr txBox="1"/>
          <p:nvPr/>
        </p:nvSpPr>
        <p:spPr>
          <a:xfrm>
            <a:off x="4035553" y="2168649"/>
            <a:ext cx="4034928" cy="1815882"/>
          </a:xfrm>
          <a:prstGeom prst="rect">
            <a:avLst/>
          </a:prstGeom>
          <a:noFill/>
        </p:spPr>
        <p:txBody>
          <a:bodyPr wrap="square" rtlCol="0">
            <a:spAutoFit/>
          </a:bodyPr>
          <a:lstStyle/>
          <a:p>
            <a:pPr algn="ctr"/>
            <a:r>
              <a:rPr lang="es-MX" sz="1400" dirty="0" smtClean="0">
                <a:solidFill>
                  <a:schemeClr val="bg1"/>
                </a:solidFill>
                <a:latin typeface="Bahnschrift" panose="020B0502040204020203" pitchFamily="34" charset="0"/>
              </a:rPr>
              <a:t>Dermis</a:t>
            </a:r>
          </a:p>
          <a:p>
            <a:pPr algn="just"/>
            <a:r>
              <a:rPr lang="es-MX" sz="1400" dirty="0" smtClean="0">
                <a:latin typeface="Bahnschrift" panose="020B0502040204020203" pitchFamily="34" charset="0"/>
              </a:rPr>
              <a:t> La dermis se encuentra inmediatamente después de la epidermis. La dermis se compone de su propio suministro de sangre y por lo tanto contiene muchas estructuras complejas. La las glándulas sudoríparas están presentes en esta capa que recogen las aguas y productos de desecho del torrente sanguíneo. </a:t>
            </a:r>
            <a:endParaRPr lang="es-MX" sz="1400" dirty="0">
              <a:latin typeface="Bahnschrift" panose="020B0502040204020203" pitchFamily="34" charset="0"/>
            </a:endParaRPr>
          </a:p>
        </p:txBody>
      </p:sp>
      <p:sp>
        <p:nvSpPr>
          <p:cNvPr id="11" name="CuadroTexto 10"/>
          <p:cNvSpPr txBox="1"/>
          <p:nvPr/>
        </p:nvSpPr>
        <p:spPr>
          <a:xfrm>
            <a:off x="8205217" y="1932947"/>
            <a:ext cx="3600036" cy="1384995"/>
          </a:xfrm>
          <a:prstGeom prst="rect">
            <a:avLst/>
          </a:prstGeom>
          <a:noFill/>
        </p:spPr>
        <p:txBody>
          <a:bodyPr wrap="square" rtlCol="0">
            <a:spAutoFit/>
          </a:bodyPr>
          <a:lstStyle/>
          <a:p>
            <a:pPr algn="ctr"/>
            <a:r>
              <a:rPr lang="es-MX" sz="1400" dirty="0" smtClean="0">
                <a:solidFill>
                  <a:schemeClr val="bg1"/>
                </a:solidFill>
                <a:latin typeface="Bahnschrift" panose="020B0502040204020203" pitchFamily="34" charset="0"/>
              </a:rPr>
              <a:t>Hipodermis </a:t>
            </a:r>
          </a:p>
          <a:p>
            <a:pPr algn="just"/>
            <a:r>
              <a:rPr lang="es-MX" sz="1400" dirty="0" smtClean="0">
                <a:latin typeface="Bahnschrift" panose="020B0502040204020203" pitchFamily="34" charset="0"/>
              </a:rPr>
              <a:t>También llamada panículo adiposo o tejido celular subcutáneo, la hipodermis es la capa más profunda de la piel. Está formada por tejido adiposo, especializado en la reserva de grasas.</a:t>
            </a:r>
            <a:endParaRPr lang="es-MX" sz="1400" dirty="0">
              <a:latin typeface="Bahnschrift" panose="020B0502040204020203" pitchFamily="34" charset="0"/>
            </a:endParaRPr>
          </a:p>
        </p:txBody>
      </p:sp>
      <p:sp>
        <p:nvSpPr>
          <p:cNvPr id="12" name="CuadroTexto 11"/>
          <p:cNvSpPr txBox="1"/>
          <p:nvPr/>
        </p:nvSpPr>
        <p:spPr>
          <a:xfrm>
            <a:off x="8070479" y="208771"/>
            <a:ext cx="3777371" cy="1600438"/>
          </a:xfrm>
          <a:prstGeom prst="rect">
            <a:avLst/>
          </a:prstGeom>
          <a:noFill/>
        </p:spPr>
        <p:txBody>
          <a:bodyPr wrap="square" rtlCol="0">
            <a:spAutoFit/>
          </a:bodyPr>
          <a:lstStyle/>
          <a:p>
            <a:pPr algn="just"/>
            <a:r>
              <a:rPr lang="es-MX" sz="1400" dirty="0" smtClean="0">
                <a:latin typeface="Bahnschrift" panose="020B0502040204020203" pitchFamily="34" charset="0"/>
              </a:rPr>
              <a:t>La piel es un claro ejemplo de cómo colaboran entre sí distintos tejidos para dotar a un órgano de funciones que, de otra forma, no sería posible cumplir. Para realizar sus funciones especializadas, la piel tiene requerimientos básicos que han de ser cumplidos por los distintos tejidos. </a:t>
            </a:r>
            <a:endParaRPr lang="es-MX" sz="1400" dirty="0">
              <a:latin typeface="Bahnschrift" panose="020B0502040204020203" pitchFamily="34" charset="0"/>
            </a:endParaRPr>
          </a:p>
        </p:txBody>
      </p:sp>
      <p:pic>
        <p:nvPicPr>
          <p:cNvPr id="13" name="Imagen 12"/>
          <p:cNvPicPr>
            <a:picLocks noChangeAspect="1"/>
          </p:cNvPicPr>
          <p:nvPr/>
        </p:nvPicPr>
        <p:blipFill rotWithShape="1">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l="14485" r="19778"/>
          <a:stretch/>
        </p:blipFill>
        <p:spPr>
          <a:xfrm>
            <a:off x="2414370" y="4664185"/>
            <a:ext cx="2450450" cy="2227236"/>
          </a:xfrm>
          <a:prstGeom prst="rect">
            <a:avLst/>
          </a:prstGeom>
        </p:spPr>
      </p:pic>
      <p:cxnSp>
        <p:nvCxnSpPr>
          <p:cNvPr id="15" name="Conector recto de flecha 14"/>
          <p:cNvCxnSpPr/>
          <p:nvPr/>
        </p:nvCxnSpPr>
        <p:spPr>
          <a:xfrm flipH="1" flipV="1">
            <a:off x="1705202" y="4727276"/>
            <a:ext cx="1823761" cy="80216"/>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6" name="CuadroTexto 15"/>
          <p:cNvSpPr txBox="1"/>
          <p:nvPr/>
        </p:nvSpPr>
        <p:spPr>
          <a:xfrm>
            <a:off x="43154" y="4538608"/>
            <a:ext cx="2504974" cy="1815882"/>
          </a:xfrm>
          <a:prstGeom prst="rect">
            <a:avLst/>
          </a:prstGeom>
          <a:noFill/>
        </p:spPr>
        <p:txBody>
          <a:bodyPr wrap="square" rtlCol="0">
            <a:spAutoFit/>
          </a:bodyPr>
          <a:lstStyle/>
          <a:p>
            <a:pPr algn="ctr"/>
            <a:r>
              <a:rPr lang="es-MX" sz="1400" dirty="0" smtClean="0">
                <a:solidFill>
                  <a:schemeClr val="bg1"/>
                </a:solidFill>
                <a:latin typeface="Bahnschrift" panose="020B0502040204020203" pitchFamily="34" charset="0"/>
              </a:rPr>
              <a:t>Cabello</a:t>
            </a:r>
          </a:p>
          <a:p>
            <a:pPr algn="ctr"/>
            <a:endParaRPr lang="es-MX" sz="1400" dirty="0" smtClean="0">
              <a:solidFill>
                <a:schemeClr val="bg1"/>
              </a:solidFill>
              <a:latin typeface="Bahnschrift" panose="020B0502040204020203" pitchFamily="34" charset="0"/>
            </a:endParaRPr>
          </a:p>
          <a:p>
            <a:pPr algn="just"/>
            <a:r>
              <a:rPr lang="es-MX" sz="1400" dirty="0" smtClean="0">
                <a:latin typeface="Bahnschrift" panose="020B0502040204020203" pitchFamily="34" charset="0"/>
              </a:rPr>
              <a:t> El pelo propiamente dicho, es decir, el tallo visible al exterior y la raíz situada en el espesor de la dermis, está formado por células epiteliales </a:t>
            </a:r>
            <a:r>
              <a:rPr lang="es-MX" sz="1400" dirty="0" err="1" smtClean="0">
                <a:latin typeface="Bahnschrift" panose="020B0502040204020203" pitchFamily="34" charset="0"/>
              </a:rPr>
              <a:t>queratinizadas</a:t>
            </a:r>
            <a:r>
              <a:rPr lang="es-MX" sz="1400" dirty="0" smtClean="0">
                <a:latin typeface="Bahnschrift" panose="020B0502040204020203" pitchFamily="34" charset="0"/>
              </a:rPr>
              <a:t>.</a:t>
            </a:r>
            <a:endParaRPr lang="es-MX" sz="1400" dirty="0">
              <a:latin typeface="Bahnschrift" panose="020B0502040204020203" pitchFamily="34" charset="0"/>
            </a:endParaRPr>
          </a:p>
        </p:txBody>
      </p:sp>
      <p:pic>
        <p:nvPicPr>
          <p:cNvPr id="17" name="Imagen 16"/>
          <p:cNvPicPr>
            <a:picLocks noChangeAspect="1"/>
          </p:cNvPicPr>
          <p:nvPr/>
        </p:nvPicPr>
        <p:blipFill>
          <a:blip r:embed="rId8">
            <a:extLst>
              <a:ext uri="{BEBA8EAE-BF5A-486C-A8C5-ECC9F3942E4B}">
                <a14:imgProps xmlns:a14="http://schemas.microsoft.com/office/drawing/2010/main">
                  <a14:imgLayer r:embed="rId9">
                    <a14:imgEffect>
                      <a14:backgroundRemoval t="0" b="90000" l="0" r="100000"/>
                    </a14:imgEffect>
                  </a14:imgLayer>
                </a14:imgProps>
              </a:ext>
              <a:ext uri="{28A0092B-C50C-407E-A947-70E740481C1C}">
                <a14:useLocalDpi xmlns:a14="http://schemas.microsoft.com/office/drawing/2010/main" val="0"/>
              </a:ext>
            </a:extLst>
          </a:blip>
          <a:stretch>
            <a:fillRect/>
          </a:stretch>
        </p:blipFill>
        <p:spPr>
          <a:xfrm>
            <a:off x="4670422" y="4008615"/>
            <a:ext cx="1904043" cy="2050509"/>
          </a:xfrm>
          <a:prstGeom prst="rect">
            <a:avLst/>
          </a:prstGeom>
        </p:spPr>
      </p:pic>
      <p:sp>
        <p:nvSpPr>
          <p:cNvPr id="20" name="CuadroTexto 19"/>
          <p:cNvSpPr txBox="1"/>
          <p:nvPr/>
        </p:nvSpPr>
        <p:spPr>
          <a:xfrm>
            <a:off x="6902868" y="4215442"/>
            <a:ext cx="3374754" cy="2462213"/>
          </a:xfrm>
          <a:prstGeom prst="rect">
            <a:avLst/>
          </a:prstGeom>
          <a:noFill/>
        </p:spPr>
        <p:txBody>
          <a:bodyPr wrap="square" rtlCol="0">
            <a:spAutoFit/>
          </a:bodyPr>
          <a:lstStyle/>
          <a:p>
            <a:pPr algn="ctr"/>
            <a:r>
              <a:rPr lang="es-MX" sz="1400" dirty="0" smtClean="0">
                <a:solidFill>
                  <a:schemeClr val="bg1"/>
                </a:solidFill>
                <a:latin typeface="Bahnschrift" panose="020B0502040204020203" pitchFamily="34" charset="0"/>
              </a:rPr>
              <a:t>Uña </a:t>
            </a:r>
          </a:p>
          <a:p>
            <a:pPr algn="just"/>
            <a:r>
              <a:rPr lang="es-MX" sz="1400" dirty="0" smtClean="0">
                <a:latin typeface="Bahnschrift" panose="020B0502040204020203" pitchFamily="34" charset="0"/>
              </a:rPr>
              <a:t>Es una estructura anexa de la piel localizada en las regiones distales de los miembros. Las uñas están formadas principalmente por células muertas endurecidas que contienen queratina, una proteína fibrosa que el cuerpo produce de manera natural; la mayor aportación de queratina de las células muertas proviene de los huesos. </a:t>
            </a:r>
            <a:endParaRPr lang="es-MX" sz="1400" dirty="0">
              <a:latin typeface="Bahnschrift" panose="020B0502040204020203" pitchFamily="34" charset="0"/>
            </a:endParaRPr>
          </a:p>
        </p:txBody>
      </p:sp>
      <p:cxnSp>
        <p:nvCxnSpPr>
          <p:cNvPr id="22" name="Conector recto de flecha 21"/>
          <p:cNvCxnSpPr/>
          <p:nvPr/>
        </p:nvCxnSpPr>
        <p:spPr>
          <a:xfrm flipV="1">
            <a:off x="6574465" y="4364585"/>
            <a:ext cx="1476456" cy="38767"/>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1486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512250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356</Words>
  <Application>Microsoft Office PowerPoint</Application>
  <PresentationFormat>Panorámica</PresentationFormat>
  <Paragraphs>27</Paragraphs>
  <Slides>3</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vt:i4>
      </vt:variant>
    </vt:vector>
  </HeadingPairs>
  <TitlesOfParts>
    <vt:vector size="11" baseType="lpstr">
      <vt:lpstr>Arial</vt:lpstr>
      <vt:lpstr>Arial Rounded MT Bold</vt:lpstr>
      <vt:lpstr>Bahnschrift</vt:lpstr>
      <vt:lpstr>Calibri</vt:lpstr>
      <vt:lpstr>Calibri Light</vt:lpstr>
      <vt:lpstr>Gill Sans MT</vt:lpstr>
      <vt:lpstr>Times New Roman</vt:lpstr>
      <vt:lpstr>Tema de Office</vt:lpstr>
      <vt:lpstr>Presentación de PowerPoint</vt:lpstr>
      <vt:lpstr>Presentación de PowerPoint</vt:lpstr>
      <vt:lpstr>Presentación de PowerPoint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Agustin Cantoral</dc:creator>
  <cp:lastModifiedBy>Agustin Cantoral</cp:lastModifiedBy>
  <cp:revision>5</cp:revision>
  <dcterms:created xsi:type="dcterms:W3CDTF">2021-12-02T23:34:21Z</dcterms:created>
  <dcterms:modified xsi:type="dcterms:W3CDTF">2021-12-03T00:02:15Z</dcterms:modified>
</cp:coreProperties>
</file>