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57" r:id="rId3"/>
    <p:sldId id="258" r:id="rId4"/>
    <p:sldId id="259" r:id="rId5"/>
  </p:sldIdLst>
  <p:sldSz cx="10799763" cy="1440021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4" d="100"/>
          <a:sy n="44" d="100"/>
        </p:scale>
        <p:origin x="193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D6E0F2-A6B9-4865-BEC6-7729D0550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49971" y="2356703"/>
            <a:ext cx="8099822" cy="5013407"/>
          </a:xfrm>
        </p:spPr>
        <p:txBody>
          <a:bodyPr anchor="b"/>
          <a:lstStyle>
            <a:lvl1pPr algn="ctr">
              <a:defRPr sz="5315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B2E8652-A6A5-42F2-99A0-E2E332E023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9971" y="7563446"/>
            <a:ext cx="8099822" cy="3476717"/>
          </a:xfrm>
        </p:spPr>
        <p:txBody>
          <a:bodyPr/>
          <a:lstStyle>
            <a:lvl1pPr marL="0" indent="0" algn="ctr">
              <a:buNone/>
              <a:defRPr sz="2126"/>
            </a:lvl1pPr>
            <a:lvl2pPr marL="404988" indent="0" algn="ctr">
              <a:buNone/>
              <a:defRPr sz="1772"/>
            </a:lvl2pPr>
            <a:lvl3pPr marL="809976" indent="0" algn="ctr">
              <a:buNone/>
              <a:defRPr sz="1594"/>
            </a:lvl3pPr>
            <a:lvl4pPr marL="1214963" indent="0" algn="ctr">
              <a:buNone/>
              <a:defRPr sz="1417"/>
            </a:lvl4pPr>
            <a:lvl5pPr marL="1619951" indent="0" algn="ctr">
              <a:buNone/>
              <a:defRPr sz="1417"/>
            </a:lvl5pPr>
            <a:lvl6pPr marL="2024939" indent="0" algn="ctr">
              <a:buNone/>
              <a:defRPr sz="1417"/>
            </a:lvl6pPr>
            <a:lvl7pPr marL="2429927" indent="0" algn="ctr">
              <a:buNone/>
              <a:defRPr sz="1417"/>
            </a:lvl7pPr>
            <a:lvl8pPr marL="2834914" indent="0" algn="ctr">
              <a:buNone/>
              <a:defRPr sz="1417"/>
            </a:lvl8pPr>
            <a:lvl9pPr marL="3239902" indent="0" algn="ctr">
              <a:buNone/>
              <a:defRPr sz="1417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2FEF43-E6CF-49C3-A437-1BC40492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A2CBD5-20BB-4D3C-894A-A89A85B45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301D13A-F37A-4CE5-A58D-3CCD7DCFC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4697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7909BA-4433-49DB-B17D-F74BDC02C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A570E76-3E15-4665-AABE-5E7F56DA5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C38DF51-266C-47A1-8670-D8E920DD9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438906-3510-4B48-920F-4358481C3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16B936-DE51-4AE0-8263-64EF4399A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2033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F1B80CA-4401-4190-8947-6D4F271976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28580" y="766678"/>
            <a:ext cx="2328699" cy="1220351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9740365-FAB5-4898-9A0D-CD69102F3D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42484" y="766678"/>
            <a:ext cx="6851100" cy="1220351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582716-805E-4D66-A852-0FD9A2180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4D83E6-6AA6-47AC-8FE1-4B5340B13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C2E2C0-1B78-42E9-BCFA-F703C23D3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7291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2356703"/>
            <a:ext cx="9179799" cy="501340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7563446"/>
            <a:ext cx="8099822" cy="3476717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42999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28527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3590057"/>
            <a:ext cx="9314796" cy="5990088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9636813"/>
            <a:ext cx="9314796" cy="3150046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9232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3833390"/>
            <a:ext cx="4589899" cy="91368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3833390"/>
            <a:ext cx="4589899" cy="91368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107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66681"/>
            <a:ext cx="9314796" cy="27833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3530053"/>
            <a:ext cx="4568805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5260078"/>
            <a:ext cx="4568805" cy="77367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3530053"/>
            <a:ext cx="4591306" cy="1730025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5260078"/>
            <a:ext cx="4591306" cy="77367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1913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1163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01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2073367"/>
            <a:ext cx="5467380" cy="1023348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4491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636608-D1B9-4DB1-9B21-A787DEFCD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74F2D1-4C1D-4BAD-B29E-11E41AA705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0F0C56-0F07-4564-B0FB-A7DC29404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C851F1-E7D6-4DF0-933E-B8AF15B6A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8A169B-C6F0-41F3-827D-267350F77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79423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960014"/>
            <a:ext cx="3483205" cy="3360050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2073367"/>
            <a:ext cx="5467380" cy="1023348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4320064"/>
            <a:ext cx="3483205" cy="8003453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4889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6490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766678"/>
            <a:ext cx="2328699" cy="1220351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766678"/>
            <a:ext cx="6851100" cy="1220351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0347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FDFB77-9B6E-4BEB-B044-5DDAEC7A1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859" y="3590055"/>
            <a:ext cx="9314796" cy="5990088"/>
          </a:xfrm>
        </p:spPr>
        <p:txBody>
          <a:bodyPr anchor="b"/>
          <a:lstStyle>
            <a:lvl1pPr>
              <a:defRPr sz="5315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E60A87D-D018-4345-98CD-46EA960DA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859" y="9636811"/>
            <a:ext cx="9314796" cy="3150046"/>
          </a:xfrm>
        </p:spPr>
        <p:txBody>
          <a:bodyPr/>
          <a:lstStyle>
            <a:lvl1pPr marL="0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1pPr>
            <a:lvl2pPr marL="404988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2pPr>
            <a:lvl3pPr marL="809976" indent="0">
              <a:buNone/>
              <a:defRPr sz="1594">
                <a:solidFill>
                  <a:schemeClr val="tx1">
                    <a:tint val="75000"/>
                  </a:schemeClr>
                </a:solidFill>
              </a:defRPr>
            </a:lvl3pPr>
            <a:lvl4pPr marL="1214963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4pPr>
            <a:lvl5pPr marL="1619951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5pPr>
            <a:lvl6pPr marL="2024939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6pPr>
            <a:lvl7pPr marL="2429927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7pPr>
            <a:lvl8pPr marL="2834914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8pPr>
            <a:lvl9pPr marL="3239902" indent="0">
              <a:buNone/>
              <a:defRPr sz="14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01A04C5-48F1-4026-9E93-41F6BD690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5C8046F-3FFF-4E5D-B26C-8F8EB66BA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0A0678-7F7D-4BDB-89A4-2D32491C4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6228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56920A-3425-4BA9-9BB8-AA13232B4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059DB75-4132-42B7-9152-176EE99330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42484" y="3833390"/>
            <a:ext cx="4589899" cy="91368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168CD7A-81C2-474F-AFAC-0798C18807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67380" y="3833390"/>
            <a:ext cx="4589899" cy="913680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3EBF58C-0DDE-4D16-8AD5-01F5EF55C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5E9415-17B2-4121-B0CC-B2E073CA3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4FAE03C-5F40-4381-ACBD-4E440DDE3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782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BF2B8A-FA3D-4D98-B799-FE873C23F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890" y="766679"/>
            <a:ext cx="9314796" cy="27833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7EFDC1F-0902-4167-8D7F-700D09227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3891" y="3530053"/>
            <a:ext cx="4568806" cy="1730025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88" indent="0">
              <a:buNone/>
              <a:defRPr sz="1772" b="1"/>
            </a:lvl2pPr>
            <a:lvl3pPr marL="809976" indent="0">
              <a:buNone/>
              <a:defRPr sz="1594" b="1"/>
            </a:lvl3pPr>
            <a:lvl4pPr marL="1214963" indent="0">
              <a:buNone/>
              <a:defRPr sz="1417" b="1"/>
            </a:lvl4pPr>
            <a:lvl5pPr marL="1619951" indent="0">
              <a:buNone/>
              <a:defRPr sz="1417" b="1"/>
            </a:lvl5pPr>
            <a:lvl6pPr marL="2024939" indent="0">
              <a:buNone/>
              <a:defRPr sz="1417" b="1"/>
            </a:lvl6pPr>
            <a:lvl7pPr marL="2429927" indent="0">
              <a:buNone/>
              <a:defRPr sz="1417" b="1"/>
            </a:lvl7pPr>
            <a:lvl8pPr marL="2834914" indent="0">
              <a:buNone/>
              <a:defRPr sz="1417" b="1"/>
            </a:lvl8pPr>
            <a:lvl9pPr marL="3239902" indent="0">
              <a:buNone/>
              <a:defRPr sz="141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2A682F1-6233-4685-9B36-362A603AE1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43891" y="5260078"/>
            <a:ext cx="4568806" cy="77367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2B458D4-ACA7-4301-91E1-088E4708EC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67380" y="3530053"/>
            <a:ext cx="4591306" cy="1730025"/>
          </a:xfrm>
        </p:spPr>
        <p:txBody>
          <a:bodyPr anchor="b"/>
          <a:lstStyle>
            <a:lvl1pPr marL="0" indent="0">
              <a:buNone/>
              <a:defRPr sz="2126" b="1"/>
            </a:lvl1pPr>
            <a:lvl2pPr marL="404988" indent="0">
              <a:buNone/>
              <a:defRPr sz="1772" b="1"/>
            </a:lvl2pPr>
            <a:lvl3pPr marL="809976" indent="0">
              <a:buNone/>
              <a:defRPr sz="1594" b="1"/>
            </a:lvl3pPr>
            <a:lvl4pPr marL="1214963" indent="0">
              <a:buNone/>
              <a:defRPr sz="1417" b="1"/>
            </a:lvl4pPr>
            <a:lvl5pPr marL="1619951" indent="0">
              <a:buNone/>
              <a:defRPr sz="1417" b="1"/>
            </a:lvl5pPr>
            <a:lvl6pPr marL="2024939" indent="0">
              <a:buNone/>
              <a:defRPr sz="1417" b="1"/>
            </a:lvl6pPr>
            <a:lvl7pPr marL="2429927" indent="0">
              <a:buNone/>
              <a:defRPr sz="1417" b="1"/>
            </a:lvl7pPr>
            <a:lvl8pPr marL="2834914" indent="0">
              <a:buNone/>
              <a:defRPr sz="1417" b="1"/>
            </a:lvl8pPr>
            <a:lvl9pPr marL="3239902" indent="0">
              <a:buNone/>
              <a:defRPr sz="1417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4FA0F49-EC0D-42BC-A6B6-0D74362BD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67380" y="5260078"/>
            <a:ext cx="4591306" cy="773678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5F9D536-175E-4641-8D30-00F7A088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116AAC1-3E31-4BAF-A321-0C340456F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0A429B81-0DE9-40B2-89D8-B4524741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152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67555A-D2C0-4173-83C3-D4B3DDB40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CD80185-09DB-4B50-8C96-537BE1AE8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224E8EA-083C-4F4E-AF14-DA1F0F24F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B42FDC-EDF8-4C8D-95CB-DDF0408F5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5329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FD2AE402-0328-41B4-A76A-21FE6D0B3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2CCBD4E-97AC-44BD-A3EB-D3CA775AB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040AD8B-40B4-4AAA-BCCD-C2C3FD129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736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99D5AB-9E59-466E-8FE6-D8D623375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891" y="960014"/>
            <a:ext cx="3483204" cy="3360050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49FBB9-7001-4B77-B8BE-6E3C6A4713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1306" y="2073365"/>
            <a:ext cx="5467380" cy="10233485"/>
          </a:xfrm>
        </p:spPr>
        <p:txBody>
          <a:bodyPr/>
          <a:lstStyle>
            <a:lvl1pPr>
              <a:defRPr sz="2835"/>
            </a:lvl1pPr>
            <a:lvl2pPr>
              <a:defRPr sz="2480"/>
            </a:lvl2pPr>
            <a:lvl3pPr>
              <a:defRPr sz="2126"/>
            </a:lvl3pPr>
            <a:lvl4pPr>
              <a:defRPr sz="1772"/>
            </a:lvl4pPr>
            <a:lvl5pPr>
              <a:defRPr sz="1772"/>
            </a:lvl5pPr>
            <a:lvl6pPr>
              <a:defRPr sz="1772"/>
            </a:lvl6pPr>
            <a:lvl7pPr>
              <a:defRPr sz="1772"/>
            </a:lvl7pPr>
            <a:lvl8pPr>
              <a:defRPr sz="1772"/>
            </a:lvl8pPr>
            <a:lvl9pPr>
              <a:defRPr sz="1772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FB9DA3-4121-41C5-98CF-AA339E07C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3891" y="4320064"/>
            <a:ext cx="3483204" cy="8003453"/>
          </a:xfrm>
        </p:spPr>
        <p:txBody>
          <a:bodyPr/>
          <a:lstStyle>
            <a:lvl1pPr marL="0" indent="0">
              <a:buNone/>
              <a:defRPr sz="1417"/>
            </a:lvl1pPr>
            <a:lvl2pPr marL="404988" indent="0">
              <a:buNone/>
              <a:defRPr sz="1240"/>
            </a:lvl2pPr>
            <a:lvl3pPr marL="809976" indent="0">
              <a:buNone/>
              <a:defRPr sz="1063"/>
            </a:lvl3pPr>
            <a:lvl4pPr marL="1214963" indent="0">
              <a:buNone/>
              <a:defRPr sz="886"/>
            </a:lvl4pPr>
            <a:lvl5pPr marL="1619951" indent="0">
              <a:buNone/>
              <a:defRPr sz="886"/>
            </a:lvl5pPr>
            <a:lvl6pPr marL="2024939" indent="0">
              <a:buNone/>
              <a:defRPr sz="886"/>
            </a:lvl6pPr>
            <a:lvl7pPr marL="2429927" indent="0">
              <a:buNone/>
              <a:defRPr sz="886"/>
            </a:lvl7pPr>
            <a:lvl8pPr marL="2834914" indent="0">
              <a:buNone/>
              <a:defRPr sz="886"/>
            </a:lvl8pPr>
            <a:lvl9pPr marL="3239902" indent="0">
              <a:buNone/>
              <a:defRPr sz="88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EDAEE3-74DD-4D97-AA6E-B42458A25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F87432-043E-4B3E-8FC4-ED69C87CC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4F4076-972F-4810-8B0D-56631C3FC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8751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19E33E-CCCF-467B-9DD3-3D217D4A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891" y="960014"/>
            <a:ext cx="3483204" cy="3360050"/>
          </a:xfrm>
        </p:spPr>
        <p:txBody>
          <a:bodyPr anchor="b"/>
          <a:lstStyle>
            <a:lvl1pPr>
              <a:defRPr sz="2835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6CDD71E-70BB-4537-85DD-040C0219BC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91306" y="2073365"/>
            <a:ext cx="5467380" cy="10233485"/>
          </a:xfrm>
        </p:spPr>
        <p:txBody>
          <a:bodyPr/>
          <a:lstStyle>
            <a:lvl1pPr marL="0" indent="0">
              <a:buNone/>
              <a:defRPr sz="2835"/>
            </a:lvl1pPr>
            <a:lvl2pPr marL="404988" indent="0">
              <a:buNone/>
              <a:defRPr sz="2480"/>
            </a:lvl2pPr>
            <a:lvl3pPr marL="809976" indent="0">
              <a:buNone/>
              <a:defRPr sz="2126"/>
            </a:lvl3pPr>
            <a:lvl4pPr marL="1214963" indent="0">
              <a:buNone/>
              <a:defRPr sz="1772"/>
            </a:lvl4pPr>
            <a:lvl5pPr marL="1619951" indent="0">
              <a:buNone/>
              <a:defRPr sz="1772"/>
            </a:lvl5pPr>
            <a:lvl6pPr marL="2024939" indent="0">
              <a:buNone/>
              <a:defRPr sz="1772"/>
            </a:lvl6pPr>
            <a:lvl7pPr marL="2429927" indent="0">
              <a:buNone/>
              <a:defRPr sz="1772"/>
            </a:lvl7pPr>
            <a:lvl8pPr marL="2834914" indent="0">
              <a:buNone/>
              <a:defRPr sz="1772"/>
            </a:lvl8pPr>
            <a:lvl9pPr marL="3239902" indent="0">
              <a:buNone/>
              <a:defRPr sz="1772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B534506-F9FD-4A27-8801-29585EBC9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43891" y="4320064"/>
            <a:ext cx="3483204" cy="8003453"/>
          </a:xfrm>
        </p:spPr>
        <p:txBody>
          <a:bodyPr/>
          <a:lstStyle>
            <a:lvl1pPr marL="0" indent="0">
              <a:buNone/>
              <a:defRPr sz="1417"/>
            </a:lvl1pPr>
            <a:lvl2pPr marL="404988" indent="0">
              <a:buNone/>
              <a:defRPr sz="1240"/>
            </a:lvl2pPr>
            <a:lvl3pPr marL="809976" indent="0">
              <a:buNone/>
              <a:defRPr sz="1063"/>
            </a:lvl3pPr>
            <a:lvl4pPr marL="1214963" indent="0">
              <a:buNone/>
              <a:defRPr sz="886"/>
            </a:lvl4pPr>
            <a:lvl5pPr marL="1619951" indent="0">
              <a:buNone/>
              <a:defRPr sz="886"/>
            </a:lvl5pPr>
            <a:lvl6pPr marL="2024939" indent="0">
              <a:buNone/>
              <a:defRPr sz="886"/>
            </a:lvl6pPr>
            <a:lvl7pPr marL="2429927" indent="0">
              <a:buNone/>
              <a:defRPr sz="886"/>
            </a:lvl7pPr>
            <a:lvl8pPr marL="2834914" indent="0">
              <a:buNone/>
              <a:defRPr sz="886"/>
            </a:lvl8pPr>
            <a:lvl9pPr marL="3239902" indent="0">
              <a:buNone/>
              <a:defRPr sz="886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425CE80-22E3-4368-AC2D-5690F7860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73F28E9-555B-4486-B5D6-8B2412984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1DE9BB-09AE-45F4-B8B4-1A4F625F5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2653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08D3E11-EFCD-4AA2-8C23-A62677375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484" y="766679"/>
            <a:ext cx="931479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F460E5-F304-4A74-8CE6-298E0E29E2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2484" y="3833390"/>
            <a:ext cx="931479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F71B41-00CC-4478-BDD0-64A8BD262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42484" y="13346865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0E2F4D2-DFA5-4E4F-84F2-1D9C6D7ADD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77422" y="13346865"/>
            <a:ext cx="364492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99A1B9-2878-448B-9274-96B5FBB7BF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7332" y="13346865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974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809976" rtl="0" eaLnBrk="1" latinLnBrk="0" hangingPunct="1">
        <a:lnSpc>
          <a:spcPct val="90000"/>
        </a:lnSpc>
        <a:spcBef>
          <a:spcPct val="0"/>
        </a:spcBef>
        <a:buNone/>
        <a:defRPr sz="38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2494" indent="-202494" algn="l" defTabSz="809976" rtl="0" eaLnBrk="1" latinLnBrk="0" hangingPunct="1">
        <a:lnSpc>
          <a:spcPct val="90000"/>
        </a:lnSpc>
        <a:spcBef>
          <a:spcPts val="886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1pPr>
      <a:lvl2pPr marL="607482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12469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417457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822445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227433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632420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3037408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442396" indent="-202494" algn="l" defTabSz="809976" rtl="0" eaLnBrk="1" latinLnBrk="0" hangingPunct="1">
        <a:lnSpc>
          <a:spcPct val="90000"/>
        </a:lnSpc>
        <a:spcBef>
          <a:spcPts val="443"/>
        </a:spcBef>
        <a:buFont typeface="Arial" panose="020B0604020202020204" pitchFamily="34" charset="0"/>
        <a:buChar char="•"/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1pPr>
      <a:lvl2pPr marL="404988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2pPr>
      <a:lvl3pPr marL="809976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3pPr>
      <a:lvl4pPr marL="1214963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4pPr>
      <a:lvl5pPr marL="1619951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5pPr>
      <a:lvl6pPr marL="2024939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6pPr>
      <a:lvl7pPr marL="2429927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7pPr>
      <a:lvl8pPr marL="2834914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8pPr>
      <a:lvl9pPr marL="3239902" algn="l" defTabSz="809976" rtl="0" eaLnBrk="1" latinLnBrk="0" hangingPunct="1">
        <a:defRPr sz="15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766681"/>
            <a:ext cx="9314796" cy="2783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3833390"/>
            <a:ext cx="9314796" cy="9136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ABD4D-8DDD-48E2-A3E0-569F29BD1ABD}" type="datetimeFigureOut">
              <a:rPr lang="es-MX" smtClean="0"/>
              <a:t>02/12/2021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3346867"/>
            <a:ext cx="3644920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3346867"/>
            <a:ext cx="242994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3918F-D019-4887-80AB-68904099E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363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ncer.org/es/tratamiento/como-comprender-su-diagnostico/que-es-el-cancer.html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60FCA6E-0894-46CD-BD49-5955A51E0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1796" y="13164421"/>
            <a:ext cx="4747966" cy="1235791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78C6E4B-A1F1-4B6C-97EC-BE997495D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164419"/>
            <a:ext cx="6507675" cy="1235793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221288E-EA11-4B93-9676-3996EB0C9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64" y="1585235"/>
            <a:ext cx="9116668" cy="421646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F654025-5D46-4E42-A91A-6E82930140F3}"/>
              </a:ext>
            </a:extLst>
          </p:cNvPr>
          <p:cNvSpPr txBox="1"/>
          <p:nvPr/>
        </p:nvSpPr>
        <p:spPr>
          <a:xfrm>
            <a:off x="841624" y="7114509"/>
            <a:ext cx="9080108" cy="5340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Nombre del Alumno JOSÉ MIGUEL REYES VILLEGAS </a:t>
            </a:r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Nombre del tema UNIDAD 4 SUPER NOTA </a:t>
            </a:r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Parcial 4</a:t>
            </a:r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Nombre de la Materia COMPUTACIÓN</a:t>
            </a:r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Nombre del profesor EVELIO CALLES PÉREZ</a:t>
            </a:r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Nombre de la Licenciatura ENFERMERIA</a:t>
            </a:r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i="1" dirty="0"/>
              <a:t>Cuatrimestre 1ER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8115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8CB29615-13F2-4749-8640-43D7A5125731}"/>
              </a:ext>
            </a:extLst>
          </p:cNvPr>
          <p:cNvSpPr txBox="1"/>
          <p:nvPr/>
        </p:nvSpPr>
        <p:spPr>
          <a:xfrm>
            <a:off x="3099132" y="259859"/>
            <a:ext cx="46014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000" dirty="0">
                <a:latin typeface="Forte" panose="03060902040502070203" pitchFamily="66" charset="0"/>
              </a:rPr>
              <a:t>EL CANCER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BA06D5B-9E07-4253-9CA4-D4123111C2AC}"/>
              </a:ext>
            </a:extLst>
          </p:cNvPr>
          <p:cNvSpPr txBox="1"/>
          <p:nvPr/>
        </p:nvSpPr>
        <p:spPr>
          <a:xfrm>
            <a:off x="1061884" y="2477729"/>
            <a:ext cx="35396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Gill Sans MT" panose="020B0502020104020203" pitchFamily="34" charset="0"/>
              </a:rPr>
              <a:t>Se origina cuando las células crecen sin control y sobrepasan en número a las células normales.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2778E35-7331-4B4A-B0BD-1E1F3881EB44}"/>
              </a:ext>
            </a:extLst>
          </p:cNvPr>
          <p:cNvSpPr txBox="1"/>
          <p:nvPr/>
        </p:nvSpPr>
        <p:spPr>
          <a:xfrm>
            <a:off x="6376086" y="3509319"/>
            <a:ext cx="29161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Gill Sans MT" panose="020B0502020104020203" pitchFamily="34" charset="0"/>
              </a:rPr>
              <a:t>Existen muchos tipos de cáncer.</a:t>
            </a:r>
          </a:p>
          <a:p>
            <a:pPr algn="just"/>
            <a:r>
              <a:rPr lang="es-MX" sz="1600" dirty="0">
                <a:latin typeface="Gill Sans MT" panose="020B0502020104020203" pitchFamily="34" charset="0"/>
              </a:rPr>
              <a:t>Los diferentes tipos de cáncer pueden originarse en los pulmones, en el seno, en el colon y hasta en la sangre.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7B3C70F-8D88-42F6-B111-4E86186EC725}"/>
              </a:ext>
            </a:extLst>
          </p:cNvPr>
          <p:cNvSpPr txBox="1"/>
          <p:nvPr/>
        </p:nvSpPr>
        <p:spPr>
          <a:xfrm>
            <a:off x="1079024" y="6377001"/>
            <a:ext cx="353961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Algunos tipos de cáncer crecen y se propagan rápidamente mientras que otros crecen más lentamente.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También responden al tratamiento de diferente manera.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y otros tipos de trata con cirugías.</a:t>
            </a:r>
          </a:p>
          <a:p>
            <a:endParaRPr lang="es-MX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7E307C0-4977-40E1-98F8-5DA66B435E1A}"/>
              </a:ext>
            </a:extLst>
          </p:cNvPr>
          <p:cNvSpPr txBox="1"/>
          <p:nvPr/>
        </p:nvSpPr>
        <p:spPr>
          <a:xfrm>
            <a:off x="6870356" y="7866525"/>
            <a:ext cx="3385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Hábitos del estilo de vida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Factores genéticos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Agentes cancerígenos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Factores ambientales.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1D71CF7-FFD3-4D40-B1F0-450E9337EBE8}"/>
              </a:ext>
            </a:extLst>
          </p:cNvPr>
          <p:cNvSpPr txBox="1"/>
          <p:nvPr/>
        </p:nvSpPr>
        <p:spPr>
          <a:xfrm>
            <a:off x="7006282" y="7300330"/>
            <a:ext cx="201415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>
                <a:solidFill>
                  <a:srgbClr val="FF0000"/>
                </a:solidFill>
                <a:latin typeface="Abadi" panose="020B0604020104020204" pitchFamily="34" charset="0"/>
              </a:rPr>
              <a:t>CAUSAS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CD33E7C-E404-4524-B42B-1ED95A7D0CD8}"/>
              </a:ext>
            </a:extLst>
          </p:cNvPr>
          <p:cNvSpPr txBox="1"/>
          <p:nvPr/>
        </p:nvSpPr>
        <p:spPr>
          <a:xfrm>
            <a:off x="364482" y="10551299"/>
            <a:ext cx="2916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600" dirty="0">
                <a:latin typeface="Gill Sans MT" panose="020B0502020104020203" pitchFamily="34" charset="0"/>
              </a:rPr>
              <a:t>Una etapa menor como 1 o 2 significa que el cáncer no se ha propagado o no tanto.</a:t>
            </a:r>
          </a:p>
          <a:p>
            <a:pPr algn="just"/>
            <a:endParaRPr lang="es-MX" sz="1600" dirty="0">
              <a:latin typeface="Gill Sans MT" panose="020B0502020104020203" pitchFamily="34" charset="0"/>
            </a:endParaRPr>
          </a:p>
          <a:p>
            <a:pPr algn="just"/>
            <a:r>
              <a:rPr lang="es-MX" sz="1600" dirty="0">
                <a:latin typeface="Gill Sans MT" panose="020B0502020104020203" pitchFamily="34" charset="0"/>
              </a:rPr>
              <a:t>Un número mayor como 3 o 4 significa una mayor propagación, y la 4 es la mas mayor.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D45EBD8-ED6E-40EA-9CC6-CDD5E752BFCD}"/>
              </a:ext>
            </a:extLst>
          </p:cNvPr>
          <p:cNvSpPr txBox="1"/>
          <p:nvPr/>
        </p:nvSpPr>
        <p:spPr>
          <a:xfrm>
            <a:off x="417359" y="10008972"/>
            <a:ext cx="291619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>
                <a:solidFill>
                  <a:srgbClr val="FF0000"/>
                </a:solidFill>
                <a:latin typeface="Abadi" panose="020B0604020104020204" pitchFamily="34" charset="0"/>
              </a:rPr>
              <a:t>ETAPAS DEL CÁNCER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67B9F4E-FC71-41A3-A05F-49B322D42C35}"/>
              </a:ext>
            </a:extLst>
          </p:cNvPr>
          <p:cNvSpPr txBox="1"/>
          <p:nvPr/>
        </p:nvSpPr>
        <p:spPr>
          <a:xfrm>
            <a:off x="7519086" y="11936294"/>
            <a:ext cx="2285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>
                <a:solidFill>
                  <a:srgbClr val="FF0000"/>
                </a:solidFill>
                <a:latin typeface="Abadi" panose="020B0604020104020204" pitchFamily="34" charset="0"/>
              </a:rPr>
              <a:t>TRATAMIENTOS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2F819A7-E963-4BBC-80D0-7837E80EA7D9}"/>
              </a:ext>
            </a:extLst>
          </p:cNvPr>
          <p:cNvSpPr txBox="1"/>
          <p:nvPr/>
        </p:nvSpPr>
        <p:spPr>
          <a:xfrm>
            <a:off x="7420232" y="12579178"/>
            <a:ext cx="2718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latin typeface="Gill Sans MT" panose="020B0502020104020203" pitchFamily="34" charset="0"/>
              </a:rPr>
              <a:t>Los mas comunes 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Quimioterapia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Terapia dirigida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Inmunoterapia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Terapia hormonal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600" dirty="0">
                <a:latin typeface="Gill Sans MT" panose="020B0502020104020203" pitchFamily="34" charset="0"/>
              </a:rPr>
              <a:t>Radiaciones 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BA7EC2F1-16EC-4C26-9208-2CD42E7A2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2278" y="1253695"/>
            <a:ext cx="3539613" cy="200578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28F0B18-93CC-4889-B2AB-FDE466A27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359" y="3496407"/>
            <a:ext cx="4659651" cy="2621054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95A6826-DAD4-419C-86AA-02FCA3335B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5333" y="4971055"/>
            <a:ext cx="4457700" cy="20955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EE23DA5-F70B-4B4D-BD4A-333A9F207A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7184" y="12115171"/>
            <a:ext cx="3276318" cy="224741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C4549264-9383-4043-8BB0-0D769B23EA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962" y="7949363"/>
            <a:ext cx="4823363" cy="194644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B635360-D2AC-4660-A113-F814E0832B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1512" y="9501511"/>
            <a:ext cx="3385753" cy="1904486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078392C-1779-4638-9D22-B86F585EACA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5555" y="10248254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60FCA6E-0894-46CD-BD49-5955A51E0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51796" y="13164421"/>
            <a:ext cx="4747966" cy="1235791"/>
          </a:xfrm>
          <a:custGeom>
            <a:avLst/>
            <a:gdLst>
              <a:gd name="connsiteX0" fmla="*/ 4545473 w 5360045"/>
              <a:gd name="connsiteY0" fmla="*/ 0 h 1511304"/>
              <a:gd name="connsiteX1" fmla="*/ 5360045 w 5360045"/>
              <a:gd name="connsiteY1" fmla="*/ 0 h 1511304"/>
              <a:gd name="connsiteX2" fmla="*/ 5360045 w 5360045"/>
              <a:gd name="connsiteY2" fmla="*/ 1046730 h 1511304"/>
              <a:gd name="connsiteX3" fmla="*/ 5360045 w 5360045"/>
              <a:gd name="connsiteY3" fmla="*/ 1508760 h 1511304"/>
              <a:gd name="connsiteX4" fmla="*/ 5360045 w 5360045"/>
              <a:gd name="connsiteY4" fmla="*/ 1511304 h 1511304"/>
              <a:gd name="connsiteX5" fmla="*/ 4545474 w 5360045"/>
              <a:gd name="connsiteY5" fmla="*/ 1511304 h 1511304"/>
              <a:gd name="connsiteX6" fmla="*/ 2525897 w 5360045"/>
              <a:gd name="connsiteY6" fmla="*/ 1511304 h 1511304"/>
              <a:gd name="connsiteX7" fmla="*/ 0 w 5360045"/>
              <a:gd name="connsiteY7" fmla="*/ 1511304 h 1511304"/>
              <a:gd name="connsiteX8" fmla="*/ 697617 w 5360045"/>
              <a:gd name="connsiteY8" fmla="*/ 3 h 1511304"/>
              <a:gd name="connsiteX9" fmla="*/ 4545473 w 5360045"/>
              <a:gd name="connsiteY9" fmla="*/ 3 h 151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60045" h="1511304">
                <a:moveTo>
                  <a:pt x="4545473" y="0"/>
                </a:moveTo>
                <a:lnTo>
                  <a:pt x="5360045" y="0"/>
                </a:lnTo>
                <a:lnTo>
                  <a:pt x="5360045" y="1046730"/>
                </a:lnTo>
                <a:lnTo>
                  <a:pt x="5360045" y="1508760"/>
                </a:lnTo>
                <a:lnTo>
                  <a:pt x="5360045" y="1511304"/>
                </a:lnTo>
                <a:lnTo>
                  <a:pt x="4545474" y="1511304"/>
                </a:lnTo>
                <a:lnTo>
                  <a:pt x="2525897" y="1511304"/>
                </a:lnTo>
                <a:lnTo>
                  <a:pt x="0" y="1511304"/>
                </a:lnTo>
                <a:lnTo>
                  <a:pt x="697617" y="3"/>
                </a:lnTo>
                <a:lnTo>
                  <a:pt x="4545473" y="3"/>
                </a:lnTo>
                <a:close/>
              </a:path>
            </a:pathLst>
          </a:custGeom>
          <a:solidFill>
            <a:srgbClr val="404040">
              <a:alpha val="8470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013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78C6E4B-A1F1-4B6C-97EC-BE997495D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3164419"/>
            <a:ext cx="6507675" cy="1235793"/>
          </a:xfrm>
          <a:custGeom>
            <a:avLst/>
            <a:gdLst>
              <a:gd name="connsiteX0" fmla="*/ 0 w 7346605"/>
              <a:gd name="connsiteY0" fmla="*/ 0 h 1511306"/>
              <a:gd name="connsiteX1" fmla="*/ 239486 w 7346605"/>
              <a:gd name="connsiteY1" fmla="*/ 0 h 1511306"/>
              <a:gd name="connsiteX2" fmla="*/ 1209568 w 7346605"/>
              <a:gd name="connsiteY2" fmla="*/ 0 h 1511306"/>
              <a:gd name="connsiteX3" fmla="*/ 2405743 w 7346605"/>
              <a:gd name="connsiteY3" fmla="*/ 0 h 1511306"/>
              <a:gd name="connsiteX4" fmla="*/ 2405743 w 7346605"/>
              <a:gd name="connsiteY4" fmla="*/ 2544 h 1511306"/>
              <a:gd name="connsiteX5" fmla="*/ 2801131 w 7346605"/>
              <a:gd name="connsiteY5" fmla="*/ 2544 h 1511306"/>
              <a:gd name="connsiteX6" fmla="*/ 2801131 w 7346605"/>
              <a:gd name="connsiteY6" fmla="*/ 0 h 1511306"/>
              <a:gd name="connsiteX7" fmla="*/ 7346605 w 7346605"/>
              <a:gd name="connsiteY7" fmla="*/ 0 h 1511306"/>
              <a:gd name="connsiteX8" fmla="*/ 6648988 w 7346605"/>
              <a:gd name="connsiteY8" fmla="*/ 1511301 h 1511306"/>
              <a:gd name="connsiteX9" fmla="*/ 2801132 w 7346605"/>
              <a:gd name="connsiteY9" fmla="*/ 1511301 h 1511306"/>
              <a:gd name="connsiteX10" fmla="*/ 2801132 w 7346605"/>
              <a:gd name="connsiteY10" fmla="*/ 1511304 h 1511306"/>
              <a:gd name="connsiteX11" fmla="*/ 2405743 w 7346605"/>
              <a:gd name="connsiteY11" fmla="*/ 1511304 h 1511306"/>
              <a:gd name="connsiteX12" fmla="*/ 2405743 w 7346605"/>
              <a:gd name="connsiteY12" fmla="*/ 1511306 h 1511306"/>
              <a:gd name="connsiteX13" fmla="*/ 1333411 w 7346605"/>
              <a:gd name="connsiteY13" fmla="*/ 1511306 h 1511306"/>
              <a:gd name="connsiteX14" fmla="*/ 1219208 w 7346605"/>
              <a:gd name="connsiteY14" fmla="*/ 1511306 h 1511306"/>
              <a:gd name="connsiteX15" fmla="*/ 1209568 w 7346605"/>
              <a:gd name="connsiteY15" fmla="*/ 1511306 h 1511306"/>
              <a:gd name="connsiteX16" fmla="*/ 239486 w 7346605"/>
              <a:gd name="connsiteY16" fmla="*/ 1511306 h 1511306"/>
              <a:gd name="connsiteX17" fmla="*/ 0 w 7346605"/>
              <a:gd name="connsiteY17" fmla="*/ 1511306 h 151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346605" h="1511306">
                <a:moveTo>
                  <a:pt x="0" y="0"/>
                </a:moveTo>
                <a:lnTo>
                  <a:pt x="239486" y="0"/>
                </a:lnTo>
                <a:lnTo>
                  <a:pt x="1209568" y="0"/>
                </a:lnTo>
                <a:lnTo>
                  <a:pt x="2405743" y="0"/>
                </a:lnTo>
                <a:lnTo>
                  <a:pt x="2405743" y="2544"/>
                </a:lnTo>
                <a:lnTo>
                  <a:pt x="2801131" y="2544"/>
                </a:lnTo>
                <a:lnTo>
                  <a:pt x="2801131" y="0"/>
                </a:lnTo>
                <a:lnTo>
                  <a:pt x="7346605" y="0"/>
                </a:lnTo>
                <a:lnTo>
                  <a:pt x="6648988" y="1511301"/>
                </a:lnTo>
                <a:lnTo>
                  <a:pt x="2801132" y="1511301"/>
                </a:lnTo>
                <a:lnTo>
                  <a:pt x="2801132" y="1511304"/>
                </a:lnTo>
                <a:lnTo>
                  <a:pt x="2405743" y="1511304"/>
                </a:lnTo>
                <a:lnTo>
                  <a:pt x="2405743" y="1511306"/>
                </a:lnTo>
                <a:lnTo>
                  <a:pt x="1333411" y="1511306"/>
                </a:lnTo>
                <a:lnTo>
                  <a:pt x="1219208" y="1511306"/>
                </a:lnTo>
                <a:lnTo>
                  <a:pt x="1209568" y="1511306"/>
                </a:lnTo>
                <a:lnTo>
                  <a:pt x="239486" y="1511306"/>
                </a:lnTo>
                <a:lnTo>
                  <a:pt x="0" y="1511306"/>
                </a:lnTo>
                <a:close/>
              </a:path>
            </a:pathLst>
          </a:cu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Imagen 3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482CCF6-132C-40D7-A47C-9A70F3F12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064" y="1585235"/>
            <a:ext cx="9116668" cy="421646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3BA7025E-F68B-422F-BFDD-6CA5A4C8D5BE}"/>
              </a:ext>
            </a:extLst>
          </p:cNvPr>
          <p:cNvSpPr txBox="1"/>
          <p:nvPr/>
        </p:nvSpPr>
        <p:spPr>
          <a:xfrm>
            <a:off x="841624" y="7416244"/>
            <a:ext cx="9080108" cy="5340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/>
              <a:t>¿Qué es el cáncer? (s. f.). american. Recuperado 2 de diciembre de 2021, de </a:t>
            </a:r>
            <a:r>
              <a:rPr lang="en-US" sz="3000">
                <a:hlinkClick r:id="rId3"/>
              </a:rPr>
              <a:t>https://www.cancer.org/es/tratamiento/como-comprender-su-diagnostico/que-es-el-cancer.html</a:t>
            </a:r>
            <a:endParaRPr lang="en-US" sz="3000"/>
          </a:p>
          <a:p>
            <a:pPr indent="-171450" defTabSz="6858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300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57F76CF-6577-4158-A09B-65B4EFCB1C35}"/>
              </a:ext>
            </a:extLst>
          </p:cNvPr>
          <p:cNvSpPr txBox="1"/>
          <p:nvPr/>
        </p:nvSpPr>
        <p:spPr>
          <a:xfrm>
            <a:off x="1480457" y="7685314"/>
            <a:ext cx="3135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>
                <a:latin typeface="Gill Sans MT" panose="020B0502020104020203" pitchFamily="34" charset="0"/>
              </a:rPr>
              <a:t>BIBLIOGRAFIA</a:t>
            </a:r>
          </a:p>
        </p:txBody>
      </p:sp>
    </p:spTree>
    <p:extLst>
      <p:ext uri="{BB962C8B-B14F-4D97-AF65-F5344CB8AC3E}">
        <p14:creationId xmlns:p14="http://schemas.microsoft.com/office/powerpoint/2010/main" val="21760129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221</Words>
  <Application>Microsoft Office PowerPoint</Application>
  <PresentationFormat>Personalizado</PresentationFormat>
  <Paragraphs>32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1" baseType="lpstr">
      <vt:lpstr>Abadi</vt:lpstr>
      <vt:lpstr>Arial</vt:lpstr>
      <vt:lpstr>Calibri</vt:lpstr>
      <vt:lpstr>Calibri Light</vt:lpstr>
      <vt:lpstr>Forte</vt:lpstr>
      <vt:lpstr>Gill Sans MT</vt:lpstr>
      <vt:lpstr>Tema de Office</vt:lpstr>
      <vt:lpstr>1_Tema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miguel reyes</dc:creator>
  <cp:lastModifiedBy>miguel reyes</cp:lastModifiedBy>
  <cp:revision>1</cp:revision>
  <dcterms:created xsi:type="dcterms:W3CDTF">2021-12-02T20:54:24Z</dcterms:created>
  <dcterms:modified xsi:type="dcterms:W3CDTF">2021-12-02T21:47:44Z</dcterms:modified>
</cp:coreProperties>
</file>