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529" autoAdjust="0"/>
  </p:normalViewPr>
  <p:slideViewPr>
    <p:cSldViewPr snapToGrid="0">
      <p:cViewPr varScale="1">
        <p:scale>
          <a:sx n="87" d="100"/>
          <a:sy n="87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0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244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362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06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9273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17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567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42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43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1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232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5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183" y="487180"/>
            <a:ext cx="3499407" cy="131075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64852" y="1142557"/>
            <a:ext cx="7712347" cy="4082596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solidFill>
                  <a:srgbClr val="1F4E79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NOMBRE DE ALUMNO: </a:t>
            </a:r>
            <a:r>
              <a:rPr lang="es-MX" sz="1600" dirty="0">
                <a:solidFill>
                  <a:srgbClr val="000000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AZENETH ISABEL NAJERA ARGUELLO </a:t>
            </a:r>
            <a:endParaRPr lang="es-MX" sz="1100" dirty="0">
              <a:effectLst/>
              <a:latin typeface="Sunday Best" panose="02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solidFill>
                  <a:srgbClr val="1F4E79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latin typeface="Sunday Best" panose="02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 smtClean="0">
                <a:solidFill>
                  <a:srgbClr val="1F4E79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NOMBRE </a:t>
            </a:r>
            <a:r>
              <a:rPr lang="es-MX" sz="1600" dirty="0">
                <a:solidFill>
                  <a:srgbClr val="1F4E79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DEL TRABAJO: </a:t>
            </a:r>
            <a:r>
              <a:rPr lang="es-MX" sz="2000" dirty="0">
                <a:solidFill>
                  <a:srgbClr val="1F4E79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s-MX" sz="2000" dirty="0" smtClean="0">
                <a:solidFill>
                  <a:srgbClr val="000000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“FOBIAS”</a:t>
            </a:r>
            <a:endParaRPr lang="es-MX" sz="1100" dirty="0">
              <a:effectLst/>
              <a:latin typeface="Sunday Best" panose="02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solidFill>
                  <a:srgbClr val="000000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latin typeface="Sunday Best" panose="02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solidFill>
                  <a:srgbClr val="1F4E79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MATERIA: </a:t>
            </a:r>
            <a:r>
              <a:rPr lang="es-MX" sz="1600" dirty="0" smtClean="0">
                <a:solidFill>
                  <a:srgbClr val="000000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COMPUTACION I</a:t>
            </a:r>
            <a:endParaRPr lang="es-MX" sz="1100" dirty="0">
              <a:effectLst/>
              <a:latin typeface="Sunday Best" panose="02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solidFill>
                  <a:srgbClr val="1F4E79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latin typeface="Sunday Best" panose="02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solidFill>
                  <a:srgbClr val="1F4E79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GRADO: </a:t>
            </a:r>
            <a:r>
              <a:rPr lang="es-MX" sz="1600" dirty="0">
                <a:solidFill>
                  <a:srgbClr val="000000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1º</a:t>
            </a:r>
            <a:endParaRPr lang="es-MX" sz="1100" dirty="0">
              <a:effectLst/>
              <a:latin typeface="Sunday Best" panose="02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solidFill>
                  <a:srgbClr val="1F4E79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latin typeface="Sunday Best" panose="02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solidFill>
                  <a:srgbClr val="1F4E79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GRUPO: </a:t>
            </a:r>
            <a:r>
              <a:rPr lang="es-MX" sz="1600" dirty="0">
                <a:solidFill>
                  <a:srgbClr val="000000"/>
                </a:solidFill>
                <a:effectLst/>
                <a:latin typeface="Sunday Best" panose="02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NUTRICIÓN </a:t>
            </a:r>
            <a:endParaRPr lang="es-MX" sz="1100" dirty="0">
              <a:effectLst/>
              <a:latin typeface="Sunday Best" panose="02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solidFill>
                  <a:srgbClr val="000000"/>
                </a:solidFill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70396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0823" y="195942"/>
            <a:ext cx="9766663" cy="1578429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En conclusión las fobias siempre estarán a lo largo de la vida de las personas sin embargo hay que aprender a vivir con ellas, saberlas manejar, y si personas padecen estas ir con un profesional y así enfrentarlas.  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74171" y="4844143"/>
            <a:ext cx="5595257" cy="1338943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ING.ANDRES </a:t>
            </a:r>
            <a:r>
              <a:rPr lang="es-MX" dirty="0">
                <a:solidFill>
                  <a:schemeClr val="tx1"/>
                </a:solidFill>
              </a:rPr>
              <a:t>ALEJANDRO REYES MOLINA</a:t>
            </a:r>
          </a:p>
        </p:txBody>
      </p:sp>
    </p:spTree>
    <p:extLst>
      <p:ext uri="{BB962C8B-B14F-4D97-AF65-F5344CB8AC3E}">
        <p14:creationId xmlns:p14="http://schemas.microsoft.com/office/powerpoint/2010/main" val="118590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9B36FB1-B158-41C4-8419-3D363C96A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7172" y="130628"/>
            <a:ext cx="3058886" cy="1599032"/>
          </a:xfrm>
        </p:spPr>
        <p:txBody>
          <a:bodyPr/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  <a:latin typeface="Sandy Kids" pitchFamily="50" charset="0"/>
              </a:rPr>
              <a:t>ÍNDICE</a:t>
            </a:r>
            <a:r>
              <a:rPr lang="es-MX" dirty="0" smtClean="0">
                <a:latin typeface="Sandy Kids" pitchFamily="50" charset="0"/>
              </a:rPr>
              <a:t> </a:t>
            </a:r>
            <a:endParaRPr lang="es-MX" dirty="0">
              <a:latin typeface="Sandy Kids" pitchFamily="50" charset="0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063D11E5-CA21-4952-99AD-4C0ECD3AB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22372" y="586661"/>
            <a:ext cx="4991641" cy="3702570"/>
          </a:xfrm>
        </p:spPr>
        <p:txBody>
          <a:bodyPr/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Gill Sans Ultra Bold Condensed" panose="020B0A06020104020203" pitchFamily="34" charset="0"/>
                <a:hlinkClick r:id="rId2" action="ppaction://hlinksldjump"/>
              </a:rPr>
              <a:t>QUE ES </a:t>
            </a:r>
            <a:endParaRPr lang="es-MX" dirty="0" smtClean="0">
              <a:solidFill>
                <a:schemeClr val="accent6">
                  <a:lumMod val="75000"/>
                </a:schemeClr>
              </a:solidFill>
              <a:latin typeface="Gill Sans Ultra Bold Condensed" panose="020B0A06020104020203" pitchFamily="34" charset="0"/>
              <a:hlinkClick r:id="rId3" action="ppaction://hlinksldjump"/>
            </a:endParaRPr>
          </a:p>
          <a:p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Gill Sans Ultra Bold Condensed" panose="020B0A06020104020203" pitchFamily="34" charset="0"/>
                <a:hlinkClick r:id="rId3" action="ppaction://hlinksldjump"/>
              </a:rPr>
              <a:t>Aracnofobia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Gill Sans Ultra Bold Condensed" panose="020B0A06020104020203" pitchFamily="34" charset="0"/>
                <a:hlinkClick r:id="rId3" action="ppaction://hlinksldjump"/>
              </a:rPr>
              <a:t> 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Gill Sans Ultra Bold Condensed" panose="020B0A06020104020203" pitchFamily="34" charset="0"/>
            </a:endParaRPr>
          </a:p>
          <a:p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Gill Sans Ultra Bold Condensed" panose="020B0A06020104020203" pitchFamily="34" charset="0"/>
                <a:hlinkClick r:id="rId4" action="ppaction://hlinksldjump"/>
              </a:rPr>
              <a:t>Aerofobia 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Gill Sans Ultra Bold Condensed" panose="020B0A06020104020203" pitchFamily="34" charset="0"/>
            </a:endParaRPr>
          </a:p>
          <a:p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Gill Sans Ultra Bold Condensed" panose="020B0A06020104020203" pitchFamily="34" charset="0"/>
                <a:hlinkClick r:id="rId5" action="ppaction://hlinksldjump"/>
              </a:rPr>
              <a:t>Acrofobia 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Gill Sans Ultra Bold Condensed" panose="020B0A06020104020203" pitchFamily="34" charset="0"/>
            </a:endParaRPr>
          </a:p>
          <a:p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Gill Sans Ultra Bold Condensed" panose="020B0A06020104020203" pitchFamily="34" charset="0"/>
                <a:hlinkClick r:id="rId6" action="ppaction://hlinksldjump"/>
              </a:rPr>
              <a:t>Claustrofobia 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Gill Sans Ultra Bold Condensed" panose="020B0A06020104020203" pitchFamily="34" charset="0"/>
            </a:endParaRPr>
          </a:p>
          <a:p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Gill Sans Ultra Bold Condensed" panose="020B0A06020104020203" pitchFamily="34" charset="0"/>
                <a:hlinkClick r:id="rId7" action="ppaction://hlinksldjump"/>
              </a:rPr>
              <a:t>Tripofobia 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Gill Sans Ultra Bold Condensed" panose="020B0A06020104020203" pitchFamily="34" charset="0"/>
            </a:endParaRPr>
          </a:p>
          <a:p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Gill Sans Ultra Bold Condensed" panose="020B0A06020104020203" pitchFamily="34" charset="0"/>
                <a:hlinkClick r:id="rId8" action="ppaction://hlinksldjump"/>
              </a:rPr>
              <a:t>Tanatofobia 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Gill Sans Ultra Bold Condensed" panose="020B0A06020104020203" pitchFamily="34" charset="0"/>
            </a:endParaRP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287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FE8597F-1649-4B12-AE4D-8E99D41F1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6685" y="308374"/>
            <a:ext cx="5357949" cy="1450757"/>
          </a:xfrm>
        </p:spPr>
        <p:txBody>
          <a:bodyPr>
            <a:normAutofit/>
          </a:bodyPr>
          <a:lstStyle/>
          <a:p>
            <a:pPr algn="ctr"/>
            <a:r>
              <a:rPr lang="es-MX" sz="6600" dirty="0" smtClean="0">
                <a:solidFill>
                  <a:schemeClr val="bg2">
                    <a:lumMod val="75000"/>
                  </a:schemeClr>
                </a:solidFill>
                <a:latin typeface="Sandy Kids" pitchFamily="50" charset="0"/>
                <a:hlinkClick r:id="rId2" action="ppaction://hlinksldjump"/>
              </a:rPr>
              <a:t>¿QUÉ ES?</a:t>
            </a:r>
            <a:endParaRPr lang="es-MX" sz="6600" dirty="0">
              <a:solidFill>
                <a:schemeClr val="bg2">
                  <a:lumMod val="75000"/>
                </a:schemeClr>
              </a:solidFill>
              <a:latin typeface="Sandy Kids" pitchFamily="50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B8611AB-0309-438F-BFBB-860DAE842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153" y="1656582"/>
            <a:ext cx="9758761" cy="199013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dirty="0"/>
              <a:t>Considerada un tipo de trastorno de ansiedad, la fobia es un miedo fuerte e irracional a un objeto, animal, actividad o a cierta </a:t>
            </a:r>
            <a:r>
              <a:rPr lang="es-MX" dirty="0" smtClean="0"/>
              <a:t>situación. Son </a:t>
            </a:r>
            <a:r>
              <a:rPr lang="es-MX" dirty="0"/>
              <a:t>un temor abrumador e irracional a objetos o situaciones que plantean un peligro real o pequeño, pero provocan ansiedad y conductas de evitación </a:t>
            </a:r>
          </a:p>
        </p:txBody>
      </p:sp>
      <p:pic>
        <p:nvPicPr>
          <p:cNvPr id="1026" name="Picture 2" descr="Qué es Fobia? » Su Definición y Significado 2021">
            <a:extLst>
              <a:ext uri="{FF2B5EF4-FFF2-40B4-BE49-F238E27FC236}">
                <a16:creationId xmlns="" xmlns:a16="http://schemas.microsoft.com/office/drawing/2014/main" id="{98EDD043-5570-4471-83A3-5E7328CB9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380" y="3854310"/>
            <a:ext cx="3573049" cy="259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as fobias más curiosas - Aracnofobia">
            <a:extLst>
              <a:ext uri="{FF2B5EF4-FFF2-40B4-BE49-F238E27FC236}">
                <a16:creationId xmlns="" xmlns:a16="http://schemas.microsoft.com/office/drawing/2014/main" id="{9C206B9A-4718-4027-9A30-BF668FB8F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60" y="3854310"/>
            <a:ext cx="4399144" cy="263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3427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7175234-798D-4DF6-A5DE-44C25E14A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9786" y="943687"/>
            <a:ext cx="8761413" cy="706964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solidFill>
                  <a:schemeClr val="bg2">
                    <a:lumMod val="75000"/>
                  </a:schemeClr>
                </a:solidFill>
                <a:latin typeface="Sandy Kids" pitchFamily="50" charset="0"/>
                <a:hlinkClick r:id="rId2" action="ppaction://hlinksldjump"/>
              </a:rPr>
              <a:t>FOBIA A LAS ARAÑAS ARACNOFOBIA </a:t>
            </a:r>
            <a:endParaRPr lang="es-MX" sz="4400" dirty="0">
              <a:solidFill>
                <a:schemeClr val="bg2">
                  <a:lumMod val="75000"/>
                </a:schemeClr>
              </a:solidFill>
              <a:latin typeface="Sandy Kids" pitchFamily="50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825C3F76-D774-4765-B538-3E42CDC48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286" y="2212783"/>
            <a:ext cx="9724715" cy="1967331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dirty="0"/>
              <a:t>Es una de las fobias más comunes y posiblemente la fobia de animales más extendida. Algunos </a:t>
            </a:r>
            <a:r>
              <a:rPr lang="es-MX" dirty="0" err="1"/>
              <a:t>aracnofóbicos</a:t>
            </a:r>
            <a:r>
              <a:rPr lang="es-MX" dirty="0"/>
              <a:t> pueden temer sólo a arañas grandes y </a:t>
            </a:r>
            <a:r>
              <a:rPr lang="es-MX" dirty="0" smtClean="0"/>
              <a:t>robustas Es </a:t>
            </a:r>
            <a:r>
              <a:rPr lang="es-MX" dirty="0"/>
              <a:t>un sentimiento agudo de rechazo visceral o miedo ilógico a las arañas y se clasifica como fobia especifica por animales.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> </a:t>
            </a:r>
          </a:p>
        </p:txBody>
      </p:sp>
      <p:pic>
        <p:nvPicPr>
          <p:cNvPr id="2050" name="Picture 2" descr="Si este corto no cura tu aracnofobia, nada lo hará | GQ">
            <a:extLst>
              <a:ext uri="{FF2B5EF4-FFF2-40B4-BE49-F238E27FC236}">
                <a16:creationId xmlns="" xmlns:a16="http://schemas.microsoft.com/office/drawing/2014/main" id="{03CF9F9C-FBA1-41B0-BDF1-8482BB457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492" y="3928361"/>
            <a:ext cx="2937509" cy="220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1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FB4D6E9-20BE-4B8D-974F-301A78E5F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>
                <a:solidFill>
                  <a:schemeClr val="bg2">
                    <a:lumMod val="75000"/>
                  </a:schemeClr>
                </a:solidFill>
                <a:latin typeface="Sandy Kids" pitchFamily="50" charset="0"/>
                <a:hlinkClick r:id="rId2" action="ppaction://hlinksldjump"/>
              </a:rPr>
              <a:t>FOBIA A VOLAR AEROFOBIA </a:t>
            </a:r>
            <a:endParaRPr lang="es-MX" sz="6000" dirty="0">
              <a:solidFill>
                <a:schemeClr val="bg2">
                  <a:lumMod val="75000"/>
                </a:schemeClr>
              </a:solidFill>
              <a:latin typeface="Sandy Kids" pitchFamily="50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33158B2-03F1-4F88-9655-2EBBE27FB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2560" y="1737360"/>
            <a:ext cx="9723120" cy="224729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/>
              <a:t>Miedo a volar que le impide subirse a un avión o le tiene miedo durante meses a un anticipado futuro vuelo. Puede ser una fobia por sí misma, o puede ser una manifestación de una o más fobias, como la claustrofobia (el miedo a los espacios cerrados) o acrofobia (el miedo irracional e irreprimible a las alturas).</a:t>
            </a:r>
          </a:p>
        </p:txBody>
      </p:sp>
      <p:pic>
        <p:nvPicPr>
          <p:cNvPr id="3076" name="Picture 4" descr="Miedo a volar? Te ayudamos a reducir la ansiedad">
            <a:extLst>
              <a:ext uri="{FF2B5EF4-FFF2-40B4-BE49-F238E27FC236}">
                <a16:creationId xmlns="" xmlns:a16="http://schemas.microsoft.com/office/drawing/2014/main" id="{F72FAF6B-9804-4032-A959-3195B10D5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824" y="3734206"/>
            <a:ext cx="4083269" cy="22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91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58400B7-CE91-4AF2-A88F-DA7182CD8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4306" y="1130304"/>
            <a:ext cx="7494370" cy="706964"/>
          </a:xfrm>
        </p:spPr>
        <p:txBody>
          <a:bodyPr>
            <a:noAutofit/>
          </a:bodyPr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  <a:latin typeface="Sandy Kids" pitchFamily="50" charset="0"/>
                <a:hlinkClick r:id="rId2" action="ppaction://hlinksldjump"/>
              </a:rPr>
              <a:t>FOBIA A LAS ALTURAS ACROFOBIA</a:t>
            </a:r>
            <a:endParaRPr lang="es-MX" dirty="0">
              <a:solidFill>
                <a:schemeClr val="bg2">
                  <a:lumMod val="75000"/>
                </a:schemeClr>
              </a:solidFill>
              <a:latin typeface="Sandy Kids" pitchFamily="50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9EFA45F7-BF4E-40EF-BB1C-5A8836F63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9639" y="1837268"/>
            <a:ext cx="9850503" cy="2066471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/>
              <a:t> </a:t>
            </a:r>
            <a:r>
              <a:rPr lang="es-MX" dirty="0" smtClean="0"/>
              <a:t>Es </a:t>
            </a:r>
            <a:r>
              <a:rPr lang="es-MX" dirty="0"/>
              <a:t>un miedo extremo a las alturas que resulta en cierto grado incapacitante para quien la experimenta y que, por consiguiente, daña la calidad de </a:t>
            </a:r>
            <a:r>
              <a:rPr lang="es-MX" dirty="0" smtClean="0"/>
              <a:t>vida. Se </a:t>
            </a:r>
            <a:r>
              <a:rPr lang="es-MX" dirty="0"/>
              <a:t>trata de un temor intenso, excesivo e irracional a las alturas. Las persona siente  inestabilidad, inestabilidad de mirar al suelo y sudoración </a:t>
            </a:r>
          </a:p>
        </p:txBody>
      </p:sp>
      <p:pic>
        <p:nvPicPr>
          <p:cNvPr id="4102" name="Picture 6" descr="Existe realmente el miedo a las alturas?">
            <a:extLst>
              <a:ext uri="{FF2B5EF4-FFF2-40B4-BE49-F238E27FC236}">
                <a16:creationId xmlns="" xmlns:a16="http://schemas.microsoft.com/office/drawing/2014/main" id="{E5565701-6328-498D-AD0A-660140504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457" y="3716349"/>
            <a:ext cx="3360361" cy="222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5881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82E3B70-1653-4E57-A85B-404789C13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7"/>
            <a:ext cx="8761413" cy="960063"/>
          </a:xfrm>
        </p:spPr>
        <p:txBody>
          <a:bodyPr>
            <a:noAutofit/>
          </a:bodyPr>
          <a:lstStyle/>
          <a:p>
            <a:pPr algn="ctr"/>
            <a:r>
              <a:rPr lang="es-MX" dirty="0" smtClean="0">
                <a:solidFill>
                  <a:schemeClr val="bg2">
                    <a:lumMod val="75000"/>
                  </a:schemeClr>
                </a:solidFill>
                <a:latin typeface="Sandy Kids" pitchFamily="50" charset="0"/>
                <a:hlinkClick r:id="rId2" action="ppaction://hlinksldjump"/>
              </a:rPr>
              <a:t>FOBIA A LOS ESPACIOS CERRADOS CLAUSTROFOBIA </a:t>
            </a:r>
            <a:endParaRPr lang="es-MX" dirty="0">
              <a:solidFill>
                <a:schemeClr val="bg2">
                  <a:lumMod val="75000"/>
                </a:schemeClr>
              </a:solidFill>
              <a:latin typeface="Sandy Kids" pitchFamily="50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273C01D-3115-42DF-8961-5CF4E6D14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1856827"/>
            <a:ext cx="9849435" cy="1917512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s-MX" dirty="0"/>
              <a:t>Es un miedo a los espacios muy cerrados o pequeño. El miedo se activa en lugares como ascensores, túneles, etc. y las personas tiene dificultad para respirar. Esta fobia puede ser consecuencia de una mala experiencia (como por ejemplo, haberse quedado encerrado en un espacio cerrado</a:t>
            </a:r>
            <a:r>
              <a:rPr lang="es-MX" dirty="0" smtClean="0"/>
              <a:t>).</a:t>
            </a:r>
            <a:endParaRPr lang="es-MX" dirty="0"/>
          </a:p>
        </p:txBody>
      </p:sp>
      <p:pic>
        <p:nvPicPr>
          <p:cNvPr id="5124" name="Picture 4" descr="Claustrofobia versus Agorafobia: ¿En qué se diferencian? | Chile Psicólogos">
            <a:extLst>
              <a:ext uri="{FF2B5EF4-FFF2-40B4-BE49-F238E27FC236}">
                <a16:creationId xmlns="" xmlns:a16="http://schemas.microsoft.com/office/drawing/2014/main" id="{FB590CE6-6311-4621-812C-555CC88E7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234" y="4220653"/>
            <a:ext cx="3336070" cy="1868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8375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0E82A0A-237A-4E3B-AA95-3BE911C0C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>
            <a:noAutofit/>
          </a:bodyPr>
          <a:lstStyle/>
          <a:p>
            <a:pPr algn="ctr"/>
            <a:r>
              <a:rPr lang="es-MX" sz="5400" dirty="0" smtClean="0">
                <a:solidFill>
                  <a:schemeClr val="bg2">
                    <a:lumMod val="75000"/>
                  </a:schemeClr>
                </a:solidFill>
                <a:latin typeface="Sandy Kids" pitchFamily="50" charset="0"/>
                <a:hlinkClick r:id="rId2" action="ppaction://hlinksldjump"/>
              </a:rPr>
              <a:t>MIEDO A AGUJEROS TRIPOFOBIA </a:t>
            </a:r>
            <a:endParaRPr lang="es-MX" sz="5400" dirty="0">
              <a:solidFill>
                <a:schemeClr val="bg2">
                  <a:lumMod val="75000"/>
                </a:schemeClr>
              </a:solidFill>
              <a:latin typeface="Sandy Kids" pitchFamily="50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04C77EDD-99C6-48F7-94F5-0063CD1B3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1680632"/>
            <a:ext cx="10365377" cy="171389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/>
              <a:t>Miedo o repulsión o repulsión generado al mirar o al estar cerca de figuras geométricas muy juntas, especialmente orificios pequeños y rectángulos muy pequeños y poca distancia entre </a:t>
            </a:r>
            <a:r>
              <a:rPr lang="es-MX" dirty="0" smtClean="0"/>
              <a:t>si. Esta </a:t>
            </a:r>
            <a:r>
              <a:rPr lang="es-MX" dirty="0"/>
              <a:t>fobia se puede curar y se estima que es causada por un mecanismo primitivo de defensa.</a:t>
            </a:r>
          </a:p>
        </p:txBody>
      </p:sp>
      <p:pic>
        <p:nvPicPr>
          <p:cNvPr id="6146" name="Picture 2" descr="Tripofibia ¿Qué es el miedo a los agujeros y cuáles son sus causas?">
            <a:extLst>
              <a:ext uri="{FF2B5EF4-FFF2-40B4-BE49-F238E27FC236}">
                <a16:creationId xmlns="" xmlns:a16="http://schemas.microsoft.com/office/drawing/2014/main" id="{3F7611B0-375D-49D4-B766-1F353676D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396" y="3581399"/>
            <a:ext cx="3581704" cy="2383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2248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00D1F45-8B67-4806-AE7C-538C74567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dirty="0" smtClean="0">
                <a:solidFill>
                  <a:schemeClr val="bg2">
                    <a:lumMod val="75000"/>
                  </a:schemeClr>
                </a:solidFill>
                <a:latin typeface="Sandy Kids" pitchFamily="50" charset="0"/>
                <a:hlinkClick r:id="rId2" action="ppaction://hlinksldjump"/>
              </a:rPr>
              <a:t>MIEDO A MORIR TANATOFOBIA </a:t>
            </a:r>
            <a:endParaRPr lang="es-MX" sz="5400" dirty="0">
              <a:solidFill>
                <a:schemeClr val="bg2">
                  <a:lumMod val="75000"/>
                </a:schemeClr>
              </a:solidFill>
              <a:latin typeface="Sandy Kids" pitchFamily="50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9D8C7629-3B95-447E-8536-6F61F37A7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149618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/>
              <a:t>Es un miedo excesivo e irracional a la muerte que puede limitar a la persona la libertad de la persona. Puede congelar y bloquear a la persona cuando escucha noticia sobre una </a:t>
            </a:r>
            <a:r>
              <a:rPr lang="es-MX" dirty="0" smtClean="0"/>
              <a:t>muerte</a:t>
            </a:r>
            <a:r>
              <a:rPr lang="es-MX" dirty="0"/>
              <a:t>, como son cementerios, ataúdes, hospitales, etc. Si el miedo a la muerte te </a:t>
            </a:r>
            <a:r>
              <a:rPr lang="es-MX" dirty="0" smtClean="0"/>
              <a:t>bloquea.</a:t>
            </a:r>
            <a:endParaRPr lang="es-MX" dirty="0"/>
          </a:p>
        </p:txBody>
      </p:sp>
      <p:pic>
        <p:nvPicPr>
          <p:cNvPr id="7174" name="Picture 6" descr="Qué es la tanatofobia? Causas y síntomas">
            <a:extLst>
              <a:ext uri="{FF2B5EF4-FFF2-40B4-BE49-F238E27FC236}">
                <a16:creationId xmlns="" xmlns:a16="http://schemas.microsoft.com/office/drawing/2014/main" id="{32D7EA94-78A4-46B4-85C3-364CD0115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388" y="3747729"/>
            <a:ext cx="4303036" cy="249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73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ción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375</TotalTime>
  <Words>473</Words>
  <Application>Microsoft Office PowerPoint</Application>
  <PresentationFormat>Panorámica</PresentationFormat>
  <Paragraphs>36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Arial Rounded MT Bold</vt:lpstr>
      <vt:lpstr>Calibri</vt:lpstr>
      <vt:lpstr>Calibri Light</vt:lpstr>
      <vt:lpstr>Gill Sans Ultra Bold Condensed</vt:lpstr>
      <vt:lpstr>Sandy Kids</vt:lpstr>
      <vt:lpstr>Sunday Best</vt:lpstr>
      <vt:lpstr>Times New Roman</vt:lpstr>
      <vt:lpstr>Retrospección</vt:lpstr>
      <vt:lpstr>Presentación de PowerPoint</vt:lpstr>
      <vt:lpstr>ÍNDICE </vt:lpstr>
      <vt:lpstr>¿QUÉ ES?</vt:lpstr>
      <vt:lpstr>FOBIA A LAS ARAÑAS ARACNOFOBIA </vt:lpstr>
      <vt:lpstr>FOBIA A VOLAR AEROFOBIA </vt:lpstr>
      <vt:lpstr>FOBIA A LAS ALTURAS ACROFOBIA</vt:lpstr>
      <vt:lpstr>FOBIA A LOS ESPACIOS CERRADOS CLAUSTROFOBIA </vt:lpstr>
      <vt:lpstr>MIEDO A AGUJEROS TRIPOFOBIA </vt:lpstr>
      <vt:lpstr>MIEDO A MORIR TANATOFOBIA 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FOBIAS</dc:title>
  <dc:creator>hpcifuentesperezvanessa@outlook.com</dc:creator>
  <cp:lastModifiedBy>Alex Najera</cp:lastModifiedBy>
  <cp:revision>8</cp:revision>
  <dcterms:created xsi:type="dcterms:W3CDTF">2021-11-30T01:43:41Z</dcterms:created>
  <dcterms:modified xsi:type="dcterms:W3CDTF">2021-12-03T23:13:15Z</dcterms:modified>
</cp:coreProperties>
</file>