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3"/>
    <p:restoredTop sz="94621"/>
  </p:normalViewPr>
  <p:slideViewPr>
    <p:cSldViewPr snapToGrid="0" snapToObjects="1">
      <p:cViewPr varScale="1">
        <p:scale>
          <a:sx n="134" d="100"/>
          <a:sy n="134" d="100"/>
        </p:scale>
        <p:origin x="15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859E9D-370B-7342-9B48-CA7F5FEB0FE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p>
        </p:txBody>
      </p:sp>
      <p:sp>
        <p:nvSpPr>
          <p:cNvPr id="3" name="Subtítulo 2">
            <a:extLst>
              <a:ext uri="{FF2B5EF4-FFF2-40B4-BE49-F238E27FC236}">
                <a16:creationId xmlns:a16="http://schemas.microsoft.com/office/drawing/2014/main" id="{61F20808-7094-054D-8687-3B14DFA332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p>
        </p:txBody>
      </p:sp>
      <p:sp>
        <p:nvSpPr>
          <p:cNvPr id="4" name="Marcador de fecha 3">
            <a:extLst>
              <a:ext uri="{FF2B5EF4-FFF2-40B4-BE49-F238E27FC236}">
                <a16:creationId xmlns:a16="http://schemas.microsoft.com/office/drawing/2014/main" id="{B9272B74-D090-6F45-8064-AA5848062D40}"/>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5" name="Marcador de pie de página 4">
            <a:extLst>
              <a:ext uri="{FF2B5EF4-FFF2-40B4-BE49-F238E27FC236}">
                <a16:creationId xmlns:a16="http://schemas.microsoft.com/office/drawing/2014/main" id="{448EC166-0806-584F-AFC0-CDAB0BADDA6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B7D9369-16FA-FB4D-B149-0A5FAC39F7E5}"/>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2967453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BABE6B-9D5D-A045-A6A5-0719680E988E}"/>
              </a:ext>
            </a:extLst>
          </p:cNvPr>
          <p:cNvSpPr>
            <a:spLocks noGrp="1"/>
          </p:cNvSpPr>
          <p:nvPr>
            <p:ph type="title"/>
          </p:nvPr>
        </p:nvSpPr>
        <p:spPr/>
        <p:txBody>
          <a:bodyPr/>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193CB707-831C-AE41-99B0-535C56A52B2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C58215B9-8561-654C-B8EC-062590CEE555}"/>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5" name="Marcador de pie de página 4">
            <a:extLst>
              <a:ext uri="{FF2B5EF4-FFF2-40B4-BE49-F238E27FC236}">
                <a16:creationId xmlns:a16="http://schemas.microsoft.com/office/drawing/2014/main" id="{13045C09-A65A-F441-940E-F8CFE4153B1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B9CDB8F-7CB0-E649-B55A-104BE5E3EAFB}"/>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616391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8991CE6-0563-DA49-9B42-51ACF9F52FDF}"/>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p>
        </p:txBody>
      </p:sp>
      <p:sp>
        <p:nvSpPr>
          <p:cNvPr id="3" name="Marcador de texto vertical 2">
            <a:extLst>
              <a:ext uri="{FF2B5EF4-FFF2-40B4-BE49-F238E27FC236}">
                <a16:creationId xmlns:a16="http://schemas.microsoft.com/office/drawing/2014/main" id="{0F969B11-20E3-AD4B-86E1-2B2CC2DE7480}"/>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743FEE8C-DBCE-9C49-B4C1-E1B0322651E6}"/>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5" name="Marcador de pie de página 4">
            <a:extLst>
              <a:ext uri="{FF2B5EF4-FFF2-40B4-BE49-F238E27FC236}">
                <a16:creationId xmlns:a16="http://schemas.microsoft.com/office/drawing/2014/main" id="{33C61A36-EC15-BC4A-879B-A4F512727DF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EA284CC-2DDF-7F4F-894D-A53A78A8F1C4}"/>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394933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B634B2-E5C4-8545-BFA8-97B73CF8A6BF}"/>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F3726BF5-2A87-F04A-873D-F79B39E691E6}"/>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8A3F895F-AE08-9A46-9813-3AD1AD28D384}"/>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5" name="Marcador de pie de página 4">
            <a:extLst>
              <a:ext uri="{FF2B5EF4-FFF2-40B4-BE49-F238E27FC236}">
                <a16:creationId xmlns:a16="http://schemas.microsoft.com/office/drawing/2014/main" id="{357AD094-1661-F648-AB03-677F4A070FB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13E0E79-C296-0340-A44F-CBBEE27B90D4}"/>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3810207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284900-3109-8B48-A243-E15AE6F186C6}"/>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p>
        </p:txBody>
      </p:sp>
      <p:sp>
        <p:nvSpPr>
          <p:cNvPr id="3" name="Marcador de texto 2">
            <a:extLst>
              <a:ext uri="{FF2B5EF4-FFF2-40B4-BE49-F238E27FC236}">
                <a16:creationId xmlns:a16="http://schemas.microsoft.com/office/drawing/2014/main" id="{46DB81C2-D073-BE44-9873-53C1C8E547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DE157F8C-7B20-654C-9C1A-2DAF385FA6C4}"/>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5" name="Marcador de pie de página 4">
            <a:extLst>
              <a:ext uri="{FF2B5EF4-FFF2-40B4-BE49-F238E27FC236}">
                <a16:creationId xmlns:a16="http://schemas.microsoft.com/office/drawing/2014/main" id="{8CB474CD-CCC4-624D-8AD5-136E8AB206F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12EFB53-AA3C-C647-ACB7-A7E454311827}"/>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68366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9F630D-E491-F24A-80A3-792EF825F310}"/>
              </a:ext>
            </a:extLst>
          </p:cNvPr>
          <p:cNvSpPr>
            <a:spLocks noGrp="1"/>
          </p:cNvSpPr>
          <p:nvPr>
            <p:ph type="title"/>
          </p:nvPr>
        </p:nvSpPr>
        <p:spPr/>
        <p:txBody>
          <a:body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DEBBBC5B-37AD-C54C-9E24-4FAFCD25E616}"/>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contenido 3">
            <a:extLst>
              <a:ext uri="{FF2B5EF4-FFF2-40B4-BE49-F238E27FC236}">
                <a16:creationId xmlns:a16="http://schemas.microsoft.com/office/drawing/2014/main" id="{778750A3-68AF-384F-9DC7-BDC4C31E8F94}"/>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fecha 4">
            <a:extLst>
              <a:ext uri="{FF2B5EF4-FFF2-40B4-BE49-F238E27FC236}">
                <a16:creationId xmlns:a16="http://schemas.microsoft.com/office/drawing/2014/main" id="{EC15CD95-A728-A649-B3B1-5F828EDF68D6}"/>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6" name="Marcador de pie de página 5">
            <a:extLst>
              <a:ext uri="{FF2B5EF4-FFF2-40B4-BE49-F238E27FC236}">
                <a16:creationId xmlns:a16="http://schemas.microsoft.com/office/drawing/2014/main" id="{8D34EED8-31FA-E145-938B-2771F42979E1}"/>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D69AAB4-2D29-2B48-8AE9-38BAF5C42C0B}"/>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3925979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13C63D-2821-6240-AD95-D7A73198E2E9}"/>
              </a:ext>
            </a:extLst>
          </p:cNvPr>
          <p:cNvSpPr>
            <a:spLocks noGrp="1"/>
          </p:cNvSpPr>
          <p:nvPr>
            <p:ph type="title"/>
          </p:nvPr>
        </p:nvSpPr>
        <p:spPr>
          <a:xfrm>
            <a:off x="839788" y="365125"/>
            <a:ext cx="10515600" cy="1325563"/>
          </a:xfrm>
        </p:spPr>
        <p:txBody>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F54090BA-5711-4D45-9CBB-CE2F784441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8EA46DB0-4DF4-4844-917A-B633DD040B3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5" name="Marcador de texto 4">
            <a:extLst>
              <a:ext uri="{FF2B5EF4-FFF2-40B4-BE49-F238E27FC236}">
                <a16:creationId xmlns:a16="http://schemas.microsoft.com/office/drawing/2014/main" id="{928111FE-6ABF-2643-8AD5-28DD18C47E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F75E7399-F8B6-3841-9E76-32E0CE8F29F8}"/>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7" name="Marcador de fecha 6">
            <a:extLst>
              <a:ext uri="{FF2B5EF4-FFF2-40B4-BE49-F238E27FC236}">
                <a16:creationId xmlns:a16="http://schemas.microsoft.com/office/drawing/2014/main" id="{764DA669-2B21-DE44-8BA7-A9A4397CD6C8}"/>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8" name="Marcador de pie de página 7">
            <a:extLst>
              <a:ext uri="{FF2B5EF4-FFF2-40B4-BE49-F238E27FC236}">
                <a16:creationId xmlns:a16="http://schemas.microsoft.com/office/drawing/2014/main" id="{4F687569-942F-F443-A5C7-9E2E64F6B933}"/>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08B41AFB-D8DD-F841-921E-26CB4167D9EB}"/>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281964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796EC4-9454-824E-BE35-A1C916AF49C6}"/>
              </a:ext>
            </a:extLst>
          </p:cNvPr>
          <p:cNvSpPr>
            <a:spLocks noGrp="1"/>
          </p:cNvSpPr>
          <p:nvPr>
            <p:ph type="title"/>
          </p:nvPr>
        </p:nvSpPr>
        <p:spPr/>
        <p:txBody>
          <a:bodyPr/>
          <a:lstStyle/>
          <a:p>
            <a:r>
              <a:rPr lang="es-MX"/>
              <a:t>Haz clic para modificar el estilo de título del patrón</a:t>
            </a:r>
          </a:p>
        </p:txBody>
      </p:sp>
      <p:sp>
        <p:nvSpPr>
          <p:cNvPr id="3" name="Marcador de fecha 2">
            <a:extLst>
              <a:ext uri="{FF2B5EF4-FFF2-40B4-BE49-F238E27FC236}">
                <a16:creationId xmlns:a16="http://schemas.microsoft.com/office/drawing/2014/main" id="{C88EB25E-244F-6D4D-9516-0C236137FFA0}"/>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4" name="Marcador de pie de página 3">
            <a:extLst>
              <a:ext uri="{FF2B5EF4-FFF2-40B4-BE49-F238E27FC236}">
                <a16:creationId xmlns:a16="http://schemas.microsoft.com/office/drawing/2014/main" id="{F9BB62BE-B9FC-DF43-A4B1-51025259F24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30C8E131-348C-8346-9852-8D8943AACB04}"/>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3583156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0F1ABC3-2BFE-F049-955B-E7CCDA043997}"/>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3" name="Marcador de pie de página 2">
            <a:extLst>
              <a:ext uri="{FF2B5EF4-FFF2-40B4-BE49-F238E27FC236}">
                <a16:creationId xmlns:a16="http://schemas.microsoft.com/office/drawing/2014/main" id="{1243E1B9-4B19-2045-B4C9-53016E05D8DF}"/>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96931CC0-75C5-A24E-B20A-CCF53E340563}"/>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3197868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85B5DA-4B96-184F-A6A0-DD5BF3E4A2E2}"/>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contenido 2">
            <a:extLst>
              <a:ext uri="{FF2B5EF4-FFF2-40B4-BE49-F238E27FC236}">
                <a16:creationId xmlns:a16="http://schemas.microsoft.com/office/drawing/2014/main" id="{241C5C93-C49A-F741-A273-88B1A75AA3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texto 3">
            <a:extLst>
              <a:ext uri="{FF2B5EF4-FFF2-40B4-BE49-F238E27FC236}">
                <a16:creationId xmlns:a16="http://schemas.microsoft.com/office/drawing/2014/main" id="{82591FE1-9E3F-AA46-9AE3-3F876371A0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6B53763-EB4D-4F45-B4EE-E79ACA70413A}"/>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6" name="Marcador de pie de página 5">
            <a:extLst>
              <a:ext uri="{FF2B5EF4-FFF2-40B4-BE49-F238E27FC236}">
                <a16:creationId xmlns:a16="http://schemas.microsoft.com/office/drawing/2014/main" id="{32111330-4A15-0448-A8C0-94B3175F7F1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47CD286-62D7-D940-B56C-956FC132D0FB}"/>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2778097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A63D98-EA26-D04F-AE76-F5AC0BC41D2D}"/>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p>
        </p:txBody>
      </p:sp>
      <p:sp>
        <p:nvSpPr>
          <p:cNvPr id="3" name="Marcador de posición de imagen 2">
            <a:extLst>
              <a:ext uri="{FF2B5EF4-FFF2-40B4-BE49-F238E27FC236}">
                <a16:creationId xmlns:a16="http://schemas.microsoft.com/office/drawing/2014/main" id="{4665139C-0869-BF42-A21A-DE29DCA538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5CDD547F-7EBA-0F4B-B83E-3B826FF1C4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299BFDBD-F70F-A14D-9E0D-7288F6E0136C}"/>
              </a:ext>
            </a:extLst>
          </p:cNvPr>
          <p:cNvSpPr>
            <a:spLocks noGrp="1"/>
          </p:cNvSpPr>
          <p:nvPr>
            <p:ph type="dt" sz="half" idx="10"/>
          </p:nvPr>
        </p:nvSpPr>
        <p:spPr/>
        <p:txBody>
          <a:bodyPr/>
          <a:lstStyle/>
          <a:p>
            <a:fld id="{91A08036-A92B-B346-8774-39A52E3E9C07}" type="datetimeFigureOut">
              <a:rPr lang="es-MX" smtClean="0"/>
              <a:t>29/11/21</a:t>
            </a:fld>
            <a:endParaRPr lang="es-MX"/>
          </a:p>
        </p:txBody>
      </p:sp>
      <p:sp>
        <p:nvSpPr>
          <p:cNvPr id="6" name="Marcador de pie de página 5">
            <a:extLst>
              <a:ext uri="{FF2B5EF4-FFF2-40B4-BE49-F238E27FC236}">
                <a16:creationId xmlns:a16="http://schemas.microsoft.com/office/drawing/2014/main" id="{D75FD696-900C-0642-8B82-2398FBE67FBA}"/>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37626A9-7144-3A43-8052-C5E767D8C822}"/>
              </a:ext>
            </a:extLst>
          </p:cNvPr>
          <p:cNvSpPr>
            <a:spLocks noGrp="1"/>
          </p:cNvSpPr>
          <p:nvPr>
            <p:ph type="sldNum" sz="quarter" idx="12"/>
          </p:nvPr>
        </p:nvSpPr>
        <p:spPr/>
        <p:txBody>
          <a:bodyPr/>
          <a:lstStyle/>
          <a:p>
            <a:fld id="{A83BAFDA-231C-484A-BFC3-2A090D26F167}" type="slidenum">
              <a:rPr lang="es-MX" smtClean="0"/>
              <a:t>‹Nº›</a:t>
            </a:fld>
            <a:endParaRPr lang="es-MX"/>
          </a:p>
        </p:txBody>
      </p:sp>
    </p:spTree>
    <p:extLst>
      <p:ext uri="{BB962C8B-B14F-4D97-AF65-F5344CB8AC3E}">
        <p14:creationId xmlns:p14="http://schemas.microsoft.com/office/powerpoint/2010/main" val="85393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47BE517-14E2-B643-9DAA-829C3280E6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D02B2657-11B2-D14B-B4D0-81490EF6DA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D04EE62B-25AE-D74A-BDD9-1C2BF64B84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08036-A92B-B346-8774-39A52E3E9C07}" type="datetimeFigureOut">
              <a:rPr lang="es-MX" smtClean="0"/>
              <a:t>29/11/21</a:t>
            </a:fld>
            <a:endParaRPr lang="es-MX"/>
          </a:p>
        </p:txBody>
      </p:sp>
      <p:sp>
        <p:nvSpPr>
          <p:cNvPr id="5" name="Marcador de pie de página 4">
            <a:extLst>
              <a:ext uri="{FF2B5EF4-FFF2-40B4-BE49-F238E27FC236}">
                <a16:creationId xmlns:a16="http://schemas.microsoft.com/office/drawing/2014/main" id="{6E9F2A0A-53A9-F04B-87BC-FC81766A6C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4CCCDF44-986C-F34B-ADE1-85DF9315C8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BAFDA-231C-484A-BFC3-2A090D26F167}" type="slidenum">
              <a:rPr lang="es-MX" smtClean="0"/>
              <a:t>‹Nº›</a:t>
            </a:fld>
            <a:endParaRPr lang="es-MX"/>
          </a:p>
        </p:txBody>
      </p:sp>
    </p:spTree>
    <p:extLst>
      <p:ext uri="{BB962C8B-B14F-4D97-AF65-F5344CB8AC3E}">
        <p14:creationId xmlns:p14="http://schemas.microsoft.com/office/powerpoint/2010/main" val="36259388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tiff"/></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199E2B5-4093-6D46-8E97-489910809BC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045382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B3CA74A-7420-1046-A519-7D7C5A7B1DBD}"/>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C197E9F6-97F5-F844-898F-E6896220BBD4}"/>
              </a:ext>
            </a:extLst>
          </p:cNvPr>
          <p:cNvSpPr txBox="1"/>
          <p:nvPr/>
        </p:nvSpPr>
        <p:spPr>
          <a:xfrm>
            <a:off x="2552700" y="1885950"/>
            <a:ext cx="7086600" cy="2831544"/>
          </a:xfrm>
          <a:prstGeom prst="rect">
            <a:avLst/>
          </a:prstGeom>
          <a:noFill/>
        </p:spPr>
        <p:txBody>
          <a:bodyPr wrap="square" rtlCol="0">
            <a:spAutoFit/>
          </a:bodyPr>
          <a:lstStyle/>
          <a:p>
            <a:pPr algn="ctr"/>
            <a:r>
              <a:rPr lang="es-MX" sz="4000" dirty="0">
                <a:latin typeface="Lucida Sans Unicode" panose="020B0602030504020204" pitchFamily="34" charset="0"/>
                <a:cs typeface="Lucida Sans Unicode" panose="020B0602030504020204" pitchFamily="34" charset="0"/>
              </a:rPr>
              <a:t>ÍNDICE</a:t>
            </a:r>
          </a:p>
          <a:p>
            <a:endParaRPr lang="es-MX" dirty="0">
              <a:latin typeface="Lucida Sans Unicode" panose="020B0602030504020204" pitchFamily="34" charset="0"/>
              <a:cs typeface="Lucida Sans Unicode" panose="020B0602030504020204" pitchFamily="34" charset="0"/>
            </a:endParaRPr>
          </a:p>
          <a:p>
            <a:pPr marL="285750" indent="-285750">
              <a:buFont typeface="Arial" panose="020B0604020202020204" pitchFamily="34" charset="0"/>
              <a:buChar char="•"/>
            </a:pPr>
            <a:r>
              <a:rPr lang="es-MX" sz="2400" dirty="0">
                <a:solidFill>
                  <a:schemeClr val="bg1">
                    <a:lumMod val="50000"/>
                  </a:schemeClr>
                </a:solidFill>
                <a:latin typeface="Lucida Sans Unicode" panose="020B0602030504020204" pitchFamily="34" charset="0"/>
                <a:cs typeface="Lucida Sans Unicode" panose="020B0602030504020204" pitchFamily="34" charset="0"/>
                <a:hlinkClick r:id="rId3" action="ppaction://hlinksldjump">
                  <a:extLst>
                    <a:ext uri="{A12FA001-AC4F-418D-AE19-62706E023703}">
                      <ahyp:hlinkClr xmlns:ahyp="http://schemas.microsoft.com/office/drawing/2018/hyperlinkcolor" val="tx"/>
                    </a:ext>
                  </a:extLst>
                </a:hlinkClick>
              </a:rPr>
              <a:t>CHIAPAS, LA TIERRA EN DISPUTA</a:t>
            </a:r>
            <a:endParaRPr lang="es-MX" sz="2400" dirty="0">
              <a:solidFill>
                <a:schemeClr val="bg1">
                  <a:lumMod val="50000"/>
                </a:schemeClr>
              </a:solidFill>
              <a:latin typeface="Lucida Sans Unicode" panose="020B0602030504020204" pitchFamily="34" charset="0"/>
              <a:cs typeface="Lucida Sans Unicode" panose="020B0602030504020204" pitchFamily="34" charset="0"/>
            </a:endParaRPr>
          </a:p>
          <a:p>
            <a:pPr marL="285750" indent="-285750">
              <a:buFont typeface="Arial" panose="020B0604020202020204" pitchFamily="34" charset="0"/>
              <a:buChar char="•"/>
            </a:pPr>
            <a:r>
              <a:rPr lang="es-MX" sz="2400" dirty="0">
                <a:solidFill>
                  <a:schemeClr val="bg1">
                    <a:lumMod val="50000"/>
                  </a:schemeClr>
                </a:solidFill>
                <a:latin typeface="Lucida Sans Unicode" panose="020B0602030504020204" pitchFamily="34" charset="0"/>
                <a:cs typeface="Lucida Sans Unicode" panose="020B0602030504020204" pitchFamily="34" charset="0"/>
                <a:hlinkClick r:id="rId4" action="ppaction://hlinksldjump">
                  <a:extLst>
                    <a:ext uri="{A12FA001-AC4F-418D-AE19-62706E023703}">
                      <ahyp:hlinkClr xmlns:ahyp="http://schemas.microsoft.com/office/drawing/2018/hyperlinkcolor" val="tx"/>
                    </a:ext>
                  </a:extLst>
                </a:hlinkClick>
              </a:rPr>
              <a:t>TAPACHULA, REPUNTA EN DELINCUENCIA</a:t>
            </a:r>
            <a:endParaRPr lang="es-MX" sz="2400" dirty="0">
              <a:solidFill>
                <a:schemeClr val="bg1">
                  <a:lumMod val="50000"/>
                </a:schemeClr>
              </a:solidFill>
              <a:latin typeface="Lucida Sans Unicode" panose="020B0602030504020204" pitchFamily="34" charset="0"/>
              <a:cs typeface="Lucida Sans Unicode" panose="020B0602030504020204" pitchFamily="34" charset="0"/>
            </a:endParaRPr>
          </a:p>
          <a:p>
            <a:pPr marL="285750" indent="-285750">
              <a:buFont typeface="Arial" panose="020B0604020202020204" pitchFamily="34" charset="0"/>
              <a:buChar char="•"/>
            </a:pPr>
            <a:r>
              <a:rPr lang="es-MX" sz="2400" dirty="0">
                <a:solidFill>
                  <a:schemeClr val="bg1">
                    <a:lumMod val="50000"/>
                  </a:schemeClr>
                </a:solidFill>
                <a:latin typeface="Lucida Sans Unicode" panose="020B0602030504020204" pitchFamily="34" charset="0"/>
                <a:cs typeface="Lucida Sans Unicode" panose="020B0602030504020204" pitchFamily="34" charset="0"/>
                <a:hlinkClick r:id="rId5" action="ppaction://hlinksldjump">
                  <a:extLst>
                    <a:ext uri="{A12FA001-AC4F-418D-AE19-62706E023703}">
                      <ahyp:hlinkClr xmlns:ahyp="http://schemas.microsoft.com/office/drawing/2018/hyperlinkcolor" val="tx"/>
                    </a:ext>
                  </a:extLst>
                </a:hlinkClick>
              </a:rPr>
              <a:t>CHAMULA, TIERRA SIN LEY</a:t>
            </a:r>
            <a:endParaRPr lang="es-MX" sz="2400" dirty="0">
              <a:solidFill>
                <a:schemeClr val="bg1">
                  <a:lumMod val="50000"/>
                </a:schemeClr>
              </a:solidFill>
              <a:latin typeface="Lucida Sans Unicode" panose="020B0602030504020204" pitchFamily="34" charset="0"/>
              <a:cs typeface="Lucida Sans Unicode" panose="020B0602030504020204" pitchFamily="34" charset="0"/>
            </a:endParaRPr>
          </a:p>
          <a:p>
            <a:pPr marL="285750" indent="-285750">
              <a:buFont typeface="Arial" panose="020B0604020202020204" pitchFamily="34" charset="0"/>
              <a:buChar char="•"/>
            </a:pPr>
            <a:r>
              <a:rPr lang="es-MX" sz="2400" dirty="0">
                <a:solidFill>
                  <a:schemeClr val="bg1">
                    <a:lumMod val="50000"/>
                  </a:schemeClr>
                </a:solidFill>
                <a:latin typeface="Lucida Sans Unicode" panose="020B0602030504020204" pitchFamily="34" charset="0"/>
                <a:cs typeface="Lucida Sans Unicode" panose="020B0602030504020204" pitchFamily="34" charset="0"/>
                <a:hlinkClick r:id="rId6" action="ppaction://hlinksldjump">
                  <a:extLst>
                    <a:ext uri="{A12FA001-AC4F-418D-AE19-62706E023703}">
                      <ahyp:hlinkClr xmlns:ahyp="http://schemas.microsoft.com/office/drawing/2018/hyperlinkcolor" val="tx"/>
                    </a:ext>
                  </a:extLst>
                </a:hlinkClick>
              </a:rPr>
              <a:t>CHAMIC, EL NUEVO PELIGRO</a:t>
            </a:r>
            <a:endParaRPr lang="es-MX" sz="2400" dirty="0">
              <a:solidFill>
                <a:schemeClr val="bg1">
                  <a:lumMod val="50000"/>
                </a:schemeClr>
              </a:solidFill>
              <a:latin typeface="Lucida Sans Unicode" panose="020B0602030504020204" pitchFamily="34" charset="0"/>
              <a:cs typeface="Lucida Sans Unicode" panose="020B0602030504020204" pitchFamily="34" charset="0"/>
            </a:endParaRPr>
          </a:p>
          <a:p>
            <a:pPr marL="285750" indent="-285750">
              <a:buFont typeface="Arial" panose="020B0604020202020204" pitchFamily="34" charset="0"/>
              <a:buChar char="•"/>
            </a:pPr>
            <a:r>
              <a:rPr lang="es-MX" sz="2400" dirty="0">
                <a:solidFill>
                  <a:schemeClr val="bg1">
                    <a:lumMod val="50000"/>
                  </a:schemeClr>
                </a:solidFill>
                <a:latin typeface="Lucida Sans Unicode" panose="020B0602030504020204" pitchFamily="34" charset="0"/>
                <a:cs typeface="Lucida Sans Unicode" panose="020B0602030504020204" pitchFamily="34" charset="0"/>
                <a:hlinkClick r:id="rId7" action="ppaction://hlinksldjump">
                  <a:extLst>
                    <a:ext uri="{A12FA001-AC4F-418D-AE19-62706E023703}">
                      <ahyp:hlinkClr xmlns:ahyp="http://schemas.microsoft.com/office/drawing/2018/hyperlinkcolor" val="tx"/>
                    </a:ext>
                  </a:extLst>
                </a:hlinkClick>
              </a:rPr>
              <a:t>CONCLUSIÓN</a:t>
            </a:r>
            <a:endParaRPr lang="es-MX" sz="2400" dirty="0">
              <a:solidFill>
                <a:schemeClr val="bg1">
                  <a:lumMod val="50000"/>
                </a:schemeClr>
              </a:solidFill>
              <a:latin typeface="Lucida Sans Unicode" panose="020B0602030504020204" pitchFamily="34" charset="0"/>
              <a:cs typeface="Lucida Sans Unicode" panose="020B0602030504020204" pitchFamily="34" charset="0"/>
            </a:endParaRPr>
          </a:p>
        </p:txBody>
      </p:sp>
    </p:spTree>
    <p:extLst>
      <p:ext uri="{BB962C8B-B14F-4D97-AF65-F5344CB8AC3E}">
        <p14:creationId xmlns:p14="http://schemas.microsoft.com/office/powerpoint/2010/main" val="26284944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B3CA74A-7420-1046-A519-7D7C5A7B1DBD}"/>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C197E9F6-97F5-F844-898F-E6896220BBD4}"/>
              </a:ext>
            </a:extLst>
          </p:cNvPr>
          <p:cNvSpPr txBox="1"/>
          <p:nvPr/>
        </p:nvSpPr>
        <p:spPr>
          <a:xfrm>
            <a:off x="1809750" y="571500"/>
            <a:ext cx="7086600" cy="2523768"/>
          </a:xfrm>
          <a:prstGeom prst="rect">
            <a:avLst/>
          </a:prstGeom>
          <a:noFill/>
        </p:spPr>
        <p:txBody>
          <a:bodyPr wrap="square" rtlCol="0">
            <a:spAutoFit/>
          </a:bodyPr>
          <a:lstStyle/>
          <a:p>
            <a:r>
              <a:rPr lang="es-MX" sz="2800" u="sng" dirty="0">
                <a:solidFill>
                  <a:schemeClr val="accent1">
                    <a:lumMod val="50000"/>
                  </a:schemeClr>
                </a:solidFill>
                <a:latin typeface="Lucida Sans Unicode" panose="020B0602030504020204" pitchFamily="34" charset="0"/>
                <a:cs typeface="Lucida Sans Unicode" panose="020B0602030504020204" pitchFamily="34" charset="0"/>
                <a:hlinkClick r:id="rId3" action="ppaction://hlinksldjump">
                  <a:extLst>
                    <a:ext uri="{A12FA001-AC4F-418D-AE19-62706E023703}">
                      <ahyp:hlinkClr xmlns:ahyp="http://schemas.microsoft.com/office/drawing/2018/hyperlinkcolor" val="tx"/>
                    </a:ext>
                  </a:extLst>
                </a:hlinkClick>
              </a:rPr>
              <a:t>CHIAPAS, LA TIERRA EN DISPUTA</a:t>
            </a:r>
            <a:endParaRPr lang="es-MX" sz="2800" u="sng" dirty="0">
              <a:solidFill>
                <a:schemeClr val="accent1">
                  <a:lumMod val="50000"/>
                </a:schemeClr>
              </a:solidFill>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pPr algn="just"/>
            <a:r>
              <a:rPr lang="es-MX" dirty="0"/>
              <a:t>La Encuesta Nacional de Seguridad Pública Urbana (ENSU), dio a conocer que las dos ciudades más importantes en crecimiento urbano de Chiapas, Tuxtla Gutiérrez y Tapachula, se encuentran entre las más inseguras del país, según percepción de sus mismos habitantes.</a:t>
            </a:r>
            <a:endParaRPr lang="es-MX" dirty="0">
              <a:latin typeface="Lucida Sans Unicode" panose="020B0602030504020204" pitchFamily="34" charset="0"/>
              <a:cs typeface="Lucida Sans Unicode" panose="020B0602030504020204" pitchFamily="34" charset="0"/>
            </a:endParaRPr>
          </a:p>
        </p:txBody>
      </p:sp>
      <p:pic>
        <p:nvPicPr>
          <p:cNvPr id="3" name="Imagen 2">
            <a:extLst>
              <a:ext uri="{FF2B5EF4-FFF2-40B4-BE49-F238E27FC236}">
                <a16:creationId xmlns:a16="http://schemas.microsoft.com/office/drawing/2014/main" id="{148BA652-38BE-D84C-874C-616144FD5572}"/>
              </a:ext>
            </a:extLst>
          </p:cNvPr>
          <p:cNvPicPr>
            <a:picLocks noChangeAspect="1"/>
          </p:cNvPicPr>
          <p:nvPr/>
        </p:nvPicPr>
        <p:blipFill>
          <a:blip r:embed="rId4"/>
          <a:stretch>
            <a:fillRect/>
          </a:stretch>
        </p:blipFill>
        <p:spPr>
          <a:xfrm>
            <a:off x="2319495" y="3262134"/>
            <a:ext cx="6067109"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26477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B3CA74A-7420-1046-A519-7D7C5A7B1DBD}"/>
              </a:ext>
            </a:extLst>
          </p:cNvPr>
          <p:cNvPicPr>
            <a:picLocks noChangeAspect="1"/>
          </p:cNvPicPr>
          <p:nvPr/>
        </p:nvPicPr>
        <p:blipFill>
          <a:blip r:embed="rId2"/>
          <a:stretch>
            <a:fillRect/>
          </a:stretch>
        </p:blipFill>
        <p:spPr>
          <a:xfrm>
            <a:off x="0" y="543"/>
            <a:ext cx="12192000" cy="6858000"/>
          </a:xfrm>
          <a:prstGeom prst="rect">
            <a:avLst/>
          </a:prstGeom>
        </p:spPr>
      </p:pic>
      <p:sp>
        <p:nvSpPr>
          <p:cNvPr id="6" name="CuadroTexto 5">
            <a:extLst>
              <a:ext uri="{FF2B5EF4-FFF2-40B4-BE49-F238E27FC236}">
                <a16:creationId xmlns:a16="http://schemas.microsoft.com/office/drawing/2014/main" id="{C197E9F6-97F5-F844-898F-E6896220BBD4}"/>
              </a:ext>
            </a:extLst>
          </p:cNvPr>
          <p:cNvSpPr txBox="1"/>
          <p:nvPr/>
        </p:nvSpPr>
        <p:spPr>
          <a:xfrm>
            <a:off x="1809749" y="571500"/>
            <a:ext cx="7858125" cy="2462213"/>
          </a:xfrm>
          <a:prstGeom prst="rect">
            <a:avLst/>
          </a:prstGeom>
          <a:noFill/>
        </p:spPr>
        <p:txBody>
          <a:bodyPr wrap="square" rtlCol="0">
            <a:spAutoFit/>
          </a:bodyPr>
          <a:lstStyle/>
          <a:p>
            <a:r>
              <a:rPr lang="es-MX" sz="2800" u="sng" dirty="0">
                <a:solidFill>
                  <a:schemeClr val="accent1">
                    <a:lumMod val="50000"/>
                  </a:schemeClr>
                </a:solidFill>
                <a:latin typeface="Lucida Sans Unicode" panose="020B0602030504020204" pitchFamily="34" charset="0"/>
                <a:cs typeface="Lucida Sans Unicode" panose="020B0602030504020204" pitchFamily="34" charset="0"/>
                <a:hlinkClick r:id="rId3" action="ppaction://hlinksldjump">
                  <a:extLst>
                    <a:ext uri="{A12FA001-AC4F-418D-AE19-62706E023703}">
                      <ahyp:hlinkClr xmlns:ahyp="http://schemas.microsoft.com/office/drawing/2018/hyperlinkcolor" val="tx"/>
                    </a:ext>
                  </a:extLst>
                </a:hlinkClick>
              </a:rPr>
              <a:t>TAPACHULA, REPUNTA EN DELINCUENCIA</a:t>
            </a:r>
            <a:endParaRPr lang="es-MX" sz="2800" u="sng" dirty="0">
              <a:solidFill>
                <a:schemeClr val="accent1">
                  <a:lumMod val="50000"/>
                </a:schemeClr>
              </a:solidFill>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pPr algn="just"/>
            <a:r>
              <a:rPr lang="es-MX" dirty="0"/>
              <a:t>Fraude, extorsión, robo o asalto en la calle o en el transporte público, entre otros, son los delitos más frecuentes en Tapachuka, de acuerdo con los resultados de la Encuesta Nacional de Victimización y Percepción sobre Seguridad Pública (EVIPE) 2021.</a:t>
            </a:r>
            <a:endParaRPr lang="es-MX" dirty="0">
              <a:latin typeface="Lucida Sans Unicode" panose="020B0602030504020204" pitchFamily="34" charset="0"/>
              <a:cs typeface="Lucida Sans Unicode" panose="020B0602030504020204" pitchFamily="34" charset="0"/>
            </a:endParaRPr>
          </a:p>
        </p:txBody>
      </p:sp>
      <p:pic>
        <p:nvPicPr>
          <p:cNvPr id="7" name="Imagen 6">
            <a:extLst>
              <a:ext uri="{FF2B5EF4-FFF2-40B4-BE49-F238E27FC236}">
                <a16:creationId xmlns:a16="http://schemas.microsoft.com/office/drawing/2014/main" id="{CD58C506-E32D-0C49-B756-5D72FA77F548}"/>
              </a:ext>
            </a:extLst>
          </p:cNvPr>
          <p:cNvPicPr>
            <a:picLocks noChangeAspect="1"/>
          </p:cNvPicPr>
          <p:nvPr/>
        </p:nvPicPr>
        <p:blipFill>
          <a:blip r:embed="rId4"/>
          <a:stretch>
            <a:fillRect/>
          </a:stretch>
        </p:blipFill>
        <p:spPr>
          <a:xfrm>
            <a:off x="2905127" y="3234823"/>
            <a:ext cx="5191124" cy="32421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682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B3CA74A-7420-1046-A519-7D7C5A7B1DBD}"/>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C197E9F6-97F5-F844-898F-E6896220BBD4}"/>
              </a:ext>
            </a:extLst>
          </p:cNvPr>
          <p:cNvSpPr txBox="1"/>
          <p:nvPr/>
        </p:nvSpPr>
        <p:spPr>
          <a:xfrm>
            <a:off x="1809749" y="571500"/>
            <a:ext cx="7858125" cy="2462213"/>
          </a:xfrm>
          <a:prstGeom prst="rect">
            <a:avLst/>
          </a:prstGeom>
          <a:noFill/>
        </p:spPr>
        <p:txBody>
          <a:bodyPr wrap="square" rtlCol="0">
            <a:spAutoFit/>
          </a:bodyPr>
          <a:lstStyle/>
          <a:p>
            <a:r>
              <a:rPr lang="es-MX" sz="2800" u="sng" dirty="0">
                <a:solidFill>
                  <a:schemeClr val="accent1">
                    <a:lumMod val="50000"/>
                  </a:schemeClr>
                </a:solidFill>
                <a:latin typeface="Lucida Sans Unicode" panose="020B0602030504020204" pitchFamily="34" charset="0"/>
                <a:cs typeface="Lucida Sans Unicode" panose="020B0602030504020204" pitchFamily="34" charset="0"/>
                <a:hlinkClick r:id="rId3" action="ppaction://hlinksldjump">
                  <a:extLst>
                    <a:ext uri="{A12FA001-AC4F-418D-AE19-62706E023703}">
                      <ahyp:hlinkClr xmlns:ahyp="http://schemas.microsoft.com/office/drawing/2018/hyperlinkcolor" val="tx"/>
                    </a:ext>
                  </a:extLst>
                </a:hlinkClick>
              </a:rPr>
              <a:t>CHAMULA, TIERRA SIN LEY</a:t>
            </a:r>
            <a:endParaRPr lang="es-MX" sz="2800" u="sng" dirty="0">
              <a:solidFill>
                <a:schemeClr val="accent1">
                  <a:lumMod val="50000"/>
                </a:schemeClr>
              </a:solidFill>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pPr algn="just"/>
            <a:r>
              <a:rPr lang="es-MX" dirty="0"/>
              <a:t>Desde hace muchos años el municipio vive un escenario de enfrentamientos y violencia constante a causa de la intervención de los partidos políticos para disputarse el poder a punta de balas, linchamientos y secuestros ejecutados por grupos armados financiados desde las altas cúpulas.</a:t>
            </a:r>
            <a:endParaRPr lang="es-MX" dirty="0">
              <a:latin typeface="Lucida Sans Unicode" panose="020B0602030504020204" pitchFamily="34" charset="0"/>
              <a:cs typeface="Lucida Sans Unicode" panose="020B0602030504020204" pitchFamily="34" charset="0"/>
            </a:endParaRPr>
          </a:p>
        </p:txBody>
      </p:sp>
      <p:pic>
        <p:nvPicPr>
          <p:cNvPr id="2" name="Imagen 1">
            <a:extLst>
              <a:ext uri="{FF2B5EF4-FFF2-40B4-BE49-F238E27FC236}">
                <a16:creationId xmlns:a16="http://schemas.microsoft.com/office/drawing/2014/main" id="{49663838-8066-E841-A702-547A4EA78CD1}"/>
              </a:ext>
            </a:extLst>
          </p:cNvPr>
          <p:cNvPicPr>
            <a:picLocks noChangeAspect="1"/>
          </p:cNvPicPr>
          <p:nvPr/>
        </p:nvPicPr>
        <p:blipFill>
          <a:blip r:embed="rId4"/>
          <a:stretch>
            <a:fillRect/>
          </a:stretch>
        </p:blipFill>
        <p:spPr>
          <a:xfrm>
            <a:off x="2828142" y="3492501"/>
            <a:ext cx="5821337" cy="28590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62806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B3CA74A-7420-1046-A519-7D7C5A7B1DBD}"/>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C197E9F6-97F5-F844-898F-E6896220BBD4}"/>
              </a:ext>
            </a:extLst>
          </p:cNvPr>
          <p:cNvSpPr txBox="1"/>
          <p:nvPr/>
        </p:nvSpPr>
        <p:spPr>
          <a:xfrm>
            <a:off x="1809749" y="571500"/>
            <a:ext cx="7858125" cy="2462213"/>
          </a:xfrm>
          <a:prstGeom prst="rect">
            <a:avLst/>
          </a:prstGeom>
          <a:noFill/>
        </p:spPr>
        <p:txBody>
          <a:bodyPr wrap="square" rtlCol="0">
            <a:spAutoFit/>
          </a:bodyPr>
          <a:lstStyle/>
          <a:p>
            <a:r>
              <a:rPr lang="es-MX" sz="2800" u="sng" dirty="0">
                <a:solidFill>
                  <a:schemeClr val="accent1">
                    <a:lumMod val="50000"/>
                  </a:schemeClr>
                </a:solidFill>
                <a:latin typeface="Lucida Sans Unicode" panose="020B0602030504020204" pitchFamily="34" charset="0"/>
                <a:cs typeface="Lucida Sans Unicode" panose="020B0602030504020204" pitchFamily="34" charset="0"/>
                <a:hlinkClick r:id="rId3" action="ppaction://hlinksldjump">
                  <a:extLst>
                    <a:ext uri="{A12FA001-AC4F-418D-AE19-62706E023703}">
                      <ahyp:hlinkClr xmlns:ahyp="http://schemas.microsoft.com/office/drawing/2018/hyperlinkcolor" val="tx"/>
                    </a:ext>
                  </a:extLst>
                </a:hlinkClick>
              </a:rPr>
              <a:t>CHAMIC, EL NUEVO PELIGRO</a:t>
            </a:r>
            <a:endParaRPr lang="es-MX" sz="2800" u="sng" dirty="0">
              <a:solidFill>
                <a:schemeClr val="accent1">
                  <a:lumMod val="50000"/>
                </a:schemeClr>
              </a:solidFill>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pPr algn="just"/>
            <a:r>
              <a:rPr lang="es-MX" dirty="0"/>
              <a:t>Como si se tratara de un escenrio de municipios del norte, la zona de Chamic, que se ubica en los límites con Guatemala, se ha vuelto zona de constante peligro para civiles. Ninguna autoridad se atreve hacer algo al respecto para frenar la ola de violencia, incluso, se han involucrado con ellos. </a:t>
            </a:r>
            <a:endParaRPr lang="es-MX" dirty="0">
              <a:latin typeface="Lucida Sans Unicode" panose="020B0602030504020204" pitchFamily="34" charset="0"/>
              <a:cs typeface="Lucida Sans Unicode" panose="020B0602030504020204" pitchFamily="34" charset="0"/>
            </a:endParaRPr>
          </a:p>
        </p:txBody>
      </p:sp>
      <p:pic>
        <p:nvPicPr>
          <p:cNvPr id="3" name="Imagen 2">
            <a:extLst>
              <a:ext uri="{FF2B5EF4-FFF2-40B4-BE49-F238E27FC236}">
                <a16:creationId xmlns:a16="http://schemas.microsoft.com/office/drawing/2014/main" id="{D253C51B-9A9A-7747-8D7C-A48FA0181978}"/>
              </a:ext>
            </a:extLst>
          </p:cNvPr>
          <p:cNvPicPr>
            <a:picLocks noChangeAspect="1"/>
          </p:cNvPicPr>
          <p:nvPr/>
        </p:nvPicPr>
        <p:blipFill>
          <a:blip r:embed="rId4"/>
          <a:stretch>
            <a:fillRect/>
          </a:stretch>
        </p:blipFill>
        <p:spPr>
          <a:xfrm>
            <a:off x="3621086" y="3344464"/>
            <a:ext cx="4246564" cy="31849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57000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EB3CA74A-7420-1046-A519-7D7C5A7B1DBD}"/>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C197E9F6-97F5-F844-898F-E6896220BBD4}"/>
              </a:ext>
            </a:extLst>
          </p:cNvPr>
          <p:cNvSpPr txBox="1"/>
          <p:nvPr/>
        </p:nvSpPr>
        <p:spPr>
          <a:xfrm>
            <a:off x="1809749" y="571500"/>
            <a:ext cx="7858125" cy="2462213"/>
          </a:xfrm>
          <a:prstGeom prst="rect">
            <a:avLst/>
          </a:prstGeom>
          <a:noFill/>
        </p:spPr>
        <p:txBody>
          <a:bodyPr wrap="square" rtlCol="0">
            <a:spAutoFit/>
          </a:bodyPr>
          <a:lstStyle/>
          <a:p>
            <a:r>
              <a:rPr lang="es-MX" sz="2800" u="sng" dirty="0">
                <a:solidFill>
                  <a:schemeClr val="accent1">
                    <a:lumMod val="50000"/>
                  </a:schemeClr>
                </a:solidFill>
                <a:latin typeface="Lucida Sans Unicode" panose="020B0602030504020204" pitchFamily="34" charset="0"/>
                <a:cs typeface="Lucida Sans Unicode" panose="020B0602030504020204" pitchFamily="34" charset="0"/>
                <a:hlinkClick r:id="rId3" action="ppaction://hlinksldjump">
                  <a:extLst>
                    <a:ext uri="{A12FA001-AC4F-418D-AE19-62706E023703}">
                      <ahyp:hlinkClr xmlns:ahyp="http://schemas.microsoft.com/office/drawing/2018/hyperlinkcolor" val="tx"/>
                    </a:ext>
                  </a:extLst>
                </a:hlinkClick>
              </a:rPr>
              <a:t>CONCLUSIÓN</a:t>
            </a:r>
            <a:endParaRPr lang="es-MX" sz="2800" u="sng" dirty="0">
              <a:solidFill>
                <a:schemeClr val="accent1">
                  <a:lumMod val="50000"/>
                </a:schemeClr>
              </a:solidFill>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endParaRPr lang="es-MX" dirty="0">
              <a:latin typeface="Lucida Sans Unicode" panose="020B0602030504020204" pitchFamily="34" charset="0"/>
              <a:cs typeface="Lucida Sans Unicode" panose="020B0602030504020204" pitchFamily="34" charset="0"/>
            </a:endParaRPr>
          </a:p>
          <a:p>
            <a:pPr algn="just"/>
            <a:r>
              <a:rPr lang="es-MX" dirty="0"/>
              <a:t>Contrario a lo que informan las autoridades a través de las televisoras, varios municipios en Chiapas presentan un aumento significativo en cuanto a inseguridad; situación que ya está fuera de las manos de las corporaciones policíacas, destacando también la corrupción e impunidad. </a:t>
            </a:r>
            <a:endParaRPr lang="es-MX" dirty="0">
              <a:latin typeface="Lucida Sans Unicode" panose="020B0602030504020204" pitchFamily="34" charset="0"/>
              <a:cs typeface="Lucida Sans Unicode" panose="020B0602030504020204" pitchFamily="34" charset="0"/>
            </a:endParaRPr>
          </a:p>
        </p:txBody>
      </p:sp>
      <p:pic>
        <p:nvPicPr>
          <p:cNvPr id="7" name="Imagen 6">
            <a:extLst>
              <a:ext uri="{FF2B5EF4-FFF2-40B4-BE49-F238E27FC236}">
                <a16:creationId xmlns:a16="http://schemas.microsoft.com/office/drawing/2014/main" id="{A9665FC2-70B5-2848-A9E2-049EACEC890B}"/>
              </a:ext>
            </a:extLst>
          </p:cNvPr>
          <p:cNvPicPr>
            <a:picLocks noChangeAspect="1"/>
          </p:cNvPicPr>
          <p:nvPr/>
        </p:nvPicPr>
        <p:blipFill>
          <a:blip r:embed="rId4"/>
          <a:stretch>
            <a:fillRect/>
          </a:stretch>
        </p:blipFill>
        <p:spPr>
          <a:xfrm>
            <a:off x="1809749" y="3316780"/>
            <a:ext cx="4264025" cy="28445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CuadroTexto 7">
            <a:extLst>
              <a:ext uri="{FF2B5EF4-FFF2-40B4-BE49-F238E27FC236}">
                <a16:creationId xmlns:a16="http://schemas.microsoft.com/office/drawing/2014/main" id="{4E43FAFF-7826-A046-A53A-057464325E7A}"/>
              </a:ext>
            </a:extLst>
          </p:cNvPr>
          <p:cNvSpPr txBox="1"/>
          <p:nvPr/>
        </p:nvSpPr>
        <p:spPr>
          <a:xfrm>
            <a:off x="6591300" y="5734050"/>
            <a:ext cx="4429125" cy="646331"/>
          </a:xfrm>
          <a:prstGeom prst="rect">
            <a:avLst/>
          </a:prstGeom>
          <a:noFill/>
        </p:spPr>
        <p:txBody>
          <a:bodyPr wrap="square" rtlCol="0">
            <a:spAutoFit/>
          </a:bodyPr>
          <a:lstStyle/>
          <a:p>
            <a:r>
              <a:rPr lang="es-MX" b="1" dirty="0"/>
              <a:t>Ing. ANDRES ALEJANDRO REYES MOLINA</a:t>
            </a:r>
          </a:p>
          <a:p>
            <a:r>
              <a:rPr lang="es-MX" b="1" dirty="0"/>
              <a:t>Computación básica 1.</a:t>
            </a:r>
          </a:p>
        </p:txBody>
      </p:sp>
    </p:spTree>
    <p:extLst>
      <p:ext uri="{BB962C8B-B14F-4D97-AF65-F5344CB8AC3E}">
        <p14:creationId xmlns:p14="http://schemas.microsoft.com/office/powerpoint/2010/main" val="350081915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299</Words>
  <Application>Microsoft Macintosh PowerPoint</Application>
  <PresentationFormat>Panorámica</PresentationFormat>
  <Paragraphs>34</Paragraphs>
  <Slides>7</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7</vt:i4>
      </vt:variant>
    </vt:vector>
  </HeadingPairs>
  <TitlesOfParts>
    <vt:vector size="12" baseType="lpstr">
      <vt:lpstr>Arial</vt:lpstr>
      <vt:lpstr>Calibri</vt:lpstr>
      <vt:lpstr>Calibri Light</vt:lpstr>
      <vt:lpstr>Lucida Sans Unicode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Microsoft Office User</cp:lastModifiedBy>
  <cp:revision>4</cp:revision>
  <dcterms:created xsi:type="dcterms:W3CDTF">2021-11-29T23:34:55Z</dcterms:created>
  <dcterms:modified xsi:type="dcterms:W3CDTF">2021-11-30T00:20:24Z</dcterms:modified>
</cp:coreProperties>
</file>