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1639470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665C27E-8793-4F83-9BA0-73C8A1B6F471}" type="datetimeFigureOut">
              <a:rPr lang="es-MX" smtClean="0"/>
              <a:t>16/03/2021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2850217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3702947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a:t>Haga clic para modificar los estilos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4179509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3663405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4"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2840793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4"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9245777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1018075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3713006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1335777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325996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0665C27E-8793-4F83-9BA0-73C8A1B6F471}" type="datetimeFigureOut">
              <a:rPr lang="es-MX" smtClean="0"/>
              <a:t>16/03/2021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406692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0665C27E-8793-4F83-9BA0-73C8A1B6F471}" type="datetimeFigureOut">
              <a:rPr lang="es-MX" smtClean="0"/>
              <a:t>16/03/2021</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1299267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7" name="Date Placeholder 2"/>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3"/>
          <p:cNvSpPr>
            <a:spLocks noGrp="1"/>
          </p:cNvSpPr>
          <p:nvPr>
            <p:ph type="ftr" sz="quarter" idx="11"/>
          </p:nvPr>
        </p:nvSpPr>
        <p:spPr/>
        <p:txBody>
          <a:bodyPr/>
          <a:lstStyle/>
          <a:p>
            <a:endParaRPr lang="es-MX"/>
          </a:p>
        </p:txBody>
      </p:sp>
      <p:sp>
        <p:nvSpPr>
          <p:cNvPr id="6" name="Slide Number Placeholder 4"/>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1436129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2"/>
          <p:cNvSpPr>
            <a:spLocks noGrp="1"/>
          </p:cNvSpPr>
          <p:nvPr>
            <p:ph type="ftr" sz="quarter" idx="11"/>
          </p:nvPr>
        </p:nvSpPr>
        <p:spPr/>
        <p:txBody>
          <a:bodyPr/>
          <a:lstStyle/>
          <a:p>
            <a:endParaRPr lang="es-MX"/>
          </a:p>
        </p:txBody>
      </p:sp>
      <p:sp>
        <p:nvSpPr>
          <p:cNvPr id="6" name="Slide Number Placeholder 3"/>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136294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7" name="Date Placeholder 4"/>
          <p:cNvSpPr>
            <a:spLocks noGrp="1"/>
          </p:cNvSpPr>
          <p:nvPr>
            <p:ph type="dt" sz="half" idx="10"/>
          </p:nvPr>
        </p:nvSpPr>
        <p:spPr/>
        <p:txBody>
          <a:bodyPr/>
          <a:lstStyle/>
          <a:p>
            <a:fld id="{0665C27E-8793-4F83-9BA0-73C8A1B6F471}" type="datetimeFigureOut">
              <a:rPr lang="es-MX" smtClean="0"/>
              <a:t>16/03/2021</a:t>
            </a:fld>
            <a:endParaRPr lang="es-MX"/>
          </a:p>
        </p:txBody>
      </p:sp>
      <p:sp>
        <p:nvSpPr>
          <p:cNvPr id="5" name="Footer Placeholder 5"/>
          <p:cNvSpPr>
            <a:spLocks noGrp="1"/>
          </p:cNvSpPr>
          <p:nvPr>
            <p:ph type="ftr" sz="quarter" idx="11"/>
          </p:nvPr>
        </p:nvSpPr>
        <p:spPr/>
        <p:txBody>
          <a:bodyPr/>
          <a:lstStyle/>
          <a:p>
            <a:endParaRPr lang="es-MX"/>
          </a:p>
        </p:txBody>
      </p:sp>
      <p:sp>
        <p:nvSpPr>
          <p:cNvPr id="6" name="Slide Number Placeholder 6"/>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4001208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665C27E-8793-4F83-9BA0-73C8A1B6F471}" type="datetimeFigureOut">
              <a:rPr lang="es-MX" smtClean="0"/>
              <a:t>16/03/2021</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6D147B6F-79E4-4F3F-9ED3-27F81E605261}" type="slidenum">
              <a:rPr lang="es-MX" smtClean="0"/>
              <a:t>‹Nº›</a:t>
            </a:fld>
            <a:endParaRPr lang="es-MX"/>
          </a:p>
        </p:txBody>
      </p:sp>
    </p:spTree>
    <p:extLst>
      <p:ext uri="{BB962C8B-B14F-4D97-AF65-F5344CB8AC3E}">
        <p14:creationId xmlns:p14="http://schemas.microsoft.com/office/powerpoint/2010/main" val="4254240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665C27E-8793-4F83-9BA0-73C8A1B6F471}" type="datetimeFigureOut">
              <a:rPr lang="es-MX" smtClean="0"/>
              <a:t>16/03/2021</a:t>
            </a:fld>
            <a:endParaRPr lang="es-MX"/>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s-MX"/>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D147B6F-79E4-4F3F-9ED3-27F81E605261}" type="slidenum">
              <a:rPr lang="es-MX" smtClean="0"/>
              <a:t>‹Nº›</a:t>
            </a:fld>
            <a:endParaRPr lang="es-MX"/>
          </a:p>
        </p:txBody>
      </p:sp>
    </p:spTree>
    <p:extLst>
      <p:ext uri="{BB962C8B-B14F-4D97-AF65-F5344CB8AC3E}">
        <p14:creationId xmlns:p14="http://schemas.microsoft.com/office/powerpoint/2010/main" val="23277924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A3CDA7-D459-4530-A804-A33FAE10C589}"/>
              </a:ext>
            </a:extLst>
          </p:cNvPr>
          <p:cNvSpPr>
            <a:spLocks noGrp="1"/>
          </p:cNvSpPr>
          <p:nvPr>
            <p:ph type="ctrTitle"/>
          </p:nvPr>
        </p:nvSpPr>
        <p:spPr>
          <a:xfrm>
            <a:off x="4081669" y="574433"/>
            <a:ext cx="6374296" cy="1095860"/>
          </a:xfrm>
        </p:spPr>
        <p:txBody>
          <a:bodyPr/>
          <a:lstStyle/>
          <a:p>
            <a:r>
              <a:rPr lang="es-E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Video juegos </a:t>
            </a:r>
            <a:endPar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3" name="Subtítulo 2">
            <a:extLst>
              <a:ext uri="{FF2B5EF4-FFF2-40B4-BE49-F238E27FC236}">
                <a16:creationId xmlns:a16="http://schemas.microsoft.com/office/drawing/2014/main" id="{91C141D2-BF35-4251-85DF-1B5D53F3BAD2}"/>
              </a:ext>
            </a:extLst>
          </p:cNvPr>
          <p:cNvSpPr>
            <a:spLocks noGrp="1"/>
          </p:cNvSpPr>
          <p:nvPr>
            <p:ph type="subTitle" idx="1"/>
          </p:nvPr>
        </p:nvSpPr>
        <p:spPr>
          <a:xfrm>
            <a:off x="1789045" y="2100471"/>
            <a:ext cx="8362122" cy="1643269"/>
          </a:xfrm>
        </p:spPr>
        <p:txBody>
          <a:bodyPr/>
          <a:lstStyle/>
          <a:p>
            <a:pPr algn="ctr"/>
            <a:r>
              <a:rPr lang="es-ES" dirty="0"/>
              <a:t>Mario Paolo Solano Hernández </a:t>
            </a:r>
            <a:endParaRPr lang="es-MX" dirty="0"/>
          </a:p>
          <a:p>
            <a:pPr algn="ctr"/>
            <a:r>
              <a:rPr lang="es-MX" dirty="0"/>
              <a:t>Computación </a:t>
            </a:r>
            <a:r>
              <a:rPr lang="es-MX" dirty="0" err="1"/>
              <a:t>ii</a:t>
            </a:r>
            <a:endParaRPr lang="es-MX" dirty="0"/>
          </a:p>
        </p:txBody>
      </p:sp>
      <p:pic>
        <p:nvPicPr>
          <p:cNvPr id="1026" name="Picture 2" descr="UDS Mi Universidad (@UDS_universidad) | Twitter">
            <a:extLst>
              <a:ext uri="{FF2B5EF4-FFF2-40B4-BE49-F238E27FC236}">
                <a16:creationId xmlns:a16="http://schemas.microsoft.com/office/drawing/2014/main" id="{2155EB68-5CD3-42DF-BAF5-2B54071CD00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91" t="25391" r="262" b="28000"/>
          <a:stretch/>
        </p:blipFill>
        <p:spPr bwMode="auto">
          <a:xfrm>
            <a:off x="304801" y="234467"/>
            <a:ext cx="3670852" cy="177579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030" name="Picture 6" descr="10 videojuegos que no puedes perderte este 2020">
            <a:extLst>
              <a:ext uri="{FF2B5EF4-FFF2-40B4-BE49-F238E27FC236}">
                <a16:creationId xmlns:a16="http://schemas.microsoft.com/office/drawing/2014/main" id="{9816141B-BF8A-4027-9B91-C153DBE48A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2468" y="3168345"/>
            <a:ext cx="5870715" cy="32655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3320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E4C7DA-D823-4506-A3B4-05BB14701719}"/>
              </a:ext>
            </a:extLst>
          </p:cNvPr>
          <p:cNvSpPr>
            <a:spLocks noGrp="1"/>
          </p:cNvSpPr>
          <p:nvPr>
            <p:ph type="title"/>
          </p:nvPr>
        </p:nvSpPr>
        <p:spPr>
          <a:xfrm>
            <a:off x="645130" y="410817"/>
            <a:ext cx="9404723" cy="1044865"/>
          </a:xfrm>
        </p:spPr>
        <p:txBody>
          <a:bodyPr/>
          <a:lstStyle/>
          <a:p>
            <a:pPr algn="ctr"/>
            <a:r>
              <a:rPr lang="es-ES" dirty="0"/>
              <a:t>FIFA 94</a:t>
            </a:r>
            <a:endParaRPr lang="es-MX" dirty="0"/>
          </a:p>
        </p:txBody>
      </p:sp>
      <p:sp>
        <p:nvSpPr>
          <p:cNvPr id="3" name="Marcador de contenido 2">
            <a:extLst>
              <a:ext uri="{FF2B5EF4-FFF2-40B4-BE49-F238E27FC236}">
                <a16:creationId xmlns:a16="http://schemas.microsoft.com/office/drawing/2014/main" id="{3DE74A64-CAFE-4D7F-B00D-A4B67504C149}"/>
              </a:ext>
            </a:extLst>
          </p:cNvPr>
          <p:cNvSpPr>
            <a:spLocks noGrp="1"/>
          </p:cNvSpPr>
          <p:nvPr>
            <p:ph idx="1"/>
          </p:nvPr>
        </p:nvSpPr>
        <p:spPr>
          <a:xfrm>
            <a:off x="1103312" y="4093753"/>
            <a:ext cx="8946541" cy="2452821"/>
          </a:xfrm>
        </p:spPr>
        <p:txBody>
          <a:bodyPr/>
          <a:lstStyle/>
          <a:p>
            <a:r>
              <a:rPr lang="es-ES" dirty="0"/>
              <a:t>No es el más jugable, y hoy en día tiene muchas limitaciones, pero fue el primero y por eso causó un gran impacto en su momento. FIFA 94 se estrenó en Navidades de 1993 y fue recibido con gran expectación, porque era el primero que tenía la licencia de la FIFA, con equipos reales. Pero este primer título solo tenía 30 selecciones nacionales. No había clubes de las ligas de cada país, y todos los jugadores tenían los nombres inventados.</a:t>
            </a:r>
            <a:endParaRPr lang="es-MX" dirty="0"/>
          </a:p>
        </p:txBody>
      </p:sp>
      <p:pic>
        <p:nvPicPr>
          <p:cNvPr id="8194" name="Picture 2" descr="Juegos más populares">
            <a:extLst>
              <a:ext uri="{FF2B5EF4-FFF2-40B4-BE49-F238E27FC236}">
                <a16:creationId xmlns:a16="http://schemas.microsoft.com/office/drawing/2014/main" id="{5CB790B1-0746-434C-9E9A-84AEB7648B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686" y="1261651"/>
            <a:ext cx="3971609" cy="264773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521A77E4-BC60-4163-A306-EFCC7DEFA949}"/>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90743633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391D22-CF26-400F-883F-28A55D2830FF}"/>
              </a:ext>
            </a:extLst>
          </p:cNvPr>
          <p:cNvSpPr>
            <a:spLocks noGrp="1"/>
          </p:cNvSpPr>
          <p:nvPr>
            <p:ph type="title"/>
          </p:nvPr>
        </p:nvSpPr>
        <p:spPr/>
        <p:txBody>
          <a:bodyPr/>
          <a:lstStyle/>
          <a:p>
            <a:r>
              <a:rPr lang="es-ES" dirty="0"/>
              <a:t>POKEMON BLUE/ RED / YELLOW</a:t>
            </a:r>
            <a:endParaRPr lang="es-MX" dirty="0"/>
          </a:p>
        </p:txBody>
      </p:sp>
      <p:sp>
        <p:nvSpPr>
          <p:cNvPr id="3" name="Marcador de contenido 2">
            <a:extLst>
              <a:ext uri="{FF2B5EF4-FFF2-40B4-BE49-F238E27FC236}">
                <a16:creationId xmlns:a16="http://schemas.microsoft.com/office/drawing/2014/main" id="{4784F93F-E269-4149-A7BB-8679E75EDF56}"/>
              </a:ext>
            </a:extLst>
          </p:cNvPr>
          <p:cNvSpPr>
            <a:spLocks noGrp="1"/>
          </p:cNvSpPr>
          <p:nvPr>
            <p:ph idx="1"/>
          </p:nvPr>
        </p:nvSpPr>
        <p:spPr>
          <a:xfrm>
            <a:off x="467208" y="3893996"/>
            <a:ext cx="7749140" cy="2511286"/>
          </a:xfrm>
        </p:spPr>
        <p:txBody>
          <a:bodyPr/>
          <a:lstStyle/>
          <a:p>
            <a:r>
              <a:rPr lang="es-E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Una de las claves del éxito del primer Pokémon, llamado Pokémon Red / Blue, o la versión especial </a:t>
            </a:r>
            <a:r>
              <a:rPr lang="es-ES"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Yellow</a:t>
            </a:r>
            <a:r>
              <a:rPr lang="es-E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era la posibilidad de intercambiar Pokémon entre los jugadores, algo nunca visto en aquella época. El genio Shigeru Miyamoto (se le ocurrió a él) decidió crear dos versiones del juego con distintos Pokémon, para obligar a los jugadores a intercambiar.</a:t>
            </a:r>
            <a:endPar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pic>
        <p:nvPicPr>
          <p:cNvPr id="9218" name="Picture 2" descr="It's Pokemon Red and Blue's 20th Anniversary in North America, and We're  Celebrating With USG Pokemon Week! | USgamer">
            <a:extLst>
              <a:ext uri="{FF2B5EF4-FFF2-40B4-BE49-F238E27FC236}">
                <a16:creationId xmlns:a16="http://schemas.microsoft.com/office/drawing/2014/main" id="{4B67F815-3E4F-48EE-9790-5B84FF4EFA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3913" y="1152983"/>
            <a:ext cx="3584713" cy="2677602"/>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7028A560-6AC9-4ADD-BF38-3A2653B6ECB6}"/>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405374569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DFC66F-FA33-48F6-B989-18C99142A30C}"/>
              </a:ext>
            </a:extLst>
          </p:cNvPr>
          <p:cNvSpPr>
            <a:spLocks noGrp="1"/>
          </p:cNvSpPr>
          <p:nvPr>
            <p:ph type="title"/>
          </p:nvPr>
        </p:nvSpPr>
        <p:spPr>
          <a:xfrm>
            <a:off x="645130" y="437322"/>
            <a:ext cx="9404723" cy="938848"/>
          </a:xfrm>
        </p:spPr>
        <p:txBody>
          <a:bodyPr/>
          <a:lstStyle/>
          <a:p>
            <a:pPr algn="ctr"/>
            <a:r>
              <a:rPr lang="es-ES" dirty="0"/>
              <a:t>FINAL FANTASY </a:t>
            </a:r>
            <a:endParaRPr lang="es-MX" dirty="0"/>
          </a:p>
        </p:txBody>
      </p:sp>
      <p:sp>
        <p:nvSpPr>
          <p:cNvPr id="3" name="Marcador de contenido 2">
            <a:extLst>
              <a:ext uri="{FF2B5EF4-FFF2-40B4-BE49-F238E27FC236}">
                <a16:creationId xmlns:a16="http://schemas.microsoft.com/office/drawing/2014/main" id="{68849CBD-E30A-42C4-AC19-BB149F80F302}"/>
              </a:ext>
            </a:extLst>
          </p:cNvPr>
          <p:cNvSpPr>
            <a:spLocks noGrp="1"/>
          </p:cNvSpPr>
          <p:nvPr>
            <p:ph idx="1"/>
          </p:nvPr>
        </p:nvSpPr>
        <p:spPr>
          <a:xfrm>
            <a:off x="997295" y="1376170"/>
            <a:ext cx="8946541" cy="2134769"/>
          </a:xfrm>
        </p:spPr>
        <p:txBody>
          <a:bodyPr/>
          <a:lstStyle/>
          <a:p>
            <a:r>
              <a:rPr lang="es-ES" dirty="0"/>
              <a:t>Final </a:t>
            </a:r>
            <a:r>
              <a:rPr lang="es-ES" dirty="0" err="1"/>
              <a:t>Fantasy</a:t>
            </a:r>
            <a:r>
              <a:rPr lang="es-ES" dirty="0"/>
              <a:t> VII causó una verdadera conmoción mundial cuando se publicó, en 1997. Era un momento único de la historia de los videojuegos, la tormenta perfecta. Las sagas míticas estaban pasando de las 2D a las 3D, Square añadió impactantes escenas cinemáticas con calidad cinematográfica que solo se podían almacenar en un disco (frente a los cartuchos de Nintendo</a:t>
            </a:r>
            <a:endParaRPr lang="es-MX" dirty="0"/>
          </a:p>
        </p:txBody>
      </p:sp>
      <p:pic>
        <p:nvPicPr>
          <p:cNvPr id="10242" name="Picture 2" descr=" final fantasy">
            <a:extLst>
              <a:ext uri="{FF2B5EF4-FFF2-40B4-BE49-F238E27FC236}">
                <a16:creationId xmlns:a16="http://schemas.microsoft.com/office/drawing/2014/main" id="{1D407FA7-237E-48F4-98D8-2F9D122BE1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3983" y="3510940"/>
            <a:ext cx="4500758" cy="26910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E8D9BD94-62BA-4A60-9141-BD2D63BBA7CC}"/>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26675273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down)">
                                      <p:cBhvr>
                                        <p:cTn id="7" dur="580">
                                          <p:stCondLst>
                                            <p:cond delay="0"/>
                                          </p:stCondLst>
                                        </p:cTn>
                                        <p:tgtEl>
                                          <p:spTgt spid="10242"/>
                                        </p:tgtEl>
                                      </p:cBhvr>
                                    </p:animEffect>
                                    <p:anim calcmode="lin" valueType="num">
                                      <p:cBhvr>
                                        <p:cTn id="8" dur="1822" tmFilter="0,0; 0.14,0.36; 0.43,0.73; 0.71,0.91; 1.0,1.0">
                                          <p:stCondLst>
                                            <p:cond delay="0"/>
                                          </p:stCondLst>
                                        </p:cTn>
                                        <p:tgtEl>
                                          <p:spTgt spid="1024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4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4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4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42"/>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42"/>
                                        </p:tgtEl>
                                      </p:cBhvr>
                                      <p:to x="100000" y="60000"/>
                                    </p:animScale>
                                    <p:animScale>
                                      <p:cBhvr>
                                        <p:cTn id="14" dur="166" decel="50000">
                                          <p:stCondLst>
                                            <p:cond delay="676"/>
                                          </p:stCondLst>
                                        </p:cTn>
                                        <p:tgtEl>
                                          <p:spTgt spid="10242"/>
                                        </p:tgtEl>
                                      </p:cBhvr>
                                      <p:to x="100000" y="100000"/>
                                    </p:animScale>
                                    <p:animScale>
                                      <p:cBhvr>
                                        <p:cTn id="15" dur="26">
                                          <p:stCondLst>
                                            <p:cond delay="1312"/>
                                          </p:stCondLst>
                                        </p:cTn>
                                        <p:tgtEl>
                                          <p:spTgt spid="10242"/>
                                        </p:tgtEl>
                                      </p:cBhvr>
                                      <p:to x="100000" y="80000"/>
                                    </p:animScale>
                                    <p:animScale>
                                      <p:cBhvr>
                                        <p:cTn id="16" dur="166" decel="50000">
                                          <p:stCondLst>
                                            <p:cond delay="1338"/>
                                          </p:stCondLst>
                                        </p:cTn>
                                        <p:tgtEl>
                                          <p:spTgt spid="10242"/>
                                        </p:tgtEl>
                                      </p:cBhvr>
                                      <p:to x="100000" y="100000"/>
                                    </p:animScale>
                                    <p:animScale>
                                      <p:cBhvr>
                                        <p:cTn id="17" dur="26">
                                          <p:stCondLst>
                                            <p:cond delay="1642"/>
                                          </p:stCondLst>
                                        </p:cTn>
                                        <p:tgtEl>
                                          <p:spTgt spid="10242"/>
                                        </p:tgtEl>
                                      </p:cBhvr>
                                      <p:to x="100000" y="90000"/>
                                    </p:animScale>
                                    <p:animScale>
                                      <p:cBhvr>
                                        <p:cTn id="18" dur="166" decel="50000">
                                          <p:stCondLst>
                                            <p:cond delay="1668"/>
                                          </p:stCondLst>
                                        </p:cTn>
                                        <p:tgtEl>
                                          <p:spTgt spid="10242"/>
                                        </p:tgtEl>
                                      </p:cBhvr>
                                      <p:to x="100000" y="100000"/>
                                    </p:animScale>
                                    <p:animScale>
                                      <p:cBhvr>
                                        <p:cTn id="19" dur="26">
                                          <p:stCondLst>
                                            <p:cond delay="1808"/>
                                          </p:stCondLst>
                                        </p:cTn>
                                        <p:tgtEl>
                                          <p:spTgt spid="10242"/>
                                        </p:tgtEl>
                                      </p:cBhvr>
                                      <p:to x="100000" y="95000"/>
                                    </p:animScale>
                                    <p:animScale>
                                      <p:cBhvr>
                                        <p:cTn id="20" dur="166" decel="50000">
                                          <p:stCondLst>
                                            <p:cond delay="1834"/>
                                          </p:stCondLst>
                                        </p:cTn>
                                        <p:tgtEl>
                                          <p:spTgt spid="1024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EA83C-ABB6-4229-9823-9BD6842B7BC7}"/>
              </a:ext>
            </a:extLst>
          </p:cNvPr>
          <p:cNvSpPr>
            <a:spLocks noGrp="1"/>
          </p:cNvSpPr>
          <p:nvPr>
            <p:ph type="title"/>
          </p:nvPr>
        </p:nvSpPr>
        <p:spPr>
          <a:xfrm>
            <a:off x="645130" y="437322"/>
            <a:ext cx="9404723" cy="938848"/>
          </a:xfrm>
        </p:spPr>
        <p:txBody>
          <a:bodyPr/>
          <a:lstStyle/>
          <a:p>
            <a:pPr algn="ctr"/>
            <a:r>
              <a:rPr lang="es-ES" dirty="0"/>
              <a:t>LOS SIMS</a:t>
            </a:r>
            <a:endParaRPr lang="es-MX" dirty="0"/>
          </a:p>
        </p:txBody>
      </p:sp>
      <p:sp>
        <p:nvSpPr>
          <p:cNvPr id="3" name="Marcador de contenido 2">
            <a:extLst>
              <a:ext uri="{FF2B5EF4-FFF2-40B4-BE49-F238E27FC236}">
                <a16:creationId xmlns:a16="http://schemas.microsoft.com/office/drawing/2014/main" id="{A15D31FD-44F9-4A50-997B-A56B3EE6EFA3}"/>
              </a:ext>
            </a:extLst>
          </p:cNvPr>
          <p:cNvSpPr>
            <a:spLocks noGrp="1"/>
          </p:cNvSpPr>
          <p:nvPr>
            <p:ph idx="1"/>
          </p:nvPr>
        </p:nvSpPr>
        <p:spPr>
          <a:xfrm>
            <a:off x="1103312" y="3429000"/>
            <a:ext cx="8946541" cy="3261204"/>
          </a:xfrm>
        </p:spPr>
        <p:txBody>
          <a:bodyPr/>
          <a:lstStyle/>
          <a:p>
            <a:pPr algn="l"/>
            <a:r>
              <a:rPr lang="es-ES" b="1" dirty="0">
                <a:ln w="9525">
                  <a:solidFill>
                    <a:schemeClr val="bg1"/>
                  </a:solidFill>
                  <a:prstDash val="solid"/>
                </a:ln>
                <a:effectLst>
                  <a:outerShdw blurRad="12700" dist="38100" dir="2700000" algn="tl" rotWithShape="0">
                    <a:schemeClr val="bg1">
                      <a:lumMod val="50000"/>
                    </a:schemeClr>
                  </a:outerShdw>
                </a:effectLst>
              </a:rPr>
              <a:t>Curiosamente, Los Sims nació de una idea peculiar: ¿Que verías en una casa de muñecas si levantases el tejado para curiosear?</a:t>
            </a:r>
          </a:p>
          <a:p>
            <a:pPr algn="l"/>
            <a:r>
              <a:rPr lang="es-ES" b="1" dirty="0">
                <a:ln w="9525">
                  <a:solidFill>
                    <a:schemeClr val="bg1"/>
                  </a:solidFill>
                  <a:prstDash val="solid"/>
                </a:ln>
                <a:effectLst>
                  <a:outerShdw blurRad="12700" dist="38100" dir="2700000" algn="tl" rotWithShape="0">
                    <a:schemeClr val="bg1">
                      <a:lumMod val="50000"/>
                    </a:schemeClr>
                  </a:outerShdw>
                </a:effectLst>
              </a:rPr>
              <a:t>Al bueno de Will Wright sus colegas se le rieron en la cara cuando les explicó su idea, pero él no se rindió y sacó adelante su simulador de casa de muñecas, que en realidad era un complejo simulador de vida, que enamoró a millones de jugadores. Con más de 100 millones de copias vendidas sumando todos los juegos y expansiones, durante años ha sido la saga más vendida de la historia de PC, hasta que le superó Minecraft.</a:t>
            </a:r>
          </a:p>
          <a:p>
            <a:endParaRPr lang="es-MX" dirty="0"/>
          </a:p>
        </p:txBody>
      </p:sp>
      <p:pic>
        <p:nvPicPr>
          <p:cNvPr id="11266" name="Picture 2" descr="Juegos más populares">
            <a:extLst>
              <a:ext uri="{FF2B5EF4-FFF2-40B4-BE49-F238E27FC236}">
                <a16:creationId xmlns:a16="http://schemas.microsoft.com/office/drawing/2014/main" id="{B460D75B-7611-4BAB-9D4C-B010608459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9182" y="1226240"/>
            <a:ext cx="3916018" cy="2202760"/>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ECD734B6-6E4E-4FF2-B0EF-8F3E87DF7AD5}"/>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50537594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CEC07B-E368-444F-8003-D5B7C4D719F8}"/>
              </a:ext>
            </a:extLst>
          </p:cNvPr>
          <p:cNvSpPr>
            <a:spLocks noGrp="1"/>
          </p:cNvSpPr>
          <p:nvPr>
            <p:ph type="title"/>
          </p:nvPr>
        </p:nvSpPr>
        <p:spPr>
          <a:xfrm>
            <a:off x="5123621" y="272360"/>
            <a:ext cx="1944757" cy="1325563"/>
          </a:xfrm>
        </p:spPr>
        <p:txBody>
          <a:bodyPr/>
          <a:lstStyle/>
          <a:p>
            <a:r>
              <a:rPr lang="es-ES" dirty="0"/>
              <a:t>MENU </a:t>
            </a:r>
            <a:endParaRPr lang="es-MX" dirty="0"/>
          </a:p>
        </p:txBody>
      </p:sp>
      <p:sp>
        <p:nvSpPr>
          <p:cNvPr id="3" name="Marcador de contenido 2">
            <a:extLst>
              <a:ext uri="{FF2B5EF4-FFF2-40B4-BE49-F238E27FC236}">
                <a16:creationId xmlns:a16="http://schemas.microsoft.com/office/drawing/2014/main" id="{34B72B43-9378-4FCA-8043-211611C71B13}"/>
              </a:ext>
            </a:extLst>
          </p:cNvPr>
          <p:cNvSpPr>
            <a:spLocks noGrp="1"/>
          </p:cNvSpPr>
          <p:nvPr>
            <p:ph idx="1"/>
          </p:nvPr>
        </p:nvSpPr>
        <p:spPr>
          <a:xfrm>
            <a:off x="838200" y="1391478"/>
            <a:ext cx="10515600" cy="4785485"/>
          </a:xfrm>
        </p:spPr>
        <p:txBody>
          <a:bodyPr>
            <a:normAutofit fontScale="92500" lnSpcReduction="20000"/>
          </a:bodyPr>
          <a:lstStyle/>
          <a:p>
            <a:pPr>
              <a:buFont typeface="Wingdings" panose="05000000000000000000" pitchFamily="2" charset="2"/>
              <a:buChar char="Ø"/>
            </a:pPr>
            <a:r>
              <a:rPr lang="es-ES" sz="2600" dirty="0">
                <a:latin typeface="Century Gothic" panose="020B0502020202020204" pitchFamily="34" charset="0"/>
                <a:hlinkClick r:id="rId2" action="ppaction://hlinksldjump"/>
              </a:rPr>
              <a:t>Los 10 juegos más populares de la historia….1</a:t>
            </a:r>
            <a:endParaRPr lang="es-ES"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3" action="ppaction://hlinksldjump"/>
              </a:rPr>
              <a:t>Pac-Man……………………………………………2</a:t>
            </a:r>
            <a:endParaRPr lang="es-MX" sz="2600" dirty="0">
              <a:latin typeface="Century Gothic" panose="020B0502020202020204" pitchFamily="34" charset="0"/>
            </a:endParaRPr>
          </a:p>
          <a:p>
            <a:pPr algn="l">
              <a:buFont typeface="Wingdings" panose="05000000000000000000" pitchFamily="2" charset="2"/>
              <a:buChar char="Ø"/>
            </a:pPr>
            <a:r>
              <a:rPr lang="es-MX" sz="2600" dirty="0">
                <a:latin typeface="Century Gothic" panose="020B0502020202020204" pitchFamily="34" charset="0"/>
                <a:hlinkClick r:id="rId4" action="ppaction://hlinksldjump"/>
              </a:rPr>
              <a:t>Tetris …………………………………………………3</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5" action="ppaction://hlinksldjump"/>
              </a:rPr>
              <a:t>Super Mario Bros.………………………………….4</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6" action="ppaction://hlinksldjump"/>
              </a:rPr>
              <a:t>Sonic ………………………………………………..5</a:t>
            </a:r>
            <a:endParaRPr lang="es-MX" sz="2600" dirty="0">
              <a:latin typeface="Century Gothic" panose="020B0502020202020204" pitchFamily="34" charset="0"/>
            </a:endParaRPr>
          </a:p>
          <a:p>
            <a:pPr algn="l">
              <a:buFont typeface="Wingdings" panose="05000000000000000000" pitchFamily="2" charset="2"/>
              <a:buChar char="Ø"/>
            </a:pPr>
            <a:r>
              <a:rPr lang="es-MX" sz="2600" dirty="0">
                <a:latin typeface="Century Gothic" panose="020B0502020202020204" pitchFamily="34" charset="0"/>
                <a:hlinkClick r:id="rId7" action="ppaction://hlinksldjump"/>
              </a:rPr>
              <a:t>Street Fighter II …………………………………….6</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8" action="ppaction://hlinksldjump"/>
              </a:rPr>
              <a:t>Doom ……………………………………………….7</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9" action="ppaction://hlinksldjump"/>
              </a:rPr>
              <a:t>FIFA 94 ………………………………………………8</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10" action="ppaction://hlinksldjump"/>
              </a:rPr>
              <a:t>Pokémon Red / Blue / </a:t>
            </a:r>
            <a:r>
              <a:rPr lang="es-MX" sz="2600" dirty="0" err="1">
                <a:latin typeface="Century Gothic" panose="020B0502020202020204" pitchFamily="34" charset="0"/>
                <a:hlinkClick r:id="rId10" action="ppaction://hlinksldjump"/>
              </a:rPr>
              <a:t>Yellow</a:t>
            </a:r>
            <a:r>
              <a:rPr lang="es-MX" sz="2600" dirty="0">
                <a:latin typeface="Century Gothic" panose="020B0502020202020204" pitchFamily="34" charset="0"/>
                <a:hlinkClick r:id="rId10" action="ppaction://hlinksldjump"/>
              </a:rPr>
              <a:t> ………………….9</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11" action="ppaction://hlinksldjump"/>
              </a:rPr>
              <a:t>Final </a:t>
            </a:r>
            <a:r>
              <a:rPr lang="es-MX" sz="2600" dirty="0" err="1">
                <a:latin typeface="Century Gothic" panose="020B0502020202020204" pitchFamily="34" charset="0"/>
                <a:hlinkClick r:id="rId11" action="ppaction://hlinksldjump"/>
              </a:rPr>
              <a:t>Fantasy</a:t>
            </a:r>
            <a:r>
              <a:rPr lang="es-MX" sz="2600" dirty="0">
                <a:latin typeface="Century Gothic" panose="020B0502020202020204" pitchFamily="34" charset="0"/>
                <a:hlinkClick r:id="rId11" action="ppaction://hlinksldjump"/>
              </a:rPr>
              <a:t> VII …………………………………..10</a:t>
            </a:r>
            <a:endParaRPr lang="es-MX" sz="2600" dirty="0">
              <a:latin typeface="Century Gothic" panose="020B0502020202020204" pitchFamily="34" charset="0"/>
            </a:endParaRPr>
          </a:p>
          <a:p>
            <a:pPr>
              <a:buFont typeface="Wingdings" panose="05000000000000000000" pitchFamily="2" charset="2"/>
              <a:buChar char="Ø"/>
            </a:pPr>
            <a:r>
              <a:rPr lang="es-MX" sz="2600" dirty="0">
                <a:latin typeface="Century Gothic" panose="020B0502020202020204" pitchFamily="34" charset="0"/>
                <a:hlinkClick r:id="rId12" action="ppaction://hlinksldjump"/>
              </a:rPr>
              <a:t>Los Sims …………………………………………….11</a:t>
            </a:r>
            <a:endParaRPr lang="es-MX" sz="2600" dirty="0">
              <a:latin typeface="Century Gothic" panose="020B0502020202020204" pitchFamily="34" charset="0"/>
            </a:endParaRPr>
          </a:p>
          <a:p>
            <a:pPr algn="l"/>
            <a:endParaRPr lang="es-MX" b="0" i="0" dirty="0">
              <a:solidFill>
                <a:srgbClr val="025076"/>
              </a:solidFill>
              <a:effectLst/>
              <a:latin typeface="Roboto_Slab-regular"/>
            </a:endParaRPr>
          </a:p>
          <a:p>
            <a:endParaRPr lang="es-ES" dirty="0">
              <a:latin typeface="Century Gothic" panose="020B0502020202020204" pitchFamily="34" charset="0"/>
            </a:endParaRPr>
          </a:p>
          <a:p>
            <a:endParaRPr lang="es-ES" dirty="0">
              <a:latin typeface="Century Gothic" panose="020B0502020202020204" pitchFamily="34" charset="0"/>
            </a:endParaRPr>
          </a:p>
          <a:p>
            <a:endParaRPr lang="es-ES" dirty="0">
              <a:latin typeface="Century Gothic" panose="020B0502020202020204" pitchFamily="34" charset="0"/>
            </a:endParaRPr>
          </a:p>
          <a:p>
            <a:endParaRPr lang="es-MX" dirty="0">
              <a:latin typeface="Century Gothic" panose="020B0502020202020204" pitchFamily="34" charset="0"/>
            </a:endParaRPr>
          </a:p>
        </p:txBody>
      </p:sp>
    </p:spTree>
    <p:extLst>
      <p:ext uri="{BB962C8B-B14F-4D97-AF65-F5344CB8AC3E}">
        <p14:creationId xmlns:p14="http://schemas.microsoft.com/office/powerpoint/2010/main" val="343825822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726962-E0AC-4092-9D32-CC25A043DF57}"/>
              </a:ext>
            </a:extLst>
          </p:cNvPr>
          <p:cNvSpPr>
            <a:spLocks noGrp="1"/>
          </p:cNvSpPr>
          <p:nvPr>
            <p:ph type="title"/>
          </p:nvPr>
        </p:nvSpPr>
        <p:spPr/>
        <p:style>
          <a:lnRef idx="1">
            <a:schemeClr val="accent5"/>
          </a:lnRef>
          <a:fillRef idx="2">
            <a:schemeClr val="accent5"/>
          </a:fillRef>
          <a:effectRef idx="1">
            <a:schemeClr val="accent5"/>
          </a:effectRef>
          <a:fontRef idx="minor">
            <a:schemeClr val="dk1"/>
          </a:fontRef>
        </p:style>
        <p:txBody>
          <a:bodyPr/>
          <a:lstStyle/>
          <a:p>
            <a:r>
              <a:rPr lang="es-ES" dirty="0">
                <a:latin typeface="Century Gothic" panose="020B0502020202020204" pitchFamily="34" charset="0"/>
              </a:rPr>
              <a:t>Los 10 juegos más populares de la historia</a:t>
            </a:r>
            <a:endParaRPr lang="es-MX" dirty="0"/>
          </a:p>
        </p:txBody>
      </p:sp>
      <p:sp>
        <p:nvSpPr>
          <p:cNvPr id="3" name="Marcador de contenido 2">
            <a:extLst>
              <a:ext uri="{FF2B5EF4-FFF2-40B4-BE49-F238E27FC236}">
                <a16:creationId xmlns:a16="http://schemas.microsoft.com/office/drawing/2014/main" id="{2EFAEFCE-F53B-43B1-A4E7-07F8B725D3F6}"/>
              </a:ext>
            </a:extLst>
          </p:cNvPr>
          <p:cNvSpPr>
            <a:spLocks noGrp="1"/>
          </p:cNvSpPr>
          <p:nvPr>
            <p:ph idx="1"/>
          </p:nvPr>
        </p:nvSpPr>
        <p:spPr>
          <a:xfrm>
            <a:off x="838200" y="2027583"/>
            <a:ext cx="10515600" cy="4585252"/>
          </a:xfrm>
        </p:spPr>
        <p:txBody>
          <a:bodyPr>
            <a:normAutofit/>
          </a:bodyPr>
          <a:lstStyle/>
          <a:p>
            <a:pPr marL="0" indent="0">
              <a:buNone/>
            </a:pPr>
            <a:r>
              <a:rPr lang="es-ES" b="1" i="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Roboto_Slab-light"/>
              </a:rPr>
              <a:t>Los</a:t>
            </a:r>
            <a:r>
              <a:rPr lang="es-ES" b="1" i="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Roboto_Slab-regular"/>
              </a:rPr>
              <a:t> juegos más populares de la historia</a:t>
            </a:r>
            <a:r>
              <a:rPr lang="es-ES" b="1" i="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Roboto_Slab-light"/>
              </a:rPr>
              <a:t> lógicamente deben estar entre los más vendidos o lo más descargados (sí, algunos son gratis), sino no serían conocidos. Se ha valorado también que hayan aguantado el paso del tiempo, y hoy en día sean perfectamente jugables.</a:t>
            </a:r>
          </a:p>
          <a:p>
            <a:pPr>
              <a:buFont typeface="Arial" panose="020B0604020202020204" pitchFamily="34" charset="0"/>
              <a:buChar char="•"/>
            </a:pPr>
            <a:r>
              <a:rPr lang="es-E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1.- </a:t>
            </a:r>
            <a:r>
              <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Pac-Man</a:t>
            </a:r>
          </a:p>
          <a:p>
            <a:pPr algn="l">
              <a:buFont typeface="Arial" panose="020B0604020202020204" pitchFamily="34" charset="0"/>
              <a:buChar char="•"/>
            </a:pPr>
            <a:r>
              <a:rPr lang="es-ES"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2.- </a:t>
            </a:r>
            <a:r>
              <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Tetris</a:t>
            </a:r>
          </a:p>
          <a:p>
            <a:pPr>
              <a:buFont typeface="Arial" panose="020B0604020202020204" pitchFamily="34" charset="0"/>
              <a:buChar char="•"/>
            </a:pPr>
            <a:r>
              <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3.- Super Mario Bros</a:t>
            </a:r>
          </a:p>
          <a:p>
            <a:pPr>
              <a:buFont typeface="Arial" panose="020B0604020202020204" pitchFamily="34" charset="0"/>
              <a:buChar char="•"/>
            </a:pPr>
            <a:r>
              <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4.- Sonic</a:t>
            </a:r>
          </a:p>
          <a:p>
            <a:pPr algn="l">
              <a:buFont typeface="Arial" panose="020B0604020202020204" pitchFamily="34" charset="0"/>
              <a:buChar char="•"/>
            </a:pPr>
            <a:r>
              <a:rPr lang="es-MX"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5.- Street Fighter II</a:t>
            </a:r>
          </a:p>
          <a:p>
            <a:pPr algn="l"/>
            <a:endParaRPr lang="es-MX" b="0" i="0" dirty="0">
              <a:solidFill>
                <a:srgbClr val="025076"/>
              </a:solidFill>
              <a:effectLst/>
              <a:latin typeface="Roboto_Slab-regular"/>
            </a:endParaRPr>
          </a:p>
          <a:p>
            <a:endParaRPr lang="es-ES" dirty="0">
              <a:solidFill>
                <a:srgbClr val="4A4A4A"/>
              </a:solidFill>
              <a:latin typeface="Roboto_Slab-light"/>
            </a:endParaRPr>
          </a:p>
          <a:p>
            <a:pPr marL="0" indent="0">
              <a:buNone/>
            </a:pPr>
            <a:endParaRPr lang="es-MX" dirty="0"/>
          </a:p>
        </p:txBody>
      </p:sp>
      <p:sp>
        <p:nvSpPr>
          <p:cNvPr id="4" name="CuadroTexto 3">
            <a:extLst>
              <a:ext uri="{FF2B5EF4-FFF2-40B4-BE49-F238E27FC236}">
                <a16:creationId xmlns:a16="http://schemas.microsoft.com/office/drawing/2014/main" id="{D1BD57D4-A669-41AD-9214-63C82BDBF4B3}"/>
              </a:ext>
            </a:extLst>
          </p:cNvPr>
          <p:cNvSpPr txBox="1"/>
          <p:nvPr/>
        </p:nvSpPr>
        <p:spPr>
          <a:xfrm>
            <a:off x="5638800" y="3246782"/>
            <a:ext cx="914400" cy="914400"/>
          </a:xfrm>
          <a:prstGeom prst="rect">
            <a:avLst/>
          </a:prstGeom>
          <a:noFill/>
        </p:spPr>
        <p:txBody>
          <a:bodyPr wrap="square" rtlCol="0">
            <a:spAutoFit/>
          </a:bodyPr>
          <a:lstStyle/>
          <a:p>
            <a:endParaRPr lang="es-MX" dirty="0"/>
          </a:p>
        </p:txBody>
      </p:sp>
      <p:sp>
        <p:nvSpPr>
          <p:cNvPr id="5" name="CuadroTexto 4">
            <a:extLst>
              <a:ext uri="{FF2B5EF4-FFF2-40B4-BE49-F238E27FC236}">
                <a16:creationId xmlns:a16="http://schemas.microsoft.com/office/drawing/2014/main" id="{E20BC96D-94E7-4B5D-92AC-7B8A33C3E254}"/>
              </a:ext>
            </a:extLst>
          </p:cNvPr>
          <p:cNvSpPr txBox="1"/>
          <p:nvPr/>
        </p:nvSpPr>
        <p:spPr>
          <a:xfrm>
            <a:off x="5638800" y="3073405"/>
            <a:ext cx="4591878" cy="369331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6.- </a:t>
            </a:r>
            <a:r>
              <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Doom</a:t>
            </a:r>
          </a:p>
          <a:p>
            <a:pPr marL="285750" indent="-285750">
              <a:lnSpc>
                <a:spcPct val="150000"/>
              </a:lnSpc>
              <a:buFont typeface="Arial" panose="020B0604020202020204" pitchFamily="34" charset="0"/>
              <a:buChar char="•"/>
            </a:pPr>
            <a:r>
              <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7.- FIFA 94</a:t>
            </a:r>
          </a:p>
          <a:p>
            <a:pPr marL="285750" indent="-285750">
              <a:lnSpc>
                <a:spcPct val="150000"/>
              </a:lnSpc>
              <a:buFont typeface="Arial" panose="020B0604020202020204" pitchFamily="34" charset="0"/>
              <a:buChar char="•"/>
            </a:pPr>
            <a:r>
              <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8.- Pokémon Red / Blue / </a:t>
            </a:r>
            <a:r>
              <a:rPr lang="es-MX" sz="20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Yellow</a:t>
            </a:r>
            <a:endPar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marL="285750" indent="-285750">
              <a:lnSpc>
                <a:spcPct val="150000"/>
              </a:lnSpc>
              <a:buFont typeface="Arial" panose="020B0604020202020204" pitchFamily="34" charset="0"/>
              <a:buChar char="•"/>
            </a:pPr>
            <a:r>
              <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9.- Final </a:t>
            </a:r>
            <a:r>
              <a:rPr lang="es-MX" sz="20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Fantasy</a:t>
            </a:r>
            <a:r>
              <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VII</a:t>
            </a:r>
          </a:p>
          <a:p>
            <a:pPr marL="285750" indent="-285750">
              <a:lnSpc>
                <a:spcPct val="150000"/>
              </a:lnSpc>
              <a:buFont typeface="Arial" panose="020B0604020202020204" pitchFamily="34" charset="0"/>
              <a:buChar char="•"/>
            </a:pPr>
            <a:r>
              <a:rPr lang="es-MX"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10.- Los Sims</a:t>
            </a:r>
          </a:p>
          <a:p>
            <a:pPr marL="285750" indent="-285750">
              <a:buFont typeface="Arial" panose="020B0604020202020204" pitchFamily="34" charset="0"/>
              <a:buChar char="•"/>
            </a:pPr>
            <a:endParaRPr lang="es-MX" sz="2800" b="0" i="0" dirty="0">
              <a:solidFill>
                <a:srgbClr val="025076"/>
              </a:solidFill>
              <a:effectLst/>
              <a:latin typeface="Roboto_Slab-regular"/>
            </a:endParaRPr>
          </a:p>
          <a:p>
            <a:br>
              <a:rPr lang="es-MX" sz="2800" dirty="0"/>
            </a:br>
            <a:endParaRPr lang="es-MX" sz="2800" dirty="0">
              <a:latin typeface="Roboto_Slab-light"/>
            </a:endParaRPr>
          </a:p>
        </p:txBody>
      </p:sp>
      <p:sp>
        <p:nvSpPr>
          <p:cNvPr id="7" name="CuadroTexto 6">
            <a:extLst>
              <a:ext uri="{FF2B5EF4-FFF2-40B4-BE49-F238E27FC236}">
                <a16:creationId xmlns:a16="http://schemas.microsoft.com/office/drawing/2014/main" id="{7F1D2444-A22B-47B3-BCC9-268052A7E44B}"/>
              </a:ext>
            </a:extLst>
          </p:cNvPr>
          <p:cNvSpPr txBox="1"/>
          <p:nvPr/>
        </p:nvSpPr>
        <p:spPr>
          <a:xfrm>
            <a:off x="9422295" y="6096000"/>
            <a:ext cx="2292627" cy="369332"/>
          </a:xfrm>
          <a:prstGeom prst="rect">
            <a:avLst/>
          </a:prstGeom>
          <a:noFill/>
        </p:spPr>
        <p:txBody>
          <a:bodyPr wrap="square" rtlCol="0">
            <a:spAutoFit/>
          </a:bodyPr>
          <a:lstStyle/>
          <a:p>
            <a:r>
              <a:rPr lang="es-ES" dirty="0">
                <a:hlinkClick r:id="rId2" action="ppaction://hlinksldjump"/>
              </a:rPr>
              <a:t>VOLVER AL MENU </a:t>
            </a:r>
            <a:endParaRPr lang="es-MX" dirty="0"/>
          </a:p>
        </p:txBody>
      </p:sp>
    </p:spTree>
    <p:extLst>
      <p:ext uri="{BB962C8B-B14F-4D97-AF65-F5344CB8AC3E}">
        <p14:creationId xmlns:p14="http://schemas.microsoft.com/office/powerpoint/2010/main" val="106642185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F872BB-DBE1-414A-8842-FBC5BC3E1145}"/>
              </a:ext>
            </a:extLst>
          </p:cNvPr>
          <p:cNvSpPr>
            <a:spLocks noGrp="1"/>
          </p:cNvSpPr>
          <p:nvPr>
            <p:ph type="title"/>
          </p:nvPr>
        </p:nvSpPr>
        <p:spPr/>
        <p:txBody>
          <a:bodyPr/>
          <a:lstStyle/>
          <a:p>
            <a:pPr algn="ctr"/>
            <a:r>
              <a:rPr lang="es-ES" dirty="0"/>
              <a:t>PAC-MAN </a:t>
            </a:r>
            <a:endParaRPr lang="es-MX" dirty="0"/>
          </a:p>
        </p:txBody>
      </p:sp>
      <p:sp>
        <p:nvSpPr>
          <p:cNvPr id="3" name="Marcador de contenido 2">
            <a:extLst>
              <a:ext uri="{FF2B5EF4-FFF2-40B4-BE49-F238E27FC236}">
                <a16:creationId xmlns:a16="http://schemas.microsoft.com/office/drawing/2014/main" id="{981716F9-2ECB-454E-9ABB-21DBBD25864D}"/>
              </a:ext>
            </a:extLst>
          </p:cNvPr>
          <p:cNvSpPr>
            <a:spLocks noGrp="1"/>
          </p:cNvSpPr>
          <p:nvPr>
            <p:ph idx="1"/>
          </p:nvPr>
        </p:nvSpPr>
        <p:spPr>
          <a:xfrm>
            <a:off x="1103312" y="2052918"/>
            <a:ext cx="10465836" cy="2320299"/>
          </a:xfrm>
        </p:spPr>
        <p:txBody>
          <a:bodyPr>
            <a:scene3d>
              <a:camera prst="orthographicFront"/>
              <a:lightRig rig="harsh" dir="t"/>
            </a:scene3d>
            <a:sp3d extrusionH="57150" prstMaterial="matte">
              <a:bevelT w="63500" h="12700" prst="angle"/>
              <a:contourClr>
                <a:schemeClr val="bg1">
                  <a:lumMod val="65000"/>
                </a:schemeClr>
              </a:contourClr>
            </a:sp3d>
          </a:bodyPr>
          <a:lstStyle/>
          <a:p>
            <a:r>
              <a:rPr lang="es-ES" b="1" dirty="0">
                <a:ln/>
                <a:solidFill>
                  <a:schemeClr val="accent3"/>
                </a:solidFill>
                <a:latin typeface="Roboto_Slab-light"/>
              </a:rPr>
              <a:t>S</a:t>
            </a:r>
            <a:r>
              <a:rPr lang="es-ES" b="1" i="0" dirty="0">
                <a:ln/>
                <a:solidFill>
                  <a:schemeClr val="accent3"/>
                </a:solidFill>
                <a:latin typeface="Roboto_Slab-light"/>
              </a:rPr>
              <a:t>e le conoció  en España, rompía  con el estereotipo de los videojuegos en donde siempre había que disparar a alguien. De hecho su creador, el japonés </a:t>
            </a:r>
            <a:r>
              <a:rPr lang="es-ES" b="1" i="0" dirty="0" err="1">
                <a:ln/>
                <a:solidFill>
                  <a:schemeClr val="accent3"/>
                </a:solidFill>
                <a:latin typeface="Roboto_Slab-light"/>
              </a:rPr>
              <a:t>Toru</a:t>
            </a:r>
            <a:r>
              <a:rPr lang="es-ES" b="1" i="0" dirty="0">
                <a:ln/>
                <a:solidFill>
                  <a:schemeClr val="accent3"/>
                </a:solidFill>
                <a:latin typeface="Roboto_Slab-light"/>
              </a:rPr>
              <a:t> </a:t>
            </a:r>
            <a:r>
              <a:rPr lang="es-ES" b="1" i="0" dirty="0" err="1">
                <a:ln/>
                <a:solidFill>
                  <a:schemeClr val="accent3"/>
                </a:solidFill>
                <a:latin typeface="Roboto_Slab-light"/>
              </a:rPr>
              <a:t>Iwatani</a:t>
            </a:r>
            <a:r>
              <a:rPr lang="es-ES" b="1" i="0" dirty="0">
                <a:ln/>
                <a:solidFill>
                  <a:schemeClr val="accent3"/>
                </a:solidFill>
                <a:latin typeface="Roboto_Slab-light"/>
              </a:rPr>
              <a:t>, lo diseñó con el objetivo de crear un juego que pudiera jugar todo el mundo, principalmente las mujeres, que por aquel entonces no tenían juegos que se adaptasen a sus gustos, ya que como decimos todo eran juegos de disparar a naves o extraterrestres invasores.</a:t>
            </a:r>
          </a:p>
          <a:p>
            <a:endParaRPr lang="es-MX" b="1" dirty="0">
              <a:ln/>
              <a:solidFill>
                <a:schemeClr val="accent3"/>
              </a:solidFill>
            </a:endParaRPr>
          </a:p>
        </p:txBody>
      </p:sp>
      <p:pic>
        <p:nvPicPr>
          <p:cNvPr id="2050" name="Picture 2" descr="40 curiosidades de Pac-Man en el 40 aniversario del comecocos -  HobbyConsolas Juegos">
            <a:extLst>
              <a:ext uri="{FF2B5EF4-FFF2-40B4-BE49-F238E27FC236}">
                <a16:creationId xmlns:a16="http://schemas.microsoft.com/office/drawing/2014/main" id="{23B3EFA4-807A-4217-922E-CE732FBD0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0548" y="4115484"/>
            <a:ext cx="4535557" cy="2486997"/>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DC15EC10-AECF-4718-A7F7-D511B3E4F7F5}"/>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88265316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70A6E-73FF-415B-95FF-5549B7C74C84}"/>
              </a:ext>
            </a:extLst>
          </p:cNvPr>
          <p:cNvSpPr>
            <a:spLocks noGrp="1"/>
          </p:cNvSpPr>
          <p:nvPr>
            <p:ph type="title"/>
          </p:nvPr>
        </p:nvSpPr>
        <p:spPr>
          <a:xfrm>
            <a:off x="646111" y="848138"/>
            <a:ext cx="9404723" cy="1005109"/>
          </a:xfrm>
        </p:spPr>
        <p:txBody>
          <a:bodyPr/>
          <a:lstStyle/>
          <a:p>
            <a:pPr algn="ctr"/>
            <a:r>
              <a:rPr lang="es-ES" dirty="0"/>
              <a:t>TETRIS</a:t>
            </a:r>
            <a:endParaRPr lang="es-MX" dirty="0"/>
          </a:p>
        </p:txBody>
      </p:sp>
      <p:sp>
        <p:nvSpPr>
          <p:cNvPr id="3" name="Marcador de contenido 2">
            <a:extLst>
              <a:ext uri="{FF2B5EF4-FFF2-40B4-BE49-F238E27FC236}">
                <a16:creationId xmlns:a16="http://schemas.microsoft.com/office/drawing/2014/main" id="{0482DE54-BAA0-465E-A6AD-4FE917EE0CDF}"/>
              </a:ext>
            </a:extLst>
          </p:cNvPr>
          <p:cNvSpPr>
            <a:spLocks noGrp="1"/>
          </p:cNvSpPr>
          <p:nvPr>
            <p:ph idx="1"/>
          </p:nvPr>
        </p:nvSpPr>
        <p:spPr>
          <a:xfrm>
            <a:off x="1104293" y="1795236"/>
            <a:ext cx="8946541" cy="2598595"/>
          </a:xfrm>
        </p:spPr>
        <p:txBody>
          <a:bodyPr/>
          <a:lstStyle/>
          <a:p>
            <a:r>
              <a:rPr lang="es-ES" b="1" spc="50" dirty="0">
                <a:ln w="9525" cmpd="sng">
                  <a:solidFill>
                    <a:schemeClr val="accent1"/>
                  </a:solidFill>
                  <a:prstDash val="solid"/>
                </a:ln>
                <a:solidFill>
                  <a:srgbClr val="70AD47">
                    <a:tint val="1000"/>
                  </a:srgbClr>
                </a:solidFill>
                <a:effectLst>
                  <a:glow rad="38100">
                    <a:schemeClr val="accent1">
                      <a:alpha val="40000"/>
                    </a:schemeClr>
                  </a:glow>
                </a:effectLst>
              </a:rPr>
              <a:t>Tetris triunfó en los años 80 en la máquina recreativa que llegó a instalarse en miles de bares y salones recreativos de todo el mundo, y en los 90, en la consola Nintendo </a:t>
            </a:r>
            <a:r>
              <a:rPr lang="es-ES" b="1" spc="50" dirty="0" err="1">
                <a:ln w="9525" cmpd="sng">
                  <a:solidFill>
                    <a:schemeClr val="accent1"/>
                  </a:solidFill>
                  <a:prstDash val="solid"/>
                </a:ln>
                <a:solidFill>
                  <a:srgbClr val="70AD47">
                    <a:tint val="1000"/>
                  </a:srgbClr>
                </a:solidFill>
                <a:effectLst>
                  <a:glow rad="38100">
                    <a:schemeClr val="accent1">
                      <a:alpha val="40000"/>
                    </a:schemeClr>
                  </a:glow>
                </a:effectLst>
              </a:rPr>
              <a:t>Gameboy</a:t>
            </a:r>
            <a:r>
              <a:rPr lang="es-ES" b="1" spc="50" dirty="0">
                <a:ln w="9525" cmpd="sng">
                  <a:solidFill>
                    <a:schemeClr val="accent1"/>
                  </a:solidFill>
                  <a:prstDash val="solid"/>
                </a:ln>
                <a:solidFill>
                  <a:srgbClr val="70AD47">
                    <a:tint val="1000"/>
                  </a:srgbClr>
                </a:solidFill>
                <a:effectLst>
                  <a:glow rad="38100">
                    <a:schemeClr val="accent1">
                      <a:alpha val="40000"/>
                    </a:schemeClr>
                  </a:glow>
                </a:effectLst>
              </a:rPr>
              <a:t>. Pero en todos estos años no han dejado de aparecer nuevas versiones y reinvenciones, que han mantenido la popularidad del juego entre los más jóvenes. Las más recientes, el divertido Puyo </a:t>
            </a:r>
            <a:r>
              <a:rPr lang="es-ES" b="1" spc="50" dirty="0" err="1">
                <a:ln w="9525" cmpd="sng">
                  <a:solidFill>
                    <a:schemeClr val="accent1"/>
                  </a:solidFill>
                  <a:prstDash val="solid"/>
                </a:ln>
                <a:solidFill>
                  <a:srgbClr val="70AD47">
                    <a:tint val="1000"/>
                  </a:srgbClr>
                </a:solidFill>
                <a:effectLst>
                  <a:glow rad="38100">
                    <a:schemeClr val="accent1">
                      <a:alpha val="40000"/>
                    </a:schemeClr>
                  </a:glow>
                </a:effectLst>
              </a:rPr>
              <a:t>Puyo</a:t>
            </a:r>
            <a:r>
              <a:rPr lang="es-ES" b="1" spc="50" dirty="0">
                <a:ln w="9525" cmpd="sng">
                  <a:solidFill>
                    <a:schemeClr val="accent1"/>
                  </a:solidFill>
                  <a:prstDash val="solid"/>
                </a:ln>
                <a:solidFill>
                  <a:srgbClr val="70AD47">
                    <a:tint val="1000"/>
                  </a:srgbClr>
                </a:solidFill>
                <a:effectLst>
                  <a:glow rad="38100">
                    <a:schemeClr val="accent1">
                      <a:alpha val="40000"/>
                    </a:schemeClr>
                  </a:glow>
                </a:effectLst>
              </a:rPr>
              <a:t> Tetris y el genial Tetris Effect, que incluso se puede jugar en Realidad Virtual (por otro lado, la mejor forma de jugarlo...).</a:t>
            </a:r>
            <a:endParaRPr lang="es-MX" b="1"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3074" name="Picture 2" descr="Tetris gameplay - YouTube">
            <a:extLst>
              <a:ext uri="{FF2B5EF4-FFF2-40B4-BE49-F238E27FC236}">
                <a16:creationId xmlns:a16="http://schemas.microsoft.com/office/drawing/2014/main" id="{75C431C0-55A4-4FC1-BF4D-83918848EB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0939" y="4422393"/>
            <a:ext cx="4081670" cy="229593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9EF74969-05FC-4F96-BF0C-DBB4AE6ADEEC}"/>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60831013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D72BFF-AF29-40A2-8280-33A6B1A708E5}"/>
              </a:ext>
            </a:extLst>
          </p:cNvPr>
          <p:cNvSpPr>
            <a:spLocks noGrp="1"/>
          </p:cNvSpPr>
          <p:nvPr>
            <p:ph type="title"/>
          </p:nvPr>
        </p:nvSpPr>
        <p:spPr>
          <a:xfrm>
            <a:off x="936677" y="251791"/>
            <a:ext cx="9404723" cy="1071370"/>
          </a:xfrm>
        </p:spPr>
        <p:txBody>
          <a:bodyPr/>
          <a:lstStyle/>
          <a:p>
            <a:pPr algn="ctr"/>
            <a:r>
              <a:rPr lang="es-ES" dirty="0"/>
              <a:t>SUPER MARIO BROS </a:t>
            </a:r>
            <a:endParaRPr lang="es-MX" dirty="0"/>
          </a:p>
        </p:txBody>
      </p:sp>
      <p:sp>
        <p:nvSpPr>
          <p:cNvPr id="3" name="Marcador de contenido 2">
            <a:extLst>
              <a:ext uri="{FF2B5EF4-FFF2-40B4-BE49-F238E27FC236}">
                <a16:creationId xmlns:a16="http://schemas.microsoft.com/office/drawing/2014/main" id="{52C0A7F3-9466-46CD-8E56-202CDC454578}"/>
              </a:ext>
            </a:extLst>
          </p:cNvPr>
          <p:cNvSpPr>
            <a:spLocks noGrp="1"/>
          </p:cNvSpPr>
          <p:nvPr>
            <p:ph idx="1"/>
          </p:nvPr>
        </p:nvSpPr>
        <p:spPr>
          <a:xfrm>
            <a:off x="1165767" y="1496328"/>
            <a:ext cx="8946541" cy="2227534"/>
          </a:xfrm>
        </p:spPr>
        <p:txBody>
          <a:bodyPr/>
          <a:lstStyle/>
          <a:p>
            <a:pPr algn="l"/>
            <a:r>
              <a:rPr lang="es-ES" dirty="0"/>
              <a:t>¿Que podemos decir del que posiblemente es el videojuego más querido de la historia? Cuenta la leyenda que salvó a los videojuegos en Estados Unidos, cuando la industria estaba sumida en el caos tras el desastre de Atari.</a:t>
            </a:r>
          </a:p>
          <a:p>
            <a:pPr algn="l"/>
            <a:r>
              <a:rPr lang="es-ES" dirty="0"/>
              <a:t>Se convirtió en la primera piedra filosofal de Nintendo (la otra es la saga Zelda) sobre la que la compañía de Kioto edificó su imperio.</a:t>
            </a:r>
          </a:p>
          <a:p>
            <a:endParaRPr lang="es-MX" dirty="0"/>
          </a:p>
        </p:txBody>
      </p:sp>
      <p:pic>
        <p:nvPicPr>
          <p:cNvPr id="4098" name="Picture 2" descr="Super Mario Bros. | NES | Juegos | Nintendo">
            <a:extLst>
              <a:ext uri="{FF2B5EF4-FFF2-40B4-BE49-F238E27FC236}">
                <a16:creationId xmlns:a16="http://schemas.microsoft.com/office/drawing/2014/main" id="{6F121527-029C-4BE0-8118-590351E6EC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7843" y="3723862"/>
            <a:ext cx="4956313" cy="2478157"/>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E2FA6750-A1D7-4E15-AF17-3C7D965A8F81}"/>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240368668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C42CDA-70E1-4C0E-9023-C374A80E7117}"/>
              </a:ext>
            </a:extLst>
          </p:cNvPr>
          <p:cNvSpPr>
            <a:spLocks noGrp="1"/>
          </p:cNvSpPr>
          <p:nvPr>
            <p:ph type="title"/>
          </p:nvPr>
        </p:nvSpPr>
        <p:spPr>
          <a:xfrm>
            <a:off x="646111" y="980660"/>
            <a:ext cx="9404723" cy="872587"/>
          </a:xfrm>
        </p:spPr>
        <p:txBody>
          <a:bodyPr/>
          <a:lstStyle/>
          <a:p>
            <a:pPr algn="ctr"/>
            <a:r>
              <a:rPr lang="es-ES" dirty="0"/>
              <a:t>SONIC</a:t>
            </a:r>
            <a:endParaRPr lang="es-MX" dirty="0"/>
          </a:p>
        </p:txBody>
      </p:sp>
      <p:sp>
        <p:nvSpPr>
          <p:cNvPr id="3" name="Marcador de contenido 2">
            <a:extLst>
              <a:ext uri="{FF2B5EF4-FFF2-40B4-BE49-F238E27FC236}">
                <a16:creationId xmlns:a16="http://schemas.microsoft.com/office/drawing/2014/main" id="{05202FC0-CD9E-4B16-8910-E4B54F320610}"/>
              </a:ext>
            </a:extLst>
          </p:cNvPr>
          <p:cNvSpPr>
            <a:spLocks noGrp="1"/>
          </p:cNvSpPr>
          <p:nvPr>
            <p:ph idx="1"/>
          </p:nvPr>
        </p:nvSpPr>
        <p:spPr>
          <a:xfrm>
            <a:off x="1104293" y="1853247"/>
            <a:ext cx="8946541" cy="1723952"/>
          </a:xfrm>
        </p:spPr>
        <p:txBody>
          <a:bodyPr/>
          <a:lstStyle/>
          <a:p>
            <a:r>
              <a:rPr lang="es-ES" b="1" spc="50" dirty="0">
                <a:ln w="9525" cmpd="sng">
                  <a:solidFill>
                    <a:schemeClr val="accent1"/>
                  </a:solidFill>
                  <a:prstDash val="solid"/>
                </a:ln>
                <a:solidFill>
                  <a:srgbClr val="70AD47">
                    <a:tint val="1000"/>
                  </a:srgbClr>
                </a:solidFill>
                <a:effectLst>
                  <a:glow rad="38100">
                    <a:schemeClr val="accent1">
                      <a:alpha val="40000"/>
                    </a:schemeClr>
                  </a:glow>
                </a:effectLst>
              </a:rPr>
              <a:t>El primer Sonic fue una revolución técnica y una genialidad de SEGA, que se atrevió a crear un plataformas, el género de Mario, dotado de una velocidad de </a:t>
            </a:r>
            <a:r>
              <a:rPr lang="es-ES" b="1" spc="50" dirty="0" err="1">
                <a:ln w="9525" cmpd="sng">
                  <a:solidFill>
                    <a:schemeClr val="accent1"/>
                  </a:solidFill>
                  <a:prstDash val="solid"/>
                </a:ln>
                <a:solidFill>
                  <a:srgbClr val="70AD47">
                    <a:tint val="1000"/>
                  </a:srgbClr>
                </a:solidFill>
                <a:effectLst>
                  <a:glow rad="38100">
                    <a:schemeClr val="accent1">
                      <a:alpha val="40000"/>
                    </a:schemeClr>
                  </a:glow>
                </a:effectLst>
              </a:rPr>
              <a:t>scroll</a:t>
            </a:r>
            <a:r>
              <a:rPr lang="es-ES" b="1" spc="50" dirty="0">
                <a:ln w="9525" cmpd="sng">
                  <a:solidFill>
                    <a:schemeClr val="accent1"/>
                  </a:solidFill>
                  <a:prstDash val="solid"/>
                </a:ln>
                <a:solidFill>
                  <a:srgbClr val="70AD47">
                    <a:tint val="1000"/>
                  </a:srgbClr>
                </a:solidFill>
                <a:effectLst>
                  <a:glow rad="38100">
                    <a:schemeClr val="accent1">
                      <a:alpha val="40000"/>
                    </a:schemeClr>
                  </a:glow>
                </a:effectLst>
              </a:rPr>
              <a:t> nunca vista, que le daba a Sonic un aspecto moderno y ágil, frente al tono clásico de Mario. Acaba de salir en Switch en la línea Sega Ages.</a:t>
            </a:r>
            <a:endParaRPr lang="es-MX" b="1"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5122" name="Picture 2" descr="The best Sonic games of all time | GamesRadar+">
            <a:extLst>
              <a:ext uri="{FF2B5EF4-FFF2-40B4-BE49-F238E27FC236}">
                <a16:creationId xmlns:a16="http://schemas.microsoft.com/office/drawing/2014/main" id="{A347D54C-19D6-4494-85DD-BEF048077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8574" y="3753693"/>
            <a:ext cx="4572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1C5739F2-AFA1-43D7-B8DA-EE65C09331D8}"/>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229189425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91ACA1-7E36-4F26-9984-29668A8A49BF}"/>
              </a:ext>
            </a:extLst>
          </p:cNvPr>
          <p:cNvSpPr>
            <a:spLocks noGrp="1"/>
          </p:cNvSpPr>
          <p:nvPr>
            <p:ph type="title"/>
          </p:nvPr>
        </p:nvSpPr>
        <p:spPr>
          <a:xfrm>
            <a:off x="645130" y="490330"/>
            <a:ext cx="9404723" cy="1058118"/>
          </a:xfrm>
        </p:spPr>
        <p:txBody>
          <a:bodyPr/>
          <a:lstStyle/>
          <a:p>
            <a:pPr algn="ctr"/>
            <a:r>
              <a:rPr lang="es-ES" sz="4000" dirty="0"/>
              <a:t>STREET FIGTHER </a:t>
            </a:r>
            <a:r>
              <a:rPr lang="es-ES" dirty="0"/>
              <a:t>II</a:t>
            </a:r>
            <a:endParaRPr lang="es-MX" dirty="0"/>
          </a:p>
        </p:txBody>
      </p:sp>
      <p:sp>
        <p:nvSpPr>
          <p:cNvPr id="3" name="Marcador de contenido 2">
            <a:extLst>
              <a:ext uri="{FF2B5EF4-FFF2-40B4-BE49-F238E27FC236}">
                <a16:creationId xmlns:a16="http://schemas.microsoft.com/office/drawing/2014/main" id="{050840F7-8F61-4D11-A351-5CDD75626ED7}"/>
              </a:ext>
            </a:extLst>
          </p:cNvPr>
          <p:cNvSpPr>
            <a:spLocks noGrp="1"/>
          </p:cNvSpPr>
          <p:nvPr>
            <p:ph idx="1"/>
          </p:nvPr>
        </p:nvSpPr>
        <p:spPr>
          <a:xfrm>
            <a:off x="1002230" y="1548448"/>
            <a:ext cx="10187540" cy="2466073"/>
          </a:xfrm>
        </p:spPr>
        <p:txBody>
          <a:bodyPr/>
          <a:lstStyle/>
          <a:p>
            <a:r>
              <a:rPr lang="es-ES" dirty="0"/>
              <a:t>El juego de lucha más famoso de todos los tiempos, Street </a:t>
            </a:r>
            <a:r>
              <a:rPr lang="es-ES" dirty="0" err="1"/>
              <a:t>Fighter</a:t>
            </a:r>
            <a:r>
              <a:rPr lang="es-ES" dirty="0"/>
              <a:t> II, triunfó en las recreativas y en Super Nintendo, en los años 90. Pero ha sido un éxito de ventas en todas las plataformas en las que ha salido.</a:t>
            </a:r>
          </a:p>
          <a:p>
            <a:r>
              <a:rPr lang="es-ES" dirty="0"/>
              <a:t>Como otros títulos de esta lista Street </a:t>
            </a:r>
            <a:r>
              <a:rPr lang="es-ES" dirty="0" err="1"/>
              <a:t>Fighter</a:t>
            </a:r>
            <a:r>
              <a:rPr lang="es-ES" dirty="0"/>
              <a:t> II definió el género al que pertenecía, tallando en piedra infinidad de aspectos que se convirtieron en norma: personajes con diferentes golpes y movimientos, control preciso  sin </a:t>
            </a:r>
            <a:r>
              <a:rPr lang="es-ES" dirty="0" err="1"/>
              <a:t>lag</a:t>
            </a:r>
            <a:r>
              <a:rPr lang="es-ES" dirty="0"/>
              <a:t>, combos que exigen habilidad y estrategia, y mucho más.</a:t>
            </a:r>
            <a:endParaRPr lang="es-MX" dirty="0"/>
          </a:p>
        </p:txBody>
      </p:sp>
      <p:pic>
        <p:nvPicPr>
          <p:cNvPr id="6146" name="Picture 2">
            <a:extLst>
              <a:ext uri="{FF2B5EF4-FFF2-40B4-BE49-F238E27FC236}">
                <a16:creationId xmlns:a16="http://schemas.microsoft.com/office/drawing/2014/main" id="{2750A9B2-E2AD-46D8-BD59-AEE5FAE14A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9670" y="4014521"/>
            <a:ext cx="4572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2E31917D-B8C2-4A6B-884C-5BBC9C2E8605}"/>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247265294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370697-1262-4251-8A00-A580D92AA44F}"/>
              </a:ext>
            </a:extLst>
          </p:cNvPr>
          <p:cNvSpPr>
            <a:spLocks noGrp="1"/>
          </p:cNvSpPr>
          <p:nvPr>
            <p:ph type="title"/>
          </p:nvPr>
        </p:nvSpPr>
        <p:spPr>
          <a:xfrm>
            <a:off x="645130" y="357808"/>
            <a:ext cx="9404723" cy="912344"/>
          </a:xfrm>
        </p:spPr>
        <p:txBody>
          <a:bodyPr/>
          <a:lstStyle/>
          <a:p>
            <a:pPr algn="ctr"/>
            <a:r>
              <a:rPr lang="es-ES" dirty="0"/>
              <a:t>DOOM</a:t>
            </a:r>
            <a:endParaRPr lang="es-MX" dirty="0"/>
          </a:p>
        </p:txBody>
      </p:sp>
      <p:sp>
        <p:nvSpPr>
          <p:cNvPr id="3" name="Marcador de contenido 2">
            <a:extLst>
              <a:ext uri="{FF2B5EF4-FFF2-40B4-BE49-F238E27FC236}">
                <a16:creationId xmlns:a16="http://schemas.microsoft.com/office/drawing/2014/main" id="{7F653652-BB69-4586-869E-3A5F5725A1FC}"/>
              </a:ext>
            </a:extLst>
          </p:cNvPr>
          <p:cNvSpPr>
            <a:spLocks noGrp="1"/>
          </p:cNvSpPr>
          <p:nvPr>
            <p:ph idx="1"/>
          </p:nvPr>
        </p:nvSpPr>
        <p:spPr>
          <a:xfrm>
            <a:off x="1103312" y="1431236"/>
            <a:ext cx="8946541" cy="1404729"/>
          </a:xfrm>
        </p:spPr>
        <p:txBody>
          <a:bodyPr/>
          <a:lstStyle/>
          <a:p>
            <a:r>
              <a:rPr lang="es-ES" dirty="0"/>
              <a:t>¿Existe un videojuego más influyente que </a:t>
            </a:r>
            <a:r>
              <a:rPr lang="es-ES" dirty="0" err="1"/>
              <a:t>Doom</a:t>
            </a:r>
            <a:r>
              <a:rPr lang="es-ES" dirty="0"/>
              <a:t>? Fue el primer </a:t>
            </a:r>
            <a:r>
              <a:rPr lang="es-ES" dirty="0" err="1"/>
              <a:t>shooter</a:t>
            </a:r>
            <a:r>
              <a:rPr lang="es-ES" dirty="0"/>
              <a:t> en primera persona que triunfó en todo el mundo, el primero en ofrecer juego online a través de Internet, y uno de los primeros juegos con soporte oficial de MODS.</a:t>
            </a:r>
            <a:endParaRPr lang="es-MX" dirty="0"/>
          </a:p>
        </p:txBody>
      </p:sp>
      <p:pic>
        <p:nvPicPr>
          <p:cNvPr id="7170" name="Picture 2" descr="DOOM Eternal bate los récords de ventas de la franquicia | Noticias |  GameProTV">
            <a:extLst>
              <a:ext uri="{FF2B5EF4-FFF2-40B4-BE49-F238E27FC236}">
                <a16:creationId xmlns:a16="http://schemas.microsoft.com/office/drawing/2014/main" id="{393FBADC-A516-41A3-A90D-EB24210EF9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3237" y="2997049"/>
            <a:ext cx="5318155" cy="298690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186ACBAF-7021-4F32-BBF7-EAB780FE6116}"/>
              </a:ext>
            </a:extLst>
          </p:cNvPr>
          <p:cNvSpPr txBox="1"/>
          <p:nvPr/>
        </p:nvSpPr>
        <p:spPr>
          <a:xfrm>
            <a:off x="9422295" y="6096000"/>
            <a:ext cx="2292627" cy="369332"/>
          </a:xfrm>
          <a:prstGeom prst="rect">
            <a:avLst/>
          </a:prstGeom>
          <a:noFill/>
        </p:spPr>
        <p:txBody>
          <a:bodyPr wrap="square" rtlCol="0">
            <a:spAutoFit/>
          </a:bodyPr>
          <a:lstStyle/>
          <a:p>
            <a:r>
              <a:rPr lang="es-ES" dirty="0">
                <a:hlinkClick r:id="rId3" action="ppaction://hlinksldjump"/>
              </a:rPr>
              <a:t>VOLVER AL MENU </a:t>
            </a:r>
            <a:endParaRPr lang="es-MX" dirty="0"/>
          </a:p>
        </p:txBody>
      </p:sp>
    </p:spTree>
    <p:extLst>
      <p:ext uri="{BB962C8B-B14F-4D97-AF65-F5344CB8AC3E}">
        <p14:creationId xmlns:p14="http://schemas.microsoft.com/office/powerpoint/2010/main" val="130552547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310</TotalTime>
  <Words>1008</Words>
  <Application>Microsoft Office PowerPoint</Application>
  <PresentationFormat>Panorámica</PresentationFormat>
  <Paragraphs>67</Paragraphs>
  <Slides>13</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13</vt:i4>
      </vt:variant>
    </vt:vector>
  </HeadingPairs>
  <TitlesOfParts>
    <vt:vector size="20" baseType="lpstr">
      <vt:lpstr>Arial</vt:lpstr>
      <vt:lpstr>Century Gothic</vt:lpstr>
      <vt:lpstr>Roboto_Slab-light</vt:lpstr>
      <vt:lpstr>Roboto_Slab-regular</vt:lpstr>
      <vt:lpstr>Wingdings</vt:lpstr>
      <vt:lpstr>Wingdings 3</vt:lpstr>
      <vt:lpstr>Ion</vt:lpstr>
      <vt:lpstr>Video juegos </vt:lpstr>
      <vt:lpstr>MENU </vt:lpstr>
      <vt:lpstr>Los 10 juegos más populares de la historia</vt:lpstr>
      <vt:lpstr>PAC-MAN </vt:lpstr>
      <vt:lpstr>TETRIS</vt:lpstr>
      <vt:lpstr>SUPER MARIO BROS </vt:lpstr>
      <vt:lpstr>SONIC</vt:lpstr>
      <vt:lpstr>STREET FIGTHER II</vt:lpstr>
      <vt:lpstr>DOOM</vt:lpstr>
      <vt:lpstr>FIFA 94</vt:lpstr>
      <vt:lpstr>POKEMON BLUE/ RED / YELLOW</vt:lpstr>
      <vt:lpstr>FINAL FANTASY </vt:lpstr>
      <vt:lpstr>LOS SIMS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juegos</dc:title>
  <dc:creator>PAOLO</dc:creator>
  <cp:lastModifiedBy>PAOLO</cp:lastModifiedBy>
  <cp:revision>21</cp:revision>
  <dcterms:created xsi:type="dcterms:W3CDTF">2021-03-16T22:34:57Z</dcterms:created>
  <dcterms:modified xsi:type="dcterms:W3CDTF">2021-03-17T03:45:50Z</dcterms:modified>
</cp:coreProperties>
</file>