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7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55" autoAdjust="0"/>
    <p:restoredTop sz="94322" autoAdjust="0"/>
  </p:normalViewPr>
  <p:slideViewPr>
    <p:cSldViewPr snapToGrid="0">
      <p:cViewPr varScale="1">
        <p:scale>
          <a:sx n="69" d="100"/>
          <a:sy n="69" d="100"/>
        </p:scale>
        <p:origin x="852" y="6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FCF10DB8-C51A-4AD5-B638-893088E901DA}" type="datetimeFigureOut">
              <a:rPr lang="es-MX" smtClean="0"/>
              <a:t>11/03/2021</a:t>
            </a:fld>
            <a:endParaRPr lang="es-MX"/>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B364624F-20CB-4E16-BED3-428BC2D9E457}"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2720316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F10DB8-C51A-4AD5-B638-893088E901DA}" type="datetimeFigureOut">
              <a:rPr lang="es-MX" smtClean="0"/>
              <a:t>11/03/2021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3951330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F10DB8-C51A-4AD5-B638-893088E901DA}" type="datetimeFigureOut">
              <a:rPr lang="es-MX" smtClean="0"/>
              <a:t>11/03/2021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31104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CF10DB8-C51A-4AD5-B638-893088E901DA}" type="datetimeFigureOut">
              <a:rPr lang="es-MX" smtClean="0"/>
              <a:t>11/03/2021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3570766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FCF10DB8-C51A-4AD5-B638-893088E901DA}" type="datetimeFigureOut">
              <a:rPr lang="es-MX" smtClean="0"/>
              <a:t>11/03/2021</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B364624F-20CB-4E16-BED3-428BC2D9E457}" type="slidenum">
              <a:rPr lang="es-MX" smtClean="0"/>
              <a:t>‹Nº›</a:t>
            </a:fld>
            <a:endParaRPr lang="es-MX"/>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87887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CF10DB8-C51A-4AD5-B638-893088E901DA}" type="datetimeFigureOut">
              <a:rPr lang="es-MX" smtClean="0"/>
              <a:t>11/03/2021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1986376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s-ES" smtClean="0"/>
              <a:t>Editar el estilo de texto del patrón</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CF10DB8-C51A-4AD5-B638-893088E901DA}" type="datetimeFigureOut">
              <a:rPr lang="es-MX" smtClean="0"/>
              <a:t>11/03/2021</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3567750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CF10DB8-C51A-4AD5-B638-893088E901DA}" type="datetimeFigureOut">
              <a:rPr lang="es-MX" smtClean="0"/>
              <a:t>11/03/2021</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3608231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10DB8-C51A-4AD5-B638-893088E901DA}" type="datetimeFigureOut">
              <a:rPr lang="es-MX" smtClean="0"/>
              <a:t>11/03/2021</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1190632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FCF10DB8-C51A-4AD5-B638-893088E901DA}" type="datetimeFigureOut">
              <a:rPr lang="es-MX" smtClean="0"/>
              <a:t>11/03/2021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251624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FCF10DB8-C51A-4AD5-B638-893088E901DA}" type="datetimeFigureOut">
              <a:rPr lang="es-MX" smtClean="0"/>
              <a:t>11/03/2021</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B364624F-20CB-4E16-BED3-428BC2D9E457}" type="slidenum">
              <a:rPr lang="es-MX" smtClean="0"/>
              <a:t>‹Nº›</a:t>
            </a:fld>
            <a:endParaRPr lang="es-MX"/>
          </a:p>
        </p:txBody>
      </p:sp>
    </p:spTree>
    <p:extLst>
      <p:ext uri="{BB962C8B-B14F-4D97-AF65-F5344CB8AC3E}">
        <p14:creationId xmlns:p14="http://schemas.microsoft.com/office/powerpoint/2010/main" val="1773193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FCF10DB8-C51A-4AD5-B638-893088E901DA}" type="datetimeFigureOut">
              <a:rPr lang="es-MX" smtClean="0"/>
              <a:t>11/03/2021</a:t>
            </a:fld>
            <a:endParaRPr lang="es-MX"/>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s-MX"/>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B364624F-20CB-4E16-BED3-428BC2D9E457}" type="slidenum">
              <a:rPr lang="es-MX" smtClean="0"/>
              <a:t>‹Nº›</a:t>
            </a:fld>
            <a:endParaRPr lang="es-MX"/>
          </a:p>
        </p:txBody>
      </p:sp>
    </p:spTree>
    <p:extLst>
      <p:ext uri="{BB962C8B-B14F-4D97-AF65-F5344CB8AC3E}">
        <p14:creationId xmlns:p14="http://schemas.microsoft.com/office/powerpoint/2010/main" val="15266522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0.xml"/><Relationship Id="rId4" Type="http://schemas.openxmlformats.org/officeDocument/2006/relationships/slide" Target="slide8.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descr="C:\Users\LAB\Downloads\logo marac de agua.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0887" y="2378710"/>
            <a:ext cx="5610225" cy="2100580"/>
          </a:xfrm>
          <a:prstGeom prst="rect">
            <a:avLst/>
          </a:prstGeom>
          <a:noFill/>
          <a:ln>
            <a:noFill/>
          </a:ln>
        </p:spPr>
      </p:pic>
      <p:sp>
        <p:nvSpPr>
          <p:cNvPr id="12" name="Rectángulo 11"/>
          <p:cNvSpPr/>
          <p:nvPr/>
        </p:nvSpPr>
        <p:spPr>
          <a:xfrm>
            <a:off x="644601" y="5130686"/>
            <a:ext cx="1592103" cy="553357"/>
          </a:xfrm>
          <a:prstGeom prst="rect">
            <a:avLst/>
          </a:prstGeom>
        </p:spPr>
        <p:txBody>
          <a:bodyPr wrap="none">
            <a:spAutoFit/>
          </a:bodyPr>
          <a:lstStyle/>
          <a:p>
            <a:pPr>
              <a:lnSpc>
                <a:spcPct val="107000"/>
              </a:lnSpc>
              <a:spcAft>
                <a:spcPts val="800"/>
              </a:spcAft>
            </a:pPr>
            <a:r>
              <a:rPr lang="es-MX" sz="2800" b="1" dirty="0">
                <a:latin typeface="Times New Roman" panose="02020603050405020304" pitchFamily="18" charset="0"/>
                <a:cs typeface="Times New Roman" panose="02020603050405020304" pitchFamily="18" charset="0"/>
              </a:rPr>
              <a:t>Grupo</a:t>
            </a:r>
            <a:r>
              <a:rPr lang="es-MX" sz="2800" b="1" smtClean="0">
                <a:latin typeface="Times New Roman" panose="02020603050405020304" pitchFamily="18" charset="0"/>
                <a:cs typeface="Times New Roman" panose="02020603050405020304" pitchFamily="18" charset="0"/>
              </a:rPr>
              <a:t>: </a:t>
            </a:r>
            <a:r>
              <a:rPr lang="es-MX" sz="2800" b="1">
                <a:latin typeface="Times New Roman" panose="02020603050405020304" pitchFamily="18" charset="0"/>
                <a:cs typeface="Times New Roman" panose="02020603050405020304" pitchFamily="18" charset="0"/>
              </a:rPr>
              <a:t>2</a:t>
            </a:r>
            <a:endParaRPr lang="es-MX" sz="2800" b="1" dirty="0">
              <a:latin typeface="Times New Roman" panose="02020603050405020304" pitchFamily="18" charset="0"/>
              <a:cs typeface="Times New Roman" panose="02020603050405020304" pitchFamily="18" charset="0"/>
            </a:endParaRPr>
          </a:p>
        </p:txBody>
      </p:sp>
      <p:sp>
        <p:nvSpPr>
          <p:cNvPr id="14" name="Rectángulo 13"/>
          <p:cNvSpPr/>
          <p:nvPr/>
        </p:nvSpPr>
        <p:spPr>
          <a:xfrm>
            <a:off x="2580978" y="5130686"/>
            <a:ext cx="1701556" cy="553357"/>
          </a:xfrm>
          <a:prstGeom prst="rect">
            <a:avLst/>
          </a:prstGeom>
        </p:spPr>
        <p:txBody>
          <a:bodyPr wrap="none">
            <a:spAutoFit/>
          </a:bodyPr>
          <a:lstStyle/>
          <a:p>
            <a:pPr>
              <a:lnSpc>
                <a:spcPct val="107000"/>
              </a:lnSpc>
              <a:spcAft>
                <a:spcPts val="800"/>
              </a:spcAft>
            </a:pPr>
            <a:r>
              <a:rPr lang="es-MX" sz="2800" b="1" dirty="0">
                <a:latin typeface="Times New Roman" panose="02020603050405020304" pitchFamily="18" charset="0"/>
                <a:cs typeface="Times New Roman" panose="02020603050405020304" pitchFamily="18" charset="0"/>
              </a:rPr>
              <a:t>Grado</a:t>
            </a:r>
            <a:r>
              <a:rPr lang="es-MX" sz="2800" b="1" dirty="0" smtClean="0">
                <a:latin typeface="Times New Roman" panose="02020603050405020304" pitchFamily="18" charset="0"/>
                <a:cs typeface="Times New Roman" panose="02020603050405020304" pitchFamily="18" charset="0"/>
              </a:rPr>
              <a:t>: A </a:t>
            </a:r>
            <a:endParaRPr lang="es-MX" sz="2800" b="1" dirty="0">
              <a:latin typeface="Times New Roman" panose="02020603050405020304" pitchFamily="18" charset="0"/>
              <a:cs typeface="Times New Roman" panose="02020603050405020304" pitchFamily="18" charset="0"/>
            </a:endParaRPr>
          </a:p>
        </p:txBody>
      </p:sp>
      <p:sp>
        <p:nvSpPr>
          <p:cNvPr id="15" name="Rectángulo 14"/>
          <p:cNvSpPr/>
          <p:nvPr/>
        </p:nvSpPr>
        <p:spPr>
          <a:xfrm>
            <a:off x="509147" y="4284942"/>
            <a:ext cx="3796232" cy="553357"/>
          </a:xfrm>
          <a:prstGeom prst="rect">
            <a:avLst/>
          </a:prstGeom>
        </p:spPr>
        <p:txBody>
          <a:bodyPr wrap="none">
            <a:spAutoFit/>
          </a:bodyPr>
          <a:lstStyle/>
          <a:p>
            <a:pPr>
              <a:lnSpc>
                <a:spcPct val="107000"/>
              </a:lnSpc>
              <a:spcAft>
                <a:spcPts val="800"/>
              </a:spcAft>
            </a:pPr>
            <a:r>
              <a:rPr lang="es-MX" sz="2800" b="1" dirty="0">
                <a:latin typeface="Times New Roman" panose="02020603050405020304" pitchFamily="18" charset="0"/>
                <a:cs typeface="Times New Roman" panose="02020603050405020304" pitchFamily="18" charset="0"/>
              </a:rPr>
              <a:t>Materia: </a:t>
            </a:r>
            <a:r>
              <a:rPr lang="es-MX" sz="2800" b="1" dirty="0" smtClean="0">
                <a:latin typeface="Times New Roman" panose="02020603050405020304" pitchFamily="18" charset="0"/>
                <a:cs typeface="Times New Roman" panose="02020603050405020304" pitchFamily="18" charset="0"/>
              </a:rPr>
              <a:t>Computación </a:t>
            </a:r>
            <a:endParaRPr lang="es-MX" sz="2800" b="1" dirty="0">
              <a:latin typeface="Times New Roman" panose="02020603050405020304" pitchFamily="18" charset="0"/>
              <a:cs typeface="Times New Roman" panose="02020603050405020304" pitchFamily="18" charset="0"/>
            </a:endParaRPr>
          </a:p>
        </p:txBody>
      </p:sp>
      <p:sp>
        <p:nvSpPr>
          <p:cNvPr id="17" name="Rectángulo 16"/>
          <p:cNvSpPr/>
          <p:nvPr/>
        </p:nvSpPr>
        <p:spPr>
          <a:xfrm>
            <a:off x="374655" y="3429000"/>
            <a:ext cx="5575501" cy="553357"/>
          </a:xfrm>
          <a:prstGeom prst="rect">
            <a:avLst/>
          </a:prstGeom>
        </p:spPr>
        <p:txBody>
          <a:bodyPr wrap="none">
            <a:spAutoFit/>
          </a:bodyPr>
          <a:lstStyle/>
          <a:p>
            <a:pPr>
              <a:lnSpc>
                <a:spcPct val="107000"/>
              </a:lnSpc>
              <a:spcAft>
                <a:spcPts val="800"/>
              </a:spcAft>
            </a:pPr>
            <a:r>
              <a:rPr lang="es-MX" sz="2800" b="1" dirty="0">
                <a:latin typeface="Times New Roman" panose="02020603050405020304" pitchFamily="18" charset="0"/>
                <a:cs typeface="Times New Roman" panose="02020603050405020304" pitchFamily="18" charset="0"/>
              </a:rPr>
              <a:t>Nombre del </a:t>
            </a:r>
            <a:r>
              <a:rPr lang="es-MX" sz="2800" b="1" dirty="0" smtClean="0">
                <a:latin typeface="Times New Roman" panose="02020603050405020304" pitchFamily="18" charset="0"/>
                <a:cs typeface="Times New Roman" panose="02020603050405020304" pitchFamily="18" charset="0"/>
              </a:rPr>
              <a:t>trabajo: video juegos  .</a:t>
            </a:r>
            <a:endParaRPr lang="es-MX" sz="2800" b="1" dirty="0">
              <a:latin typeface="Times New Roman" panose="02020603050405020304" pitchFamily="18" charset="0"/>
              <a:cs typeface="Times New Roman" panose="02020603050405020304" pitchFamily="18" charset="0"/>
            </a:endParaRPr>
          </a:p>
        </p:txBody>
      </p:sp>
      <p:sp>
        <p:nvSpPr>
          <p:cNvPr id="18" name="Rectángulo 17"/>
          <p:cNvSpPr/>
          <p:nvPr/>
        </p:nvSpPr>
        <p:spPr>
          <a:xfrm>
            <a:off x="374655" y="2378710"/>
            <a:ext cx="9047926" cy="1085875"/>
          </a:xfrm>
          <a:prstGeom prst="rect">
            <a:avLst/>
          </a:prstGeom>
        </p:spPr>
        <p:txBody>
          <a:bodyPr wrap="none">
            <a:spAutoFit/>
          </a:bodyPr>
          <a:lstStyle/>
          <a:p>
            <a:pPr>
              <a:lnSpc>
                <a:spcPct val="107000"/>
              </a:lnSpc>
              <a:spcAft>
                <a:spcPts val="800"/>
              </a:spcAft>
            </a:pPr>
            <a:r>
              <a:rPr lang="es-MX" sz="2800" b="1" dirty="0">
                <a:latin typeface="Times New Roman" panose="02020603050405020304" pitchFamily="18" charset="0"/>
                <a:cs typeface="Times New Roman" panose="02020603050405020304" pitchFamily="18" charset="0"/>
              </a:rPr>
              <a:t>Nombre del profesor</a:t>
            </a:r>
            <a:r>
              <a:rPr lang="es-MX" sz="2800" b="1" dirty="0" smtClean="0">
                <a:latin typeface="Times New Roman" panose="02020603050405020304" pitchFamily="18" charset="0"/>
                <a:cs typeface="Times New Roman" panose="02020603050405020304" pitchFamily="18" charset="0"/>
              </a:rPr>
              <a:t>: </a:t>
            </a:r>
            <a:r>
              <a:rPr lang="es-MX" sz="2800" b="1" dirty="0" err="1">
                <a:latin typeface="Times New Roman" panose="02020603050405020304" pitchFamily="18" charset="0"/>
                <a:cs typeface="Times New Roman" panose="02020603050405020304" pitchFamily="18" charset="0"/>
              </a:rPr>
              <a:t>Lic</a:t>
            </a:r>
            <a:r>
              <a:rPr lang="es-MX" sz="2800" b="1" dirty="0">
                <a:latin typeface="Times New Roman" panose="02020603050405020304" pitchFamily="18" charset="0"/>
                <a:cs typeface="Times New Roman" panose="02020603050405020304" pitchFamily="18" charset="0"/>
              </a:rPr>
              <a:t> Andrés Alejandro Reyes Molina</a:t>
            </a:r>
          </a:p>
          <a:p>
            <a:pPr>
              <a:lnSpc>
                <a:spcPct val="107000"/>
              </a:lnSpc>
              <a:spcAft>
                <a:spcPts val="800"/>
              </a:spcAft>
            </a:pPr>
            <a:r>
              <a:rPr lang="es-MX" sz="2800" b="1" dirty="0" smtClean="0">
                <a:latin typeface="Times New Roman" panose="02020603050405020304" pitchFamily="18" charset="0"/>
                <a:cs typeface="Times New Roman" panose="02020603050405020304" pitchFamily="18" charset="0"/>
              </a:rPr>
              <a:t> </a:t>
            </a:r>
            <a:endParaRPr lang="es-MX" sz="2800" b="1" dirty="0">
              <a:latin typeface="Times New Roman" panose="02020603050405020304" pitchFamily="18" charset="0"/>
              <a:cs typeface="Times New Roman" panose="02020603050405020304" pitchFamily="18" charset="0"/>
            </a:endParaRPr>
          </a:p>
        </p:txBody>
      </p:sp>
      <p:pic>
        <p:nvPicPr>
          <p:cNvPr id="23" name="Imagen 22" descr="C:\Users\LAB\Downloads\cinta azu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405772"/>
            <a:ext cx="12192000" cy="469265"/>
          </a:xfrm>
          <a:prstGeom prst="rect">
            <a:avLst/>
          </a:prstGeom>
          <a:noFill/>
          <a:ln>
            <a:noFill/>
          </a:ln>
        </p:spPr>
      </p:pic>
      <p:sp>
        <p:nvSpPr>
          <p:cNvPr id="19" name="Rectángulo 18"/>
          <p:cNvSpPr/>
          <p:nvPr/>
        </p:nvSpPr>
        <p:spPr>
          <a:xfrm>
            <a:off x="374655" y="1230803"/>
            <a:ext cx="8043997" cy="523220"/>
          </a:xfrm>
          <a:prstGeom prst="rect">
            <a:avLst/>
          </a:prstGeom>
        </p:spPr>
        <p:txBody>
          <a:bodyPr wrap="none">
            <a:spAutoFit/>
          </a:bodyPr>
          <a:lstStyle/>
          <a:p>
            <a:r>
              <a:rPr lang="es-MX" sz="2800" b="1" dirty="0">
                <a:latin typeface="Times New Roman" panose="02020603050405020304" pitchFamily="18" charset="0"/>
                <a:cs typeface="Times New Roman" panose="02020603050405020304" pitchFamily="18" charset="0"/>
              </a:rPr>
              <a:t>Nombre de </a:t>
            </a:r>
            <a:r>
              <a:rPr lang="es-MX" sz="2800" b="1" dirty="0" smtClean="0">
                <a:latin typeface="Times New Roman" panose="02020603050405020304" pitchFamily="18" charset="0"/>
                <a:cs typeface="Times New Roman" panose="02020603050405020304" pitchFamily="18" charset="0"/>
              </a:rPr>
              <a:t>alumno: Cruz </a:t>
            </a:r>
            <a:r>
              <a:rPr lang="es-MX" sz="2800" b="1" dirty="0" err="1" smtClean="0">
                <a:latin typeface="Times New Roman" panose="02020603050405020304" pitchFamily="18" charset="0"/>
                <a:cs typeface="Times New Roman" panose="02020603050405020304" pitchFamily="18" charset="0"/>
              </a:rPr>
              <a:t>Cruz</a:t>
            </a:r>
            <a:r>
              <a:rPr lang="es-MX" sz="2800" b="1" dirty="0" smtClean="0">
                <a:latin typeface="Times New Roman" panose="02020603050405020304" pitchFamily="18" charset="0"/>
                <a:cs typeface="Times New Roman" panose="02020603050405020304" pitchFamily="18" charset="0"/>
              </a:rPr>
              <a:t> Williams Jose Luis.</a:t>
            </a:r>
            <a:endParaRPr lang="es-MX"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1611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Plataformas</a:t>
            </a:r>
            <a:br>
              <a:rPr lang="es-MX" b="1" dirty="0"/>
            </a:br>
            <a:endParaRPr lang="es-MX" dirty="0"/>
          </a:p>
        </p:txBody>
      </p:sp>
      <p:sp>
        <p:nvSpPr>
          <p:cNvPr id="3" name="Marcador de contenido 2"/>
          <p:cNvSpPr>
            <a:spLocks noGrp="1"/>
          </p:cNvSpPr>
          <p:nvPr>
            <p:ph idx="1"/>
          </p:nvPr>
        </p:nvSpPr>
        <p:spPr/>
        <p:txBody>
          <a:bodyPr>
            <a:normAutofit/>
          </a:bodyPr>
          <a:lstStyle/>
          <a:p>
            <a:r>
              <a:rPr lang="es-MX" sz="2000" dirty="0">
                <a:latin typeface="Gill Sams MT"/>
              </a:rPr>
              <a:t>Los distintos tipos de dispositivo en los que se ejecutan los videojuegos se conocen como plataformas. Los cuatro tipos de plataformas más populares son el PC, las videoconsolas, los dispositivos portátiles y las máquinas arcade.</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7856" y="2534864"/>
            <a:ext cx="4993264" cy="3645273"/>
          </a:xfrm>
          <a:prstGeom prst="rect">
            <a:avLst/>
          </a:prstGeom>
        </p:spPr>
      </p:pic>
    </p:spTree>
    <p:extLst>
      <p:ext uri="{BB962C8B-B14F-4D97-AF65-F5344CB8AC3E}">
        <p14:creationId xmlns:p14="http://schemas.microsoft.com/office/powerpoint/2010/main" val="1392629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000" dirty="0">
                <a:latin typeface="Gill Sams MT"/>
              </a:rPr>
              <a:t>El PC u ordenador personal es también una plataforma de videojuegos, pero como su función no es solo ejecutar videojuegos, no se considera como videoconsola. El PC no entra en ninguna generación, ya que cada pocos meses salen nuevas piezas que modifican sus prestaciones. El PC por regla general puede ser mucho más potente que cualquier consola del mercado. Los más potentes soportan modos gráficos con resoluciones y efectos de </a:t>
            </a:r>
            <a:r>
              <a:rPr lang="es-MX" sz="2000" dirty="0" err="1">
                <a:latin typeface="Gill Sams MT"/>
              </a:rPr>
              <a:t>postprocesamiento</a:t>
            </a:r>
            <a:r>
              <a:rPr lang="es-MX" sz="2000" dirty="0">
                <a:latin typeface="Gill Sams MT"/>
              </a:rPr>
              <a:t> gráfico muy superiores a cualquier consola.</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574185193"/>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000" dirty="0">
                <a:latin typeface="Gill Sams MT"/>
              </a:rPr>
              <a:t>Las máquinas recreativas de videojuegos están disponibles en lugares públicos de diversión, centros comerciales, restaurantes, bares, o salones recreativos especializados. En los años 1980 y 90 del siglo pasado disfrutaron de un alto grado de popularidad al ser entonces el tipo de plataforma más avanzado técnicamente. Los progresos tecnológicos en las plataformas domésticas han supuesto a comienzos del siglo XXI una cierta decadencia en el uso de las máquinas arcade.</a:t>
            </a:r>
          </a:p>
        </p:txBody>
      </p:sp>
      <p:sp>
        <p:nvSpPr>
          <p:cNvPr id="5" name="Botón de acción: Inicio 4">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56" y="2717039"/>
            <a:ext cx="5528396" cy="4140961"/>
          </a:xfrm>
          <a:prstGeom prst="rect">
            <a:avLst/>
          </a:prstGeom>
        </p:spPr>
      </p:pic>
    </p:spTree>
    <p:extLst>
      <p:ext uri="{BB962C8B-B14F-4D97-AF65-F5344CB8AC3E}">
        <p14:creationId xmlns:p14="http://schemas.microsoft.com/office/powerpoint/2010/main" val="35533642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000" dirty="0">
                <a:latin typeface="Gill Sams MT"/>
              </a:rPr>
              <a:t>Las videoconsolas portátiles y otros aparatos de bolsillo cuentan con la capacidad para reproducir videojuegos. Entre estos últimos destacan hoy en día los teléfonos móviles (en particular los teléfonos inteligentes) que, sin ser los videojuegos su función primaria, los han ido incorporando a medida que se han ido incrementando sus prestaciones técnicas. Otro dispositivo portátil de creciente popularidad en los últimos años son las tabletas.</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0006" y="3719868"/>
            <a:ext cx="6462903" cy="2777914"/>
          </a:xfrm>
          <a:prstGeom prst="rect">
            <a:avLst/>
          </a:prstGeom>
        </p:spPr>
      </p:pic>
    </p:spTree>
    <p:extLst>
      <p:ext uri="{BB962C8B-B14F-4D97-AF65-F5344CB8AC3E}">
        <p14:creationId xmlns:p14="http://schemas.microsoft.com/office/powerpoint/2010/main" val="588250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Desarrollo</a:t>
            </a:r>
            <a:br>
              <a:rPr lang="es-MX" dirty="0"/>
            </a:br>
            <a:endParaRPr lang="es-MX" dirty="0"/>
          </a:p>
        </p:txBody>
      </p:sp>
      <p:sp>
        <p:nvSpPr>
          <p:cNvPr id="3" name="Marcador de contenido 2"/>
          <p:cNvSpPr>
            <a:spLocks noGrp="1"/>
          </p:cNvSpPr>
          <p:nvPr>
            <p:ph idx="1"/>
          </p:nvPr>
        </p:nvSpPr>
        <p:spPr/>
        <p:txBody>
          <a:bodyPr>
            <a:normAutofit/>
          </a:bodyPr>
          <a:lstStyle/>
          <a:p>
            <a:pPr algn="just"/>
            <a:r>
              <a:rPr lang="es-MX" sz="2000" dirty="0">
                <a:latin typeface="Gill Sams MT"/>
              </a:rPr>
              <a:t>La creación de videojuegos es una actividad llevada a cabo por empresas conocidas como desarrolladoras de videojuegos. Estas se encargan de diseñar y programar el videojuego, desde el concepto inicial hasta el videojuego en su versión final. Esta es una actividad multidisciplinaria, que involucra profesionales de la informática, el diseño, el sonido, la actuación, etc. El proceso es similar a la creación de software en general, aunque difiere en la gran cantidad de aportes creativos (música, historia, diseño de personajes, niveles, etc.) necesarios. </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2824616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normAutofit/>
          </a:bodyPr>
          <a:lstStyle/>
          <a:p>
            <a:pPr algn="just"/>
            <a:r>
              <a:rPr lang="es-MX" sz="2000" dirty="0">
                <a:latin typeface="Gill Sams MT"/>
              </a:rPr>
              <a:t>El desarrollo también varía en función de la plataforma objetivo (PC, móviles, consolas), el género (estrategia en tiempo real, RPG, aventura gráfica, plataformas, etc.) y la forma de visualización (2d, 2.5d y 3d). Algunas de las más importantes desarrolladoras de videojuegos a nivel internacional son: </a:t>
            </a:r>
            <a:r>
              <a:rPr lang="es-MX" sz="2000" dirty="0" err="1">
                <a:latin typeface="Gill Sams MT"/>
              </a:rPr>
              <a:t>Blizzard</a:t>
            </a:r>
            <a:r>
              <a:rPr lang="es-MX" sz="2000" dirty="0">
                <a:latin typeface="Gill Sams MT"/>
              </a:rPr>
              <a:t> </a:t>
            </a:r>
            <a:r>
              <a:rPr lang="es-MX" sz="2000" dirty="0" err="1">
                <a:latin typeface="Gill Sams MT"/>
              </a:rPr>
              <a:t>Entertainment</a:t>
            </a:r>
            <a:r>
              <a:rPr lang="es-MX" sz="2000" dirty="0">
                <a:latin typeface="Gill Sams MT"/>
              </a:rPr>
              <a:t>, </a:t>
            </a:r>
            <a:r>
              <a:rPr lang="es-MX" sz="2000" dirty="0" err="1">
                <a:latin typeface="Gill Sams MT"/>
              </a:rPr>
              <a:t>Valve</a:t>
            </a:r>
            <a:r>
              <a:rPr lang="es-MX" sz="2000" dirty="0">
                <a:latin typeface="Gill Sams MT"/>
              </a:rPr>
              <a:t>, </a:t>
            </a:r>
            <a:r>
              <a:rPr lang="es-MX" sz="2000" dirty="0" err="1">
                <a:latin typeface="Gill Sams MT"/>
              </a:rPr>
              <a:t>Rockstar</a:t>
            </a:r>
            <a:r>
              <a:rPr lang="es-MX" sz="2000" dirty="0">
                <a:latin typeface="Gill Sams MT"/>
              </a:rPr>
              <a:t> North, </a:t>
            </a:r>
            <a:r>
              <a:rPr lang="es-MX" sz="2000" dirty="0" err="1">
                <a:latin typeface="Gill Sams MT"/>
              </a:rPr>
              <a:t>Bungie</a:t>
            </a:r>
            <a:r>
              <a:rPr lang="es-MX" sz="2000" dirty="0">
                <a:latin typeface="Gill Sams MT"/>
              </a:rPr>
              <a:t>, Microsoft, Nintendo, </a:t>
            </a:r>
            <a:r>
              <a:rPr lang="es-MX" sz="2000" dirty="0" err="1">
                <a:latin typeface="Gill Sams MT"/>
              </a:rPr>
              <a:t>BioWare</a:t>
            </a:r>
            <a:r>
              <a:rPr lang="es-MX" sz="2000" dirty="0">
                <a:latin typeface="Gill Sams MT"/>
              </a:rPr>
              <a:t>, Sega , Sierra </a:t>
            </a:r>
            <a:r>
              <a:rPr lang="es-MX" sz="2000" dirty="0" err="1">
                <a:latin typeface="Gill Sams MT"/>
              </a:rPr>
              <a:t>Entertainment</a:t>
            </a:r>
            <a:r>
              <a:rPr lang="es-MX" sz="2000" dirty="0">
                <a:latin typeface="Gill Sams MT"/>
              </a:rPr>
              <a:t> o </a:t>
            </a:r>
            <a:r>
              <a:rPr lang="es-MX" sz="2000" dirty="0" err="1">
                <a:latin typeface="Gill Sams MT"/>
              </a:rPr>
              <a:t>Zynga</a:t>
            </a:r>
            <a:r>
              <a:rPr lang="es-MX" sz="2000" dirty="0">
                <a:latin typeface="Gill Sams MT"/>
              </a:rPr>
              <a:t>, a las cuales hay que añadir los estudios internos (a menudo homónimos) de las principales distribuidoras.</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4241387710"/>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Fin</a:t>
            </a:r>
            <a:endParaRPr lang="es-MX" dirty="0"/>
          </a:p>
        </p:txBody>
      </p:sp>
      <p:sp>
        <p:nvSpPr>
          <p:cNvPr id="3" name="Marcador de contenido 2"/>
          <p:cNvSpPr>
            <a:spLocks noGrp="1"/>
          </p:cNvSpPr>
          <p:nvPr>
            <p:ph idx="1"/>
          </p:nvPr>
        </p:nvSpPr>
        <p:spPr/>
        <p:txBody>
          <a:bodyPr/>
          <a:lstStyle/>
          <a:p>
            <a:endParaRPr lang="es-MX"/>
          </a:p>
        </p:txBody>
      </p:sp>
    </p:spTree>
    <p:extLst>
      <p:ext uri="{BB962C8B-B14F-4D97-AF65-F5344CB8AC3E}">
        <p14:creationId xmlns:p14="http://schemas.microsoft.com/office/powerpoint/2010/main" val="2965400146"/>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Videojuegos 	</a:t>
            </a:r>
            <a:endParaRPr lang="es-MX" dirty="0"/>
          </a:p>
        </p:txBody>
      </p:sp>
      <p:sp>
        <p:nvSpPr>
          <p:cNvPr id="3" name="Subtítulo 2"/>
          <p:cNvSpPr>
            <a:spLocks noGrp="1"/>
          </p:cNvSpPr>
          <p:nvPr>
            <p:ph type="subTitle" idx="1"/>
          </p:nvPr>
        </p:nvSpPr>
        <p:spPr/>
        <p:txBody>
          <a:bodyPr/>
          <a:lstStyle/>
          <a:p>
            <a:r>
              <a:rPr lang="es-MX" dirty="0" smtClean="0"/>
              <a:t>Evolución de los video juegos </a:t>
            </a:r>
            <a:endParaRPr lang="es-MX" dirty="0"/>
          </a:p>
        </p:txBody>
      </p:sp>
      <p:sp>
        <p:nvSpPr>
          <p:cNvPr id="5" name="Botón de acción: Inicio 4">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2884457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Índice </a:t>
            </a:r>
            <a:endParaRPr lang="es-MX" dirty="0"/>
          </a:p>
        </p:txBody>
      </p:sp>
      <p:sp>
        <p:nvSpPr>
          <p:cNvPr id="3" name="Marcador de contenido 2"/>
          <p:cNvSpPr>
            <a:spLocks noGrp="1"/>
          </p:cNvSpPr>
          <p:nvPr>
            <p:ph idx="1"/>
          </p:nvPr>
        </p:nvSpPr>
        <p:spPr/>
        <p:txBody>
          <a:bodyPr/>
          <a:lstStyle/>
          <a:p>
            <a:r>
              <a:rPr lang="es-MX" sz="2000" dirty="0">
                <a:latin typeface="Gill Sams MT"/>
                <a:hlinkClick r:id="rId2" action="ppaction://hlinksldjump"/>
              </a:rPr>
              <a:t>Historia</a:t>
            </a:r>
            <a:endParaRPr lang="es-MX" sz="2000" dirty="0">
              <a:latin typeface="Gill Sams MT"/>
            </a:endParaRPr>
          </a:p>
          <a:p>
            <a:r>
              <a:rPr lang="es-MX" sz="2000" dirty="0">
                <a:latin typeface="Gill Sams MT"/>
                <a:hlinkClick r:id="rId3" action="ppaction://hlinksldjump"/>
              </a:rPr>
              <a:t>Generalidades</a:t>
            </a:r>
            <a:endParaRPr lang="es-MX" sz="2000" dirty="0">
              <a:latin typeface="Gill Sams MT"/>
            </a:endParaRPr>
          </a:p>
          <a:p>
            <a:r>
              <a:rPr lang="es-MX" sz="2000" dirty="0">
                <a:latin typeface="Gill Sams MT"/>
                <a:hlinkClick r:id="rId4" action="ppaction://hlinksldjump"/>
              </a:rPr>
              <a:t>Tecnología</a:t>
            </a:r>
            <a:endParaRPr lang="es-MX" sz="2000" dirty="0">
              <a:latin typeface="Gill Sams MT"/>
            </a:endParaRPr>
          </a:p>
          <a:p>
            <a:r>
              <a:rPr lang="es-MX" sz="2000" dirty="0">
                <a:latin typeface="Gill Sams MT"/>
                <a:hlinkClick r:id="rId5" action="ppaction://hlinksldjump"/>
              </a:rPr>
              <a:t>Plataformas</a:t>
            </a:r>
            <a:endParaRPr lang="es-MX" sz="2000" dirty="0">
              <a:latin typeface="Gill Sams MT"/>
            </a:endParaRPr>
          </a:p>
          <a:p>
            <a:r>
              <a:rPr lang="es-MX" sz="2000" dirty="0">
                <a:latin typeface="Gill Sams MT"/>
                <a:hlinkClick r:id="rId6" action="ppaction://hlinksldjump"/>
              </a:rPr>
              <a:t>Desarrollo</a:t>
            </a:r>
            <a:r>
              <a:rPr lang="es-MX" sz="2000" dirty="0">
                <a:latin typeface="Gill Sams MT"/>
              </a:rPr>
              <a:t/>
            </a:r>
            <a:br>
              <a:rPr lang="es-MX" sz="2000" dirty="0">
                <a:latin typeface="Gill Sams MT"/>
              </a:rPr>
            </a:br>
            <a:endParaRPr lang="es-MX" sz="2000" dirty="0">
              <a:latin typeface="Gill Sams MT"/>
            </a:endParaRPr>
          </a:p>
        </p:txBody>
      </p:sp>
      <p:sp>
        <p:nvSpPr>
          <p:cNvPr id="4" name="Botón de acción: Inicio 3">
            <a:hlinkClick r:id="" action="ppaction://hlinkshowjump?jump=firstslide" highlightClick="1"/>
          </p:cNvPr>
          <p:cNvSpPr/>
          <p:nvPr/>
        </p:nvSpPr>
        <p:spPr>
          <a:xfrm>
            <a:off x="11152909" y="6180137"/>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95696707"/>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Historia</a:t>
            </a:r>
            <a:br>
              <a:rPr lang="es-MX" dirty="0"/>
            </a:br>
            <a:endParaRPr lang="es-MX" dirty="0"/>
          </a:p>
        </p:txBody>
      </p:sp>
      <p:sp>
        <p:nvSpPr>
          <p:cNvPr id="3" name="Marcador de contenido 2"/>
          <p:cNvSpPr>
            <a:spLocks noGrp="1"/>
          </p:cNvSpPr>
          <p:nvPr>
            <p:ph idx="1"/>
          </p:nvPr>
        </p:nvSpPr>
        <p:spPr/>
        <p:txBody>
          <a:bodyPr>
            <a:normAutofit/>
          </a:bodyPr>
          <a:lstStyle/>
          <a:p>
            <a:r>
              <a:rPr lang="es-MX" sz="2000" dirty="0">
                <a:latin typeface="Gill Sams MT"/>
              </a:rPr>
              <a:t>Los orígenes del videojuego se remontan a la década de 1950, cuando poco después de la aparición de las primeras computadoras electrónicas tras el fin de la Segunda Guerra Mundial, se llevaron a cabo los primeros intentos por implementar programas de carácter lúdico. Así, fueron creados el </a:t>
            </a:r>
            <a:r>
              <a:rPr lang="es-MX" sz="2000" dirty="0" err="1">
                <a:latin typeface="Gill Sams MT"/>
              </a:rPr>
              <a:t>Nim</a:t>
            </a:r>
            <a:r>
              <a:rPr lang="es-MX" sz="2000" dirty="0">
                <a:latin typeface="Gill Sams MT"/>
              </a:rPr>
              <a:t> (1951) o el </a:t>
            </a:r>
            <a:r>
              <a:rPr lang="es-MX" sz="2000" dirty="0" err="1">
                <a:latin typeface="Gill Sams MT"/>
              </a:rPr>
              <a:t>Oxo</a:t>
            </a:r>
            <a:r>
              <a:rPr lang="es-MX" sz="2000" dirty="0">
                <a:latin typeface="Gill Sams MT"/>
              </a:rPr>
              <a:t> (1952)</a:t>
            </a: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5770" y="3360449"/>
            <a:ext cx="5697583" cy="3214386"/>
          </a:xfrm>
          <a:prstGeom prst="rect">
            <a:avLst/>
          </a:prstGeom>
        </p:spPr>
      </p:pic>
      <p:sp>
        <p:nvSpPr>
          <p:cNvPr id="7" name="Botón de acción: Inicio 6">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9729295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normAutofit/>
          </a:bodyPr>
          <a:lstStyle/>
          <a:p>
            <a:r>
              <a:rPr lang="es-MX" sz="2000" dirty="0">
                <a:latin typeface="Gill Sams MT"/>
              </a:rPr>
              <a:t>En los años 1980, la empresa norteamericana Atari tuvo que compartir su dominio en la industria del videojuego con dos compañías llegadas de Japón: Nintendo (con su famosa consola NES) y SEGA (con la Master </a:t>
            </a:r>
            <a:r>
              <a:rPr lang="es-MX" sz="2000" dirty="0" err="1">
                <a:latin typeface="Gill Sams MT"/>
              </a:rPr>
              <a:t>System</a:t>
            </a:r>
            <a:r>
              <a:rPr lang="es-MX" sz="2000" dirty="0">
                <a:latin typeface="Gill Sams MT"/>
              </a:rPr>
              <a:t>). Paralelamente, surgió una generación de ordenadores personales asequibles y con capacidades gráficas que llegaron a los hogares de millones de familias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8058" y="3326319"/>
            <a:ext cx="4302987" cy="2991296"/>
          </a:xfrm>
          <a:prstGeom prst="rect">
            <a:avLst/>
          </a:prstGeom>
        </p:spPr>
      </p:pic>
      <p:sp>
        <p:nvSpPr>
          <p:cNvPr id="5" name="Botón de acción: Inicio 4">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90341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r>
              <a:rPr lang="es-MX" sz="2000" dirty="0">
                <a:latin typeface="Gill Sams MT"/>
              </a:rPr>
              <a:t>Por último, en la década de 2010 emergen como plataformas de juegos los dispositivos táctiles portátiles, como los teléfonos inteligentes y las tabletas, llegando a un público muy amplio. Por otro lado, varias empresas tecnológicas empiezan a desarrollar cascos de realidad virtual, que prometen traer nuevas experiencias al mundo del entretenimiento electrónico</a:t>
            </a:r>
            <a:r>
              <a:rPr lang="es-MX" dirty="0"/>
              <a:t>.</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7739" y="2312871"/>
            <a:ext cx="7219583" cy="4184911"/>
          </a:xfrm>
          <a:prstGeom prst="rect">
            <a:avLst/>
          </a:prstGeom>
        </p:spPr>
      </p:pic>
    </p:spTree>
    <p:extLst>
      <p:ext uri="{BB962C8B-B14F-4D97-AF65-F5344CB8AC3E}">
        <p14:creationId xmlns:p14="http://schemas.microsoft.com/office/powerpoint/2010/main" val="3580708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Generalidades</a:t>
            </a:r>
            <a:br>
              <a:rPr lang="es-MX" dirty="0"/>
            </a:br>
            <a:endParaRPr lang="es-MX" dirty="0"/>
          </a:p>
        </p:txBody>
      </p:sp>
      <p:sp>
        <p:nvSpPr>
          <p:cNvPr id="3" name="Marcador de contenido 2"/>
          <p:cNvSpPr>
            <a:spLocks noGrp="1"/>
          </p:cNvSpPr>
          <p:nvPr>
            <p:ph idx="1"/>
          </p:nvPr>
        </p:nvSpPr>
        <p:spPr>
          <a:xfrm>
            <a:off x="1261872" y="1801091"/>
            <a:ext cx="8595360" cy="4351337"/>
          </a:xfrm>
        </p:spPr>
        <p:txBody>
          <a:bodyPr/>
          <a:lstStyle/>
          <a:p>
            <a:r>
              <a:rPr lang="es-MX" sz="2000" dirty="0">
                <a:latin typeface="Gill Sams MT"/>
              </a:rPr>
              <a:t>Típicamente, los videojuegos recrean entornos y situaciones virtuales en los que el videojugador puede controlar a uno o varios personajes (o cualquier otro elemento de dicho entorno), para conseguir uno o varios objetivos dentro de unas reglas determinadas.</a:t>
            </a:r>
          </a:p>
          <a:p>
            <a:r>
              <a:rPr lang="es-MX" sz="2000" dirty="0">
                <a:latin typeface="Gill Sams MT"/>
              </a:rPr>
              <a:t>Dependiendo del videojuego, una partida puede disputarla una sola persona contra la máquina, dos o más personas en la misma máquina, o bien múltiples jugadores a través de una red LAN o en línea vía Internet, compitiendo colaborativamente contra la máquina o entre sí.</a:t>
            </a:r>
          </a:p>
          <a:p>
            <a:r>
              <a:rPr lang="es-MX" sz="2000" dirty="0">
                <a:latin typeface="Gill Sams MT"/>
              </a:rPr>
              <a:t>Existen videojuegos de muchos tipos. Algunos de los géneros más representativos son los videojuegos de acción, rol, estrategia, simulación, deportes o aventura.</a:t>
            </a:r>
          </a:p>
          <a:p>
            <a:endParaRPr lang="es-MX" dirty="0"/>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34403433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b="1" dirty="0"/>
              <a:t>Tecnología</a:t>
            </a:r>
            <a:br>
              <a:rPr lang="es-MX" b="1" dirty="0"/>
            </a:br>
            <a:endParaRPr lang="es-MX" dirty="0"/>
          </a:p>
        </p:txBody>
      </p:sp>
      <p:sp>
        <p:nvSpPr>
          <p:cNvPr id="3" name="Marcador de contenido 2"/>
          <p:cNvSpPr>
            <a:spLocks noGrp="1"/>
          </p:cNvSpPr>
          <p:nvPr>
            <p:ph idx="1"/>
          </p:nvPr>
        </p:nvSpPr>
        <p:spPr/>
        <p:txBody>
          <a:bodyPr>
            <a:normAutofit/>
          </a:bodyPr>
          <a:lstStyle/>
          <a:p>
            <a:r>
              <a:rPr lang="es-MX" sz="2000" dirty="0">
                <a:latin typeface="Gill Sams MT"/>
              </a:rPr>
              <a:t>Un videojuego se ejecuta gracias a un programa de software (el videojuego en sí) que es procesado por una máquina (el hardware) que cuenta con dispositivos de entrada y de salida.</a:t>
            </a:r>
          </a:p>
          <a:p>
            <a:r>
              <a:rPr lang="es-MX" sz="2000" dirty="0">
                <a:latin typeface="Gill Sams MT"/>
              </a:rPr>
              <a:t>El programa de software o soporte lógico contiene toda la información, instrucciones, imágenes y audio que componen el videojuego. Va grabado en cartuchos, discos ópticos, discos magnéticos, tarjetas de memoria especiales para videojuegos, o bien se descarga directamente al aparato a través de Internet.</a:t>
            </a:r>
          </a:p>
          <a:p>
            <a:endParaRPr lang="es-MX" sz="2000" dirty="0">
              <a:latin typeface="Gill Sams MT"/>
            </a:endParaRP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smtClean="0"/>
          </a:p>
          <a:p>
            <a:pPr algn="ctr"/>
            <a:endParaRPr lang="es-MX" dirty="0"/>
          </a:p>
          <a:p>
            <a:pPr algn="ctr"/>
            <a:endParaRPr lang="es-MX" dirty="0" smtClean="0"/>
          </a:p>
          <a:p>
            <a:pPr algn="ctr"/>
            <a:endParaRPr lang="es-MX" dirty="0"/>
          </a:p>
          <a:p>
            <a:pPr algn="ctr"/>
            <a:endParaRPr lang="es-MX" dirty="0" smtClean="0"/>
          </a:p>
          <a:p>
            <a:pPr algn="ctr"/>
            <a:endParaRPr lang="es-MX" dirty="0"/>
          </a:p>
          <a:p>
            <a:pPr algn="ctr"/>
            <a:endParaRPr lang="es-MX" dirty="0" smtClean="0"/>
          </a:p>
          <a:p>
            <a:pPr algn="ctr"/>
            <a:endParaRPr lang="es-MX" dirty="0"/>
          </a:p>
          <a:p>
            <a:pPr algn="ctr"/>
            <a:endParaRPr lang="es-MX" dirty="0" smtClean="0"/>
          </a:p>
          <a:p>
            <a:pPr algn="ct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141" y="2457882"/>
            <a:ext cx="7549030" cy="4281161"/>
          </a:xfrm>
          <a:prstGeom prst="rect">
            <a:avLst/>
          </a:prstGeom>
        </p:spPr>
      </p:pic>
    </p:spTree>
    <p:extLst>
      <p:ext uri="{BB962C8B-B14F-4D97-AF65-F5344CB8AC3E}">
        <p14:creationId xmlns:p14="http://schemas.microsoft.com/office/powerpoint/2010/main" val="36266578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pPr algn="just"/>
            <a:r>
              <a:rPr lang="es-MX" sz="2000" dirty="0">
                <a:latin typeface="Gill Sams MT"/>
              </a:rPr>
              <a:t>En la década de 1980 el soporte habitual para el software era el cartucho en las videoconsolas, y el disco magnético o la cinta de casete en los ordenadores. Posteriormente se usó el CD-ROM, pues tenía más capacidad que los cartuchos ya que estos habían llegado a su tope tecnológico y además resultaba más económico para producir en masa. Actualmente se usa el sistema DVD de alta capacidad y, en las consolas de sobremesa como PlayStation 4 y Xbox </a:t>
            </a:r>
            <a:r>
              <a:rPr lang="es-MX" sz="2000" dirty="0" err="1">
                <a:latin typeface="Gill Sams MT"/>
              </a:rPr>
              <a:t>One</a:t>
            </a:r>
            <a:r>
              <a:rPr lang="es-MX" sz="2000" dirty="0">
                <a:latin typeface="Gill Sams MT"/>
              </a:rPr>
              <a:t>, el Blu-Ray, de capacidad muy alta. Sin embargo desde hace unos años está creciendo la descarga desde Internet, al ser una tecnología extendida masivamente, de fácil acceso y menos costosa que la distribución física de discos, aparte de las ventajas de seguridad al evitar pérdidas por daños o extravío de discos (ya que el videojuego estará virtualmente siempre disponible).</a:t>
            </a:r>
          </a:p>
        </p:txBody>
      </p:sp>
      <p:sp>
        <p:nvSpPr>
          <p:cNvPr id="4" name="Botón de acción: Inicio 3">
            <a:hlinkClick r:id="" action="ppaction://hlinkshowjump?jump=firstslide" highlightClick="1"/>
          </p:cNvPr>
          <p:cNvSpPr/>
          <p:nvPr/>
        </p:nvSpPr>
        <p:spPr>
          <a:xfrm>
            <a:off x="11152909" y="6137564"/>
            <a:ext cx="1039091" cy="72043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17420361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Vista</Template>
  <TotalTime>356</TotalTime>
  <Words>1145</Words>
  <Application>Microsoft Office PowerPoint</Application>
  <PresentationFormat>Panorámica</PresentationFormat>
  <Paragraphs>44</Paragraphs>
  <Slides>16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Arial</vt:lpstr>
      <vt:lpstr>Century Schoolbook</vt:lpstr>
      <vt:lpstr>Gill Sams MT</vt:lpstr>
      <vt:lpstr>Times New Roman</vt:lpstr>
      <vt:lpstr>Wingdings 2</vt:lpstr>
      <vt:lpstr>View</vt:lpstr>
      <vt:lpstr>Presentación de PowerPoint</vt:lpstr>
      <vt:lpstr>Videojuegos  </vt:lpstr>
      <vt:lpstr>Índice </vt:lpstr>
      <vt:lpstr>Historia </vt:lpstr>
      <vt:lpstr>Presentación de PowerPoint</vt:lpstr>
      <vt:lpstr>Presentación de PowerPoint</vt:lpstr>
      <vt:lpstr>Generalidades </vt:lpstr>
      <vt:lpstr>Tecnología </vt:lpstr>
      <vt:lpstr>Presentación de PowerPoint</vt:lpstr>
      <vt:lpstr>Plataformas </vt:lpstr>
      <vt:lpstr>Presentación de PowerPoint</vt:lpstr>
      <vt:lpstr>Presentación de PowerPoint</vt:lpstr>
      <vt:lpstr>Presentación de PowerPoint</vt:lpstr>
      <vt:lpstr>Desarrollo </vt:lpstr>
      <vt:lpstr>Presentación de PowerPoint</vt:lpstr>
      <vt:lpstr>Fin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c:creator>
  <cp:lastModifiedBy>HP</cp:lastModifiedBy>
  <cp:revision>21</cp:revision>
  <dcterms:created xsi:type="dcterms:W3CDTF">2020-12-03T23:15:17Z</dcterms:created>
  <dcterms:modified xsi:type="dcterms:W3CDTF">2021-03-11T23:42:09Z</dcterms:modified>
</cp:coreProperties>
</file>