
<file path=[Content_Types].xml><?xml version="1.0" encoding="utf-8"?>
<Types xmlns="http://schemas.openxmlformats.org/package/2006/content-types">
  <Default Extension="mp3" ContentType="audio/unknown"/>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Lst>
  <p:sldSz cx="9144000" cy="6858000" type="screen4x3"/>
  <p:notesSz cx="6858000" cy="9144000"/>
  <p:defaultTextStyle>
    <a:defPPr>
      <a:defRPr lang="es-MX"/>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5620"/>
    <p:restoredTop sz="94660"/>
  </p:normalViewPr>
  <p:slideViewPr>
    <p:cSldViewPr>
      <p:cViewPr>
        <p:scale>
          <a:sx n="100" d="100"/>
          <a:sy n="100" d="100"/>
        </p:scale>
        <p:origin x="-516" y="1242"/>
      </p:cViewPr>
      <p:guideLst>
        <p:guide orient="horz" pos="2160"/>
        <p:guide pos="2880"/>
      </p:guideLst>
    </p:cSldViewPr>
  </p:slideViewPr>
  <p:notesTextViewPr>
    <p:cViewPr>
      <p:scale>
        <a:sx n="1" d="1"/>
        <a:sy n="1" d="1"/>
      </p:scale>
      <p:origin x="0" y="0"/>
    </p:cViewPr>
  </p:notesTextViewPr>
  <p:sorterViewPr>
    <p:cViewPr>
      <p:scale>
        <a:sx n="100" d="100"/>
        <a:sy n="100" d="100"/>
      </p:scale>
      <p:origin x="0" y="54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a de título">
    <p:spTree>
      <p:nvGrpSpPr>
        <p:cNvPr id="1" name=""/>
        <p:cNvGrpSpPr/>
        <p:nvPr/>
      </p:nvGrpSpPr>
      <p:grpSpPr>
        <a:xfrm>
          <a:off x="0" y="0"/>
          <a:ext cx="0" cy="0"/>
          <a:chOff x="0" y="0"/>
          <a:chExt cx="0" cy="0"/>
        </a:xfrm>
      </p:grpSpPr>
      <p:sp>
        <p:nvSpPr>
          <p:cNvPr id="11" name="Rectangle 10"/>
          <p:cNvSpPr/>
          <p:nvPr/>
        </p:nvSpPr>
        <p:spPr>
          <a:xfrm>
            <a:off x="0" y="3866920"/>
            <a:ext cx="9144000" cy="299108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0" y="0"/>
            <a:ext cx="9144000" cy="386692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ubtitle 2"/>
          <p:cNvSpPr>
            <a:spLocks noGrp="1"/>
          </p:cNvSpPr>
          <p:nvPr>
            <p:ph type="subTitle" idx="1"/>
          </p:nvPr>
        </p:nvSpPr>
        <p:spPr>
          <a:xfrm>
            <a:off x="1473795" y="5052545"/>
            <a:ext cx="5637010" cy="882119"/>
          </a:xfrm>
        </p:spPr>
        <p:txBody>
          <a:bodyPr>
            <a:normAutofit/>
          </a:bodyPr>
          <a:lstStyle>
            <a:lvl1pPr marL="0" indent="0" algn="l">
              <a:buNone/>
              <a:defRPr sz="22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smtClean="0"/>
              <a:t>Haga clic para modificar el estilo de subtítulo del patrón</a:t>
            </a:r>
            <a:endParaRPr lang="en-US" dirty="0"/>
          </a:p>
        </p:txBody>
      </p:sp>
      <p:sp>
        <p:nvSpPr>
          <p:cNvPr id="4" name="Date Placeholder 3"/>
          <p:cNvSpPr>
            <a:spLocks noGrp="1"/>
          </p:cNvSpPr>
          <p:nvPr>
            <p:ph type="dt" sz="half" idx="10"/>
          </p:nvPr>
        </p:nvSpPr>
        <p:spPr/>
        <p:txBody>
          <a:bodyPr/>
          <a:lstStyle/>
          <a:p>
            <a:fld id="{138363E3-C3AD-4D2D-A2AB-D24E26836D43}" type="datetimeFigureOut">
              <a:rPr lang="es-MX" smtClean="0"/>
              <a:t>17/03/2021</a:t>
            </a:fld>
            <a:endParaRPr lang="es-MX"/>
          </a:p>
        </p:txBody>
      </p:sp>
      <p:sp>
        <p:nvSpPr>
          <p:cNvPr id="5" name="Footer Placeholder 4"/>
          <p:cNvSpPr>
            <a:spLocks noGrp="1"/>
          </p:cNvSpPr>
          <p:nvPr>
            <p:ph type="ftr" sz="quarter" idx="11"/>
          </p:nvPr>
        </p:nvSpPr>
        <p:spPr/>
        <p:txBody>
          <a:bodyPr/>
          <a:lstStyle/>
          <a:p>
            <a:endParaRPr lang="es-MX"/>
          </a:p>
        </p:txBody>
      </p:sp>
      <p:sp>
        <p:nvSpPr>
          <p:cNvPr id="6" name="Slide Number Placeholder 5"/>
          <p:cNvSpPr>
            <a:spLocks noGrp="1"/>
          </p:cNvSpPr>
          <p:nvPr>
            <p:ph type="sldNum" sz="quarter" idx="12"/>
          </p:nvPr>
        </p:nvSpPr>
        <p:spPr/>
        <p:txBody>
          <a:bodyPr/>
          <a:lstStyle/>
          <a:p>
            <a:fld id="{7A22B0E2-4A62-4E47-B242-AF427FA4477C}" type="slidenum">
              <a:rPr lang="es-MX" smtClean="0"/>
              <a:t>‹Nº›</a:t>
            </a:fld>
            <a:endParaRPr lang="es-MX"/>
          </a:p>
        </p:txBody>
      </p:sp>
      <p:sp>
        <p:nvSpPr>
          <p:cNvPr id="2" name="Title 1"/>
          <p:cNvSpPr>
            <a:spLocks noGrp="1"/>
          </p:cNvSpPr>
          <p:nvPr>
            <p:ph type="ctrTitle"/>
          </p:nvPr>
        </p:nvSpPr>
        <p:spPr>
          <a:xfrm>
            <a:off x="817581" y="3132290"/>
            <a:ext cx="7175351" cy="1793167"/>
          </a:xfrm>
          <a:effectLst/>
        </p:spPr>
        <p:txBody>
          <a:bodyPr>
            <a:noAutofit/>
          </a:bodyPr>
          <a:lstStyle>
            <a:lvl1pPr marL="640080" indent="-457200" algn="l">
              <a:defRPr sz="5400"/>
            </a:lvl1pPr>
          </a:lstStyle>
          <a:p>
            <a:r>
              <a:rPr lang="es-ES" smtClean="0"/>
              <a:t>Haga clic para modificar el estilo de título del patrón</a:t>
            </a:r>
            <a:endParaRPr lang="en-US" dirty="0"/>
          </a:p>
        </p:txBody>
      </p:sp>
    </p:spTree>
  </p:cSld>
  <p:clrMapOvr>
    <a:masterClrMapping/>
  </p:clrMapOvr>
  <mc:AlternateContent xmlns:mc="http://schemas.openxmlformats.org/markup-compatibility/2006">
    <mc:Choice xmlns:p14="http://schemas.microsoft.com/office/powerpoint/2010/main" Requires="p14">
      <p:transition spd="slow" p14:dur="2500" advClick="0" advTm="2000"/>
    </mc:Choice>
    <mc:Fallback>
      <p:transition spd="slow" advClick="0" advTm="2000"/>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lang="en-US"/>
          </a:p>
        </p:txBody>
      </p:sp>
      <p:sp>
        <p:nvSpPr>
          <p:cNvPr id="3" name="Vertical Text Placeholder 2"/>
          <p:cNvSpPr>
            <a:spLocks noGrp="1"/>
          </p:cNvSpPr>
          <p:nvPr>
            <p:ph type="body" orient="vert" idx="1"/>
          </p:nvPr>
        </p:nvSpPr>
        <p:spPr>
          <a:xfrm>
            <a:off x="1905000" y="731519"/>
            <a:ext cx="6400800" cy="3474720"/>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4" name="Date Placeholder 3"/>
          <p:cNvSpPr>
            <a:spLocks noGrp="1"/>
          </p:cNvSpPr>
          <p:nvPr>
            <p:ph type="dt" sz="half" idx="10"/>
          </p:nvPr>
        </p:nvSpPr>
        <p:spPr/>
        <p:txBody>
          <a:bodyPr/>
          <a:lstStyle/>
          <a:p>
            <a:fld id="{138363E3-C3AD-4D2D-A2AB-D24E26836D43}" type="datetimeFigureOut">
              <a:rPr lang="es-MX" smtClean="0"/>
              <a:t>17/03/2021</a:t>
            </a:fld>
            <a:endParaRPr lang="es-MX"/>
          </a:p>
        </p:txBody>
      </p:sp>
      <p:sp>
        <p:nvSpPr>
          <p:cNvPr id="5" name="Footer Placeholder 4"/>
          <p:cNvSpPr>
            <a:spLocks noGrp="1"/>
          </p:cNvSpPr>
          <p:nvPr>
            <p:ph type="ftr" sz="quarter" idx="11"/>
          </p:nvPr>
        </p:nvSpPr>
        <p:spPr/>
        <p:txBody>
          <a:bodyPr/>
          <a:lstStyle/>
          <a:p>
            <a:endParaRPr lang="es-MX"/>
          </a:p>
        </p:txBody>
      </p:sp>
      <p:sp>
        <p:nvSpPr>
          <p:cNvPr id="6" name="Slide Number Placeholder 5"/>
          <p:cNvSpPr>
            <a:spLocks noGrp="1"/>
          </p:cNvSpPr>
          <p:nvPr>
            <p:ph type="sldNum" sz="quarter" idx="12"/>
          </p:nvPr>
        </p:nvSpPr>
        <p:spPr/>
        <p:txBody>
          <a:bodyPr/>
          <a:lstStyle/>
          <a:p>
            <a:fld id="{7A22B0E2-4A62-4E47-B242-AF427FA4477C}" type="slidenum">
              <a:rPr lang="es-MX" smtClean="0"/>
              <a:t>‹Nº›</a:t>
            </a:fld>
            <a:endParaRPr lang="es-MX"/>
          </a:p>
        </p:txBody>
      </p:sp>
    </p:spTree>
  </p:cSld>
  <p:clrMapOvr>
    <a:masterClrMapping/>
  </p:clrMapOvr>
  <mc:AlternateContent xmlns:mc="http://schemas.openxmlformats.org/markup-compatibility/2006">
    <mc:Choice xmlns:p14="http://schemas.microsoft.com/office/powerpoint/2010/main" Requires="p14">
      <p:transition spd="slow" p14:dur="2500" advClick="0" advTm="2000"/>
    </mc:Choice>
    <mc:Fallback>
      <p:transition spd="slow" advClick="0" advTm="2000"/>
    </mc:Fallback>
  </mc:AlternateContent>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153758" y="376517"/>
            <a:ext cx="2057400" cy="5238339"/>
          </a:xfrm>
          <a:effectLst/>
        </p:spPr>
        <p:txBody>
          <a:bodyPr vert="eaVert"/>
          <a:lstStyle>
            <a:lvl1pPr algn="l">
              <a:defRPr/>
            </a:lvl1pPr>
          </a:lstStyle>
          <a:p>
            <a:r>
              <a:rPr lang="es-ES" smtClean="0"/>
              <a:t>Haga clic para modificar el estilo de título del patrón</a:t>
            </a:r>
            <a:endParaRPr lang="en-US"/>
          </a:p>
        </p:txBody>
      </p:sp>
      <p:sp>
        <p:nvSpPr>
          <p:cNvPr id="3" name="Vertical Text Placeholder 2"/>
          <p:cNvSpPr>
            <a:spLocks noGrp="1"/>
          </p:cNvSpPr>
          <p:nvPr>
            <p:ph type="body" orient="vert" idx="1"/>
          </p:nvPr>
        </p:nvSpPr>
        <p:spPr>
          <a:xfrm>
            <a:off x="3324113" y="731519"/>
            <a:ext cx="4829287" cy="4894729"/>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10"/>
          </p:nvPr>
        </p:nvSpPr>
        <p:spPr/>
        <p:txBody>
          <a:bodyPr/>
          <a:lstStyle/>
          <a:p>
            <a:fld id="{138363E3-C3AD-4D2D-A2AB-D24E26836D43}" type="datetimeFigureOut">
              <a:rPr lang="es-MX" smtClean="0"/>
              <a:t>17/03/2021</a:t>
            </a:fld>
            <a:endParaRPr lang="es-MX"/>
          </a:p>
        </p:txBody>
      </p:sp>
      <p:sp>
        <p:nvSpPr>
          <p:cNvPr id="5" name="Footer Placeholder 4"/>
          <p:cNvSpPr>
            <a:spLocks noGrp="1"/>
          </p:cNvSpPr>
          <p:nvPr>
            <p:ph type="ftr" sz="quarter" idx="11"/>
          </p:nvPr>
        </p:nvSpPr>
        <p:spPr/>
        <p:txBody>
          <a:bodyPr/>
          <a:lstStyle/>
          <a:p>
            <a:endParaRPr lang="es-MX"/>
          </a:p>
        </p:txBody>
      </p:sp>
      <p:sp>
        <p:nvSpPr>
          <p:cNvPr id="6" name="Slide Number Placeholder 5"/>
          <p:cNvSpPr>
            <a:spLocks noGrp="1"/>
          </p:cNvSpPr>
          <p:nvPr>
            <p:ph type="sldNum" sz="quarter" idx="12"/>
          </p:nvPr>
        </p:nvSpPr>
        <p:spPr/>
        <p:txBody>
          <a:bodyPr/>
          <a:lstStyle/>
          <a:p>
            <a:fld id="{7A22B0E2-4A62-4E47-B242-AF427FA4477C}" type="slidenum">
              <a:rPr lang="es-MX" smtClean="0"/>
              <a:t>‹Nº›</a:t>
            </a:fld>
            <a:endParaRPr lang="es-MX"/>
          </a:p>
        </p:txBody>
      </p:sp>
    </p:spTree>
  </p:cSld>
  <p:clrMapOvr>
    <a:masterClrMapping/>
  </p:clrMapOvr>
  <mc:AlternateContent xmlns:mc="http://schemas.openxmlformats.org/markup-compatibility/2006">
    <mc:Choice xmlns:p14="http://schemas.microsoft.com/office/powerpoint/2010/main" Requires="p14">
      <p:transition spd="slow" p14:dur="2500" advClick="0" advTm="2000"/>
    </mc:Choice>
    <mc:Fallback>
      <p:transition spd="slow" advClick="0" advTm="2000"/>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138363E3-C3AD-4D2D-A2AB-D24E26836D43}" type="datetimeFigureOut">
              <a:rPr lang="es-MX" smtClean="0"/>
              <a:t>17/03/2021</a:t>
            </a:fld>
            <a:endParaRPr lang="es-MX"/>
          </a:p>
        </p:txBody>
      </p:sp>
      <p:sp>
        <p:nvSpPr>
          <p:cNvPr id="5" name="Footer Placeholder 4"/>
          <p:cNvSpPr>
            <a:spLocks noGrp="1"/>
          </p:cNvSpPr>
          <p:nvPr>
            <p:ph type="ftr" sz="quarter" idx="11"/>
          </p:nvPr>
        </p:nvSpPr>
        <p:spPr/>
        <p:txBody>
          <a:bodyPr/>
          <a:lstStyle/>
          <a:p>
            <a:endParaRPr lang="es-MX"/>
          </a:p>
        </p:txBody>
      </p:sp>
      <p:sp>
        <p:nvSpPr>
          <p:cNvPr id="6" name="Slide Number Placeholder 5"/>
          <p:cNvSpPr>
            <a:spLocks noGrp="1"/>
          </p:cNvSpPr>
          <p:nvPr>
            <p:ph type="sldNum" sz="quarter" idx="12"/>
          </p:nvPr>
        </p:nvSpPr>
        <p:spPr/>
        <p:txBody>
          <a:bodyPr/>
          <a:lstStyle/>
          <a:p>
            <a:fld id="{7A22B0E2-4A62-4E47-B242-AF427FA4477C}" type="slidenum">
              <a:rPr lang="es-MX" smtClean="0"/>
              <a:t>‹Nº›</a:t>
            </a:fld>
            <a:endParaRPr lang="es-MX"/>
          </a:p>
        </p:txBody>
      </p:sp>
      <p:sp>
        <p:nvSpPr>
          <p:cNvPr id="8" name="Title 7"/>
          <p:cNvSpPr>
            <a:spLocks noGrp="1"/>
          </p:cNvSpPr>
          <p:nvPr>
            <p:ph type="title"/>
          </p:nvPr>
        </p:nvSpPr>
        <p:spPr/>
        <p:txBody>
          <a:bodyPr/>
          <a:lstStyle/>
          <a:p>
            <a:r>
              <a:rPr lang="es-ES" smtClean="0"/>
              <a:t>Haga clic para modificar el estilo de título del patrón</a:t>
            </a:r>
            <a:endParaRPr lang="en-US"/>
          </a:p>
        </p:txBody>
      </p:sp>
      <p:sp>
        <p:nvSpPr>
          <p:cNvPr id="10" name="Content Placeholder 9"/>
          <p:cNvSpPr>
            <a:spLocks noGrp="1"/>
          </p:cNvSpPr>
          <p:nvPr>
            <p:ph sz="quarter" idx="13"/>
          </p:nvPr>
        </p:nvSpPr>
        <p:spPr>
          <a:xfrm>
            <a:off x="1143000" y="731520"/>
            <a:ext cx="6400800" cy="3474720"/>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Tree>
  </p:cSld>
  <p:clrMapOvr>
    <a:masterClrMapping/>
  </p:clrMapOvr>
  <mc:AlternateContent xmlns:mc="http://schemas.openxmlformats.org/markup-compatibility/2006">
    <mc:Choice xmlns:p14="http://schemas.microsoft.com/office/powerpoint/2010/main" Requires="p14">
      <p:transition spd="slow" p14:dur="2500" advClick="0" advTm="2000"/>
    </mc:Choice>
    <mc:Fallback>
      <p:transition spd="slow" advClick="0" advTm="2000"/>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7" name="Rectangle 6"/>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2033195" y="2172648"/>
            <a:ext cx="5966666" cy="2423346"/>
          </a:xfrm>
          <a:effectLst/>
        </p:spPr>
        <p:txBody>
          <a:bodyPr anchor="b"/>
          <a:lstStyle>
            <a:lvl1pPr algn="r">
              <a:defRPr sz="4600" b="1" cap="none" baseline="0"/>
            </a:lvl1p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2022438" y="4607511"/>
            <a:ext cx="5970494" cy="835460"/>
          </a:xfrm>
        </p:spPr>
        <p:txBody>
          <a:bodyPr anchor="t"/>
          <a:lstStyle>
            <a:lvl1pPr marL="0" indent="0" algn="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Date Placeholder 3"/>
          <p:cNvSpPr>
            <a:spLocks noGrp="1"/>
          </p:cNvSpPr>
          <p:nvPr>
            <p:ph type="dt" sz="half" idx="10"/>
          </p:nvPr>
        </p:nvSpPr>
        <p:spPr/>
        <p:txBody>
          <a:bodyPr/>
          <a:lstStyle/>
          <a:p>
            <a:fld id="{138363E3-C3AD-4D2D-A2AB-D24E26836D43}" type="datetimeFigureOut">
              <a:rPr lang="es-MX" smtClean="0"/>
              <a:t>17/03/2021</a:t>
            </a:fld>
            <a:endParaRPr lang="es-MX"/>
          </a:p>
        </p:txBody>
      </p:sp>
      <p:sp>
        <p:nvSpPr>
          <p:cNvPr id="5" name="Footer Placeholder 4"/>
          <p:cNvSpPr>
            <a:spLocks noGrp="1"/>
          </p:cNvSpPr>
          <p:nvPr>
            <p:ph type="ftr" sz="quarter" idx="11"/>
          </p:nvPr>
        </p:nvSpPr>
        <p:spPr/>
        <p:txBody>
          <a:bodyPr/>
          <a:lstStyle/>
          <a:p>
            <a:endParaRPr lang="es-MX"/>
          </a:p>
        </p:txBody>
      </p:sp>
      <p:sp>
        <p:nvSpPr>
          <p:cNvPr id="6" name="Slide Number Placeholder 5"/>
          <p:cNvSpPr>
            <a:spLocks noGrp="1"/>
          </p:cNvSpPr>
          <p:nvPr>
            <p:ph type="sldNum" sz="quarter" idx="12"/>
          </p:nvPr>
        </p:nvSpPr>
        <p:spPr/>
        <p:txBody>
          <a:bodyPr/>
          <a:lstStyle/>
          <a:p>
            <a:fld id="{7A22B0E2-4A62-4E47-B242-AF427FA4477C}" type="slidenum">
              <a:rPr lang="es-MX" smtClean="0"/>
              <a:t>‹Nº›</a:t>
            </a:fld>
            <a:endParaRPr lang="es-MX"/>
          </a:p>
        </p:txBody>
      </p:sp>
    </p:spTree>
  </p:cSld>
  <p:clrMapOvr>
    <a:masterClrMapping/>
  </p:clrMapOvr>
  <mc:AlternateContent xmlns:mc="http://schemas.openxmlformats.org/markup-compatibility/2006">
    <mc:Choice xmlns:p14="http://schemas.microsoft.com/office/powerpoint/2010/main" Requires="p14">
      <p:transition spd="slow" p14:dur="2500" advClick="0" advTm="2000"/>
    </mc:Choice>
    <mc:Fallback>
      <p:transition spd="slow" advClick="0" advTm="2000"/>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138363E3-C3AD-4D2D-A2AB-D24E26836D43}" type="datetimeFigureOut">
              <a:rPr lang="es-MX" smtClean="0"/>
              <a:t>17/03/2021</a:t>
            </a:fld>
            <a:endParaRPr lang="es-MX"/>
          </a:p>
        </p:txBody>
      </p:sp>
      <p:sp>
        <p:nvSpPr>
          <p:cNvPr id="6" name="Footer Placeholder 5"/>
          <p:cNvSpPr>
            <a:spLocks noGrp="1"/>
          </p:cNvSpPr>
          <p:nvPr>
            <p:ph type="ftr" sz="quarter" idx="11"/>
          </p:nvPr>
        </p:nvSpPr>
        <p:spPr/>
        <p:txBody>
          <a:bodyPr/>
          <a:lstStyle/>
          <a:p>
            <a:endParaRPr lang="es-MX"/>
          </a:p>
        </p:txBody>
      </p:sp>
      <p:sp>
        <p:nvSpPr>
          <p:cNvPr id="7" name="Slide Number Placeholder 6"/>
          <p:cNvSpPr>
            <a:spLocks noGrp="1"/>
          </p:cNvSpPr>
          <p:nvPr>
            <p:ph type="sldNum" sz="quarter" idx="12"/>
          </p:nvPr>
        </p:nvSpPr>
        <p:spPr/>
        <p:txBody>
          <a:bodyPr/>
          <a:lstStyle/>
          <a:p>
            <a:fld id="{7A22B0E2-4A62-4E47-B242-AF427FA4477C}" type="slidenum">
              <a:rPr lang="es-MX" smtClean="0"/>
              <a:t>‹Nº›</a:t>
            </a:fld>
            <a:endParaRPr lang="es-MX"/>
          </a:p>
        </p:txBody>
      </p:sp>
      <p:sp>
        <p:nvSpPr>
          <p:cNvPr id="8" name="Title 7"/>
          <p:cNvSpPr>
            <a:spLocks noGrp="1"/>
          </p:cNvSpPr>
          <p:nvPr>
            <p:ph type="title"/>
          </p:nvPr>
        </p:nvSpPr>
        <p:spPr/>
        <p:txBody>
          <a:bodyPr/>
          <a:lstStyle/>
          <a:p>
            <a:r>
              <a:rPr lang="es-ES" smtClean="0"/>
              <a:t>Haga clic para modificar el estilo de título del patrón</a:t>
            </a:r>
            <a:endParaRPr lang="en-US"/>
          </a:p>
        </p:txBody>
      </p:sp>
      <p:sp>
        <p:nvSpPr>
          <p:cNvPr id="9" name="Content Placeholder 8"/>
          <p:cNvSpPr>
            <a:spLocks noGrp="1"/>
          </p:cNvSpPr>
          <p:nvPr>
            <p:ph sz="quarter" idx="13"/>
          </p:nvPr>
        </p:nvSpPr>
        <p:spPr>
          <a:xfrm>
            <a:off x="1142999" y="731519"/>
            <a:ext cx="3346704" cy="3474720"/>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11" name="Content Placeholder 10"/>
          <p:cNvSpPr>
            <a:spLocks noGrp="1"/>
          </p:cNvSpPr>
          <p:nvPr>
            <p:ph sz="quarter" idx="14"/>
          </p:nvPr>
        </p:nvSpPr>
        <p:spPr>
          <a:xfrm>
            <a:off x="4645152" y="731520"/>
            <a:ext cx="3346704" cy="3474720"/>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Tree>
  </p:cSld>
  <p:clrMapOvr>
    <a:masterClrMapping/>
  </p:clrMapOvr>
  <mc:AlternateContent xmlns:mc="http://schemas.openxmlformats.org/markup-compatibility/2006">
    <mc:Choice xmlns:p14="http://schemas.microsoft.com/office/powerpoint/2010/main" Requires="p14">
      <p:transition spd="slow" p14:dur="2500" advClick="0" advTm="2000"/>
    </mc:Choice>
    <mc:Fallback>
      <p:transition spd="slow" advClick="0" advTm="2000"/>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143000"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Content Placeholder 3"/>
          <p:cNvSpPr>
            <a:spLocks noGrp="1"/>
          </p:cNvSpPr>
          <p:nvPr>
            <p:ph sz="half" idx="2"/>
          </p:nvPr>
        </p:nvSpPr>
        <p:spPr>
          <a:xfrm>
            <a:off x="1156447" y="1400327"/>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5" name="Text Placeholder 4"/>
          <p:cNvSpPr>
            <a:spLocks noGrp="1"/>
          </p:cNvSpPr>
          <p:nvPr>
            <p:ph type="body" sz="quarter" idx="3"/>
          </p:nvPr>
        </p:nvSpPr>
        <p:spPr>
          <a:xfrm>
            <a:off x="4647302"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ctr" defTabSz="914400" rtl="0" eaLnBrk="1" latinLnBrk="0" hangingPunct="1">
              <a:spcBef>
                <a:spcPct val="20000"/>
              </a:spcBef>
              <a:spcAft>
                <a:spcPts val="300"/>
              </a:spcAft>
              <a:buClr>
                <a:schemeClr val="accent6">
                  <a:lumMod val="75000"/>
                </a:schemeClr>
              </a:buClr>
              <a:buSzPct val="130000"/>
              <a:buFont typeface="Georgia" pitchFamily="18" charset="0"/>
              <a:buNone/>
            </a:pPr>
            <a:r>
              <a:rPr lang="es-ES" smtClean="0"/>
              <a:t>Haga clic para modificar el estilo de texto del patrón</a:t>
            </a:r>
          </a:p>
        </p:txBody>
      </p:sp>
      <p:sp>
        <p:nvSpPr>
          <p:cNvPr id="6" name="Content Placeholder 5"/>
          <p:cNvSpPr>
            <a:spLocks noGrp="1"/>
          </p:cNvSpPr>
          <p:nvPr>
            <p:ph sz="quarter" idx="4"/>
          </p:nvPr>
        </p:nvSpPr>
        <p:spPr>
          <a:xfrm>
            <a:off x="4645025" y="1399032"/>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7" name="Date Placeholder 6"/>
          <p:cNvSpPr>
            <a:spLocks noGrp="1"/>
          </p:cNvSpPr>
          <p:nvPr>
            <p:ph type="dt" sz="half" idx="10"/>
          </p:nvPr>
        </p:nvSpPr>
        <p:spPr/>
        <p:txBody>
          <a:bodyPr/>
          <a:lstStyle/>
          <a:p>
            <a:fld id="{138363E3-C3AD-4D2D-A2AB-D24E26836D43}" type="datetimeFigureOut">
              <a:rPr lang="es-MX" smtClean="0"/>
              <a:t>17/03/2021</a:t>
            </a:fld>
            <a:endParaRPr lang="es-MX"/>
          </a:p>
        </p:txBody>
      </p:sp>
      <p:sp>
        <p:nvSpPr>
          <p:cNvPr id="8" name="Footer Placeholder 7"/>
          <p:cNvSpPr>
            <a:spLocks noGrp="1"/>
          </p:cNvSpPr>
          <p:nvPr>
            <p:ph type="ftr" sz="quarter" idx="11"/>
          </p:nvPr>
        </p:nvSpPr>
        <p:spPr/>
        <p:txBody>
          <a:bodyPr/>
          <a:lstStyle/>
          <a:p>
            <a:endParaRPr lang="es-MX"/>
          </a:p>
        </p:txBody>
      </p:sp>
      <p:sp>
        <p:nvSpPr>
          <p:cNvPr id="9" name="Slide Number Placeholder 8"/>
          <p:cNvSpPr>
            <a:spLocks noGrp="1"/>
          </p:cNvSpPr>
          <p:nvPr>
            <p:ph type="sldNum" sz="quarter" idx="12"/>
          </p:nvPr>
        </p:nvSpPr>
        <p:spPr/>
        <p:txBody>
          <a:bodyPr/>
          <a:lstStyle/>
          <a:p>
            <a:fld id="{7A22B0E2-4A62-4E47-B242-AF427FA4477C}" type="slidenum">
              <a:rPr lang="es-MX" smtClean="0"/>
              <a:t>‹Nº›</a:t>
            </a:fld>
            <a:endParaRPr lang="es-MX"/>
          </a:p>
        </p:txBody>
      </p:sp>
      <p:sp>
        <p:nvSpPr>
          <p:cNvPr id="10" name="Title 9"/>
          <p:cNvSpPr>
            <a:spLocks noGrp="1"/>
          </p:cNvSpPr>
          <p:nvPr>
            <p:ph type="title"/>
          </p:nvPr>
        </p:nvSpPr>
        <p:spPr/>
        <p:txBody>
          <a:bodyPr/>
          <a:lstStyle/>
          <a:p>
            <a:r>
              <a:rPr lang="es-ES" smtClean="0"/>
              <a:t>Haga clic para modificar el estilo de título del patrón</a:t>
            </a:r>
            <a:endParaRPr lang="en-US" dirty="0"/>
          </a:p>
        </p:txBody>
      </p:sp>
    </p:spTree>
  </p:cSld>
  <p:clrMapOvr>
    <a:masterClrMapping/>
  </p:clrMapOvr>
  <mc:AlternateContent xmlns:mc="http://schemas.openxmlformats.org/markup-compatibility/2006">
    <mc:Choice xmlns:p14="http://schemas.microsoft.com/office/powerpoint/2010/main" Requires="p14">
      <p:transition spd="slow" p14:dur="2500" advClick="0" advTm="2000"/>
    </mc:Choice>
    <mc:Fallback>
      <p:transition spd="slow" advClick="0" advTm="2000"/>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lang="en-US" dirty="0"/>
          </a:p>
        </p:txBody>
      </p:sp>
      <p:sp>
        <p:nvSpPr>
          <p:cNvPr id="3" name="Date Placeholder 2"/>
          <p:cNvSpPr>
            <a:spLocks noGrp="1"/>
          </p:cNvSpPr>
          <p:nvPr>
            <p:ph type="dt" sz="half" idx="10"/>
          </p:nvPr>
        </p:nvSpPr>
        <p:spPr/>
        <p:txBody>
          <a:bodyPr/>
          <a:lstStyle/>
          <a:p>
            <a:fld id="{138363E3-C3AD-4D2D-A2AB-D24E26836D43}" type="datetimeFigureOut">
              <a:rPr lang="es-MX" smtClean="0"/>
              <a:t>17/03/2021</a:t>
            </a:fld>
            <a:endParaRPr lang="es-MX"/>
          </a:p>
        </p:txBody>
      </p:sp>
      <p:sp>
        <p:nvSpPr>
          <p:cNvPr id="4" name="Footer Placeholder 3"/>
          <p:cNvSpPr>
            <a:spLocks noGrp="1"/>
          </p:cNvSpPr>
          <p:nvPr>
            <p:ph type="ftr" sz="quarter" idx="11"/>
          </p:nvPr>
        </p:nvSpPr>
        <p:spPr/>
        <p:txBody>
          <a:bodyPr/>
          <a:lstStyle/>
          <a:p>
            <a:endParaRPr lang="es-MX"/>
          </a:p>
        </p:txBody>
      </p:sp>
      <p:sp>
        <p:nvSpPr>
          <p:cNvPr id="5" name="Slide Number Placeholder 4"/>
          <p:cNvSpPr>
            <a:spLocks noGrp="1"/>
          </p:cNvSpPr>
          <p:nvPr>
            <p:ph type="sldNum" sz="quarter" idx="12"/>
          </p:nvPr>
        </p:nvSpPr>
        <p:spPr/>
        <p:txBody>
          <a:bodyPr/>
          <a:lstStyle/>
          <a:p>
            <a:fld id="{7A22B0E2-4A62-4E47-B242-AF427FA4477C}" type="slidenum">
              <a:rPr lang="es-MX" smtClean="0"/>
              <a:t>‹Nº›</a:t>
            </a:fld>
            <a:endParaRPr lang="es-MX"/>
          </a:p>
        </p:txBody>
      </p:sp>
    </p:spTree>
  </p:cSld>
  <p:clrMapOvr>
    <a:masterClrMapping/>
  </p:clrMapOvr>
  <mc:AlternateContent xmlns:mc="http://schemas.openxmlformats.org/markup-compatibility/2006">
    <mc:Choice xmlns:p14="http://schemas.microsoft.com/office/powerpoint/2010/main" Requires="p14">
      <p:transition spd="slow" p14:dur="2500" advClick="0" advTm="2000"/>
    </mc:Choice>
    <mc:Fallback>
      <p:transition spd="slow" advClick="0" advTm="2000"/>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38363E3-C3AD-4D2D-A2AB-D24E26836D43}" type="datetimeFigureOut">
              <a:rPr lang="es-MX" smtClean="0"/>
              <a:t>17/03/2021</a:t>
            </a:fld>
            <a:endParaRPr lang="es-MX"/>
          </a:p>
        </p:txBody>
      </p:sp>
      <p:sp>
        <p:nvSpPr>
          <p:cNvPr id="3" name="Footer Placeholder 2"/>
          <p:cNvSpPr>
            <a:spLocks noGrp="1"/>
          </p:cNvSpPr>
          <p:nvPr>
            <p:ph type="ftr" sz="quarter" idx="11"/>
          </p:nvPr>
        </p:nvSpPr>
        <p:spPr/>
        <p:txBody>
          <a:bodyPr/>
          <a:lstStyle/>
          <a:p>
            <a:endParaRPr lang="es-MX"/>
          </a:p>
        </p:txBody>
      </p:sp>
      <p:sp>
        <p:nvSpPr>
          <p:cNvPr id="4" name="Slide Number Placeholder 3"/>
          <p:cNvSpPr>
            <a:spLocks noGrp="1"/>
          </p:cNvSpPr>
          <p:nvPr>
            <p:ph type="sldNum" sz="quarter" idx="12"/>
          </p:nvPr>
        </p:nvSpPr>
        <p:spPr/>
        <p:txBody>
          <a:bodyPr/>
          <a:lstStyle/>
          <a:p>
            <a:fld id="{7A22B0E2-4A62-4E47-B242-AF427FA4477C}" type="slidenum">
              <a:rPr lang="es-MX" smtClean="0"/>
              <a:t>‹Nº›</a:t>
            </a:fld>
            <a:endParaRPr lang="es-MX"/>
          </a:p>
        </p:txBody>
      </p:sp>
    </p:spTree>
  </p:cSld>
  <p:clrMapOvr>
    <a:masterClrMapping/>
  </p:clrMapOvr>
  <mc:AlternateContent xmlns:mc="http://schemas.openxmlformats.org/markup-compatibility/2006">
    <mc:Choice xmlns:p14="http://schemas.microsoft.com/office/powerpoint/2010/main" Requires="p14">
      <p:transition spd="slow" p14:dur="2500" advClick="0" advTm="2000"/>
    </mc:Choice>
    <mc:Fallback>
      <p:transition spd="slow" advClick="0" advTm="2000"/>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839095" y="2209800"/>
            <a:ext cx="3636085" cy="1258493"/>
          </a:xfrm>
          <a:effectLst/>
        </p:spPr>
        <p:txBody>
          <a:bodyPr anchor="b">
            <a:noAutofit/>
          </a:bodyPr>
          <a:lstStyle>
            <a:lvl1pPr marL="228600" indent="-228600" algn="l">
              <a:defRPr sz="2800" b="1">
                <a:effectLst/>
              </a:defRPr>
            </a:lvl1pPr>
          </a:lstStyle>
          <a:p>
            <a:r>
              <a:rPr lang="es-ES" smtClean="0"/>
              <a:t>Haga clic para modificar el estilo de título del patrón</a:t>
            </a:r>
            <a:endParaRPr lang="en-US" dirty="0"/>
          </a:p>
        </p:txBody>
      </p:sp>
      <p:sp>
        <p:nvSpPr>
          <p:cNvPr id="3" name="Content Placeholder 2"/>
          <p:cNvSpPr>
            <a:spLocks noGrp="1"/>
          </p:cNvSpPr>
          <p:nvPr>
            <p:ph idx="1"/>
          </p:nvPr>
        </p:nvSpPr>
        <p:spPr>
          <a:xfrm>
            <a:off x="4593515" y="731520"/>
            <a:ext cx="4017085" cy="4894730"/>
          </a:xfrm>
        </p:spPr>
        <p:txBody>
          <a:bodyPr anchor="ctr"/>
          <a:lstStyle>
            <a:lvl1pPr>
              <a:defRPr sz="2200"/>
            </a:lvl1pPr>
            <a:lvl2pPr>
              <a:defRPr sz="2000"/>
            </a:lvl2pPr>
            <a:lvl3pPr>
              <a:defRPr sz="1800"/>
            </a:lvl3pPr>
            <a:lvl4pPr>
              <a:defRPr sz="1600"/>
            </a:lvl4pPr>
            <a:lvl5pPr>
              <a:defRPr sz="14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Text Placeholder 3"/>
          <p:cNvSpPr>
            <a:spLocks noGrp="1"/>
          </p:cNvSpPr>
          <p:nvPr>
            <p:ph type="body" sz="half" idx="2"/>
          </p:nvPr>
        </p:nvSpPr>
        <p:spPr>
          <a:xfrm>
            <a:off x="1075765" y="3497802"/>
            <a:ext cx="3388660" cy="21395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Date Placeholder 4"/>
          <p:cNvSpPr>
            <a:spLocks noGrp="1"/>
          </p:cNvSpPr>
          <p:nvPr>
            <p:ph type="dt" sz="half" idx="10"/>
          </p:nvPr>
        </p:nvSpPr>
        <p:spPr/>
        <p:txBody>
          <a:bodyPr/>
          <a:lstStyle/>
          <a:p>
            <a:fld id="{138363E3-C3AD-4D2D-A2AB-D24E26836D43}" type="datetimeFigureOut">
              <a:rPr lang="es-MX" smtClean="0"/>
              <a:t>17/03/2021</a:t>
            </a:fld>
            <a:endParaRPr lang="es-MX"/>
          </a:p>
        </p:txBody>
      </p:sp>
      <p:sp>
        <p:nvSpPr>
          <p:cNvPr id="6" name="Footer Placeholder 5"/>
          <p:cNvSpPr>
            <a:spLocks noGrp="1"/>
          </p:cNvSpPr>
          <p:nvPr>
            <p:ph type="ftr" sz="quarter" idx="11"/>
          </p:nvPr>
        </p:nvSpPr>
        <p:spPr/>
        <p:txBody>
          <a:bodyPr/>
          <a:lstStyle/>
          <a:p>
            <a:endParaRPr lang="es-MX"/>
          </a:p>
        </p:txBody>
      </p:sp>
      <p:sp>
        <p:nvSpPr>
          <p:cNvPr id="7" name="Slide Number Placeholder 6"/>
          <p:cNvSpPr>
            <a:spLocks noGrp="1"/>
          </p:cNvSpPr>
          <p:nvPr>
            <p:ph type="sldNum" sz="quarter" idx="12"/>
          </p:nvPr>
        </p:nvSpPr>
        <p:spPr/>
        <p:txBody>
          <a:bodyPr/>
          <a:lstStyle/>
          <a:p>
            <a:fld id="{7A22B0E2-4A62-4E47-B242-AF427FA4477C}" type="slidenum">
              <a:rPr lang="es-MX" smtClean="0"/>
              <a:t>‹Nº›</a:t>
            </a:fld>
            <a:endParaRPr lang="es-MX"/>
          </a:p>
        </p:txBody>
      </p:sp>
    </p:spTree>
  </p:cSld>
  <p:clrMapOvr>
    <a:masterClrMapping/>
  </p:clrMapOvr>
  <mc:AlternateContent xmlns:mc="http://schemas.openxmlformats.org/markup-compatibility/2006">
    <mc:Choice xmlns:p14="http://schemas.microsoft.com/office/powerpoint/2010/main" Requires="p14">
      <p:transition spd="slow" p14:dur="2500" advClick="0" advTm="2000"/>
    </mc:Choice>
    <mc:Fallback>
      <p:transition spd="slow" advClick="0" advTm="2000"/>
    </mc:Fallback>
  </mc:AlternateContent>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n con título">
    <p:spTree>
      <p:nvGrpSpPr>
        <p:cNvPr id="1" name=""/>
        <p:cNvGrpSpPr/>
        <p:nvPr/>
      </p:nvGrpSpPr>
      <p:grpSpPr>
        <a:xfrm>
          <a:off x="0" y="0"/>
          <a:ext cx="0" cy="0"/>
          <a:chOff x="0" y="0"/>
          <a:chExt cx="0" cy="0"/>
        </a:xfrm>
      </p:grpSpPr>
      <p:sp>
        <p:nvSpPr>
          <p:cNvPr id="8" name="Rectangle 7"/>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p:cNvSpPr>
            <a:spLocks noGrp="1"/>
          </p:cNvSpPr>
          <p:nvPr>
            <p:ph type="pic" idx="1"/>
          </p:nvPr>
        </p:nvSpPr>
        <p:spPr>
          <a:xfrm>
            <a:off x="4475175" y="1143000"/>
            <a:ext cx="4114800" cy="3127806"/>
          </a:xfrm>
          <a:prstGeom prst="roundRect">
            <a:avLst>
              <a:gd name="adj" fmla="val 4230"/>
            </a:avLst>
          </a:prstGeom>
          <a:solidFill>
            <a:schemeClr val="bg2">
              <a:lumMod val="90000"/>
            </a:schemeClr>
          </a:solidFill>
          <a:effectLst>
            <a:reflection blurRad="4350" stA="23000" endA="300" endPos="28000" dir="5400000" sy="-100000" algn="bl" rotWithShape="0"/>
          </a:effectLst>
          <a:scene3d>
            <a:camera prst="perspectiveContrastingLeftFacing" fov="1800000">
              <a:rot lat="300000" lon="2100000" rev="0"/>
            </a:camera>
            <a:lightRig rig="balanced" dir="t"/>
          </a:scene3d>
          <a:sp3d>
            <a:bevelT w="50800" h="50800"/>
          </a:sp3d>
        </p:spPr>
        <p:txBody>
          <a:bodyPr>
            <a:normAutofit/>
            <a:flatTx/>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s-ES" smtClean="0"/>
              <a:t>Haga clic en el icono para agregar una imagen</a:t>
            </a:r>
            <a:endParaRPr lang="en-US" dirty="0"/>
          </a:p>
        </p:txBody>
      </p:sp>
      <p:sp>
        <p:nvSpPr>
          <p:cNvPr id="4" name="Text Placeholder 3"/>
          <p:cNvSpPr>
            <a:spLocks noGrp="1"/>
          </p:cNvSpPr>
          <p:nvPr>
            <p:ph type="body" sz="half" idx="2"/>
          </p:nvPr>
        </p:nvSpPr>
        <p:spPr>
          <a:xfrm>
            <a:off x="877887" y="1010486"/>
            <a:ext cx="3694114" cy="2163020"/>
          </a:xfrm>
        </p:spPr>
        <p:txBody>
          <a:bodyPr anchor="b"/>
          <a:lstStyle>
            <a:lvl1pPr marL="182880" indent="-182880">
              <a:buFont typeface="Georgia" pitchFamily="18" charset="0"/>
              <a:buChar char="*"/>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Date Placeholder 4"/>
          <p:cNvSpPr>
            <a:spLocks noGrp="1"/>
          </p:cNvSpPr>
          <p:nvPr>
            <p:ph type="dt" sz="half" idx="10"/>
          </p:nvPr>
        </p:nvSpPr>
        <p:spPr/>
        <p:txBody>
          <a:bodyPr/>
          <a:lstStyle/>
          <a:p>
            <a:fld id="{138363E3-C3AD-4D2D-A2AB-D24E26836D43}" type="datetimeFigureOut">
              <a:rPr lang="es-MX" smtClean="0"/>
              <a:t>17/03/2021</a:t>
            </a:fld>
            <a:endParaRPr lang="es-MX"/>
          </a:p>
        </p:txBody>
      </p:sp>
      <p:sp>
        <p:nvSpPr>
          <p:cNvPr id="6" name="Footer Placeholder 5"/>
          <p:cNvSpPr>
            <a:spLocks noGrp="1"/>
          </p:cNvSpPr>
          <p:nvPr>
            <p:ph type="ftr" sz="quarter" idx="11"/>
          </p:nvPr>
        </p:nvSpPr>
        <p:spPr/>
        <p:txBody>
          <a:bodyPr/>
          <a:lstStyle/>
          <a:p>
            <a:endParaRPr lang="es-MX"/>
          </a:p>
        </p:txBody>
      </p:sp>
      <p:sp>
        <p:nvSpPr>
          <p:cNvPr id="7" name="Slide Number Placeholder 6"/>
          <p:cNvSpPr>
            <a:spLocks noGrp="1"/>
          </p:cNvSpPr>
          <p:nvPr>
            <p:ph type="sldNum" sz="quarter" idx="12"/>
          </p:nvPr>
        </p:nvSpPr>
        <p:spPr/>
        <p:txBody>
          <a:bodyPr/>
          <a:lstStyle/>
          <a:p>
            <a:fld id="{7A22B0E2-4A62-4E47-B242-AF427FA4477C}" type="slidenum">
              <a:rPr lang="es-MX" smtClean="0"/>
              <a:t>‹Nº›</a:t>
            </a:fld>
            <a:endParaRPr lang="es-MX"/>
          </a:p>
        </p:txBody>
      </p:sp>
      <p:sp>
        <p:nvSpPr>
          <p:cNvPr id="2" name="Title 1"/>
          <p:cNvSpPr>
            <a:spLocks noGrp="1"/>
          </p:cNvSpPr>
          <p:nvPr>
            <p:ph type="title"/>
          </p:nvPr>
        </p:nvSpPr>
        <p:spPr>
          <a:xfrm>
            <a:off x="727268" y="4464421"/>
            <a:ext cx="6383538" cy="1143000"/>
          </a:xfrm>
        </p:spPr>
        <p:txBody>
          <a:bodyPr anchor="b">
            <a:noAutofit/>
          </a:bodyPr>
          <a:lstStyle>
            <a:lvl1pPr algn="l">
              <a:defRPr sz="4600" b="1"/>
            </a:lvl1pPr>
          </a:lstStyle>
          <a:p>
            <a:r>
              <a:rPr lang="es-ES" smtClean="0"/>
              <a:t>Haga clic para modificar el estilo de título del patrón</a:t>
            </a:r>
            <a:endParaRPr lang="en-US" dirty="0"/>
          </a:p>
        </p:txBody>
      </p:sp>
    </p:spTree>
  </p:cSld>
  <p:clrMapOvr>
    <a:masterClrMapping/>
  </p:clrMapOvr>
  <mc:AlternateContent xmlns:mc="http://schemas.openxmlformats.org/markup-compatibility/2006">
    <mc:Choice xmlns:p14="http://schemas.microsoft.com/office/powerpoint/2010/main" Requires="p14">
      <p:transition spd="slow" p14:dur="2500" advClick="0" advTm="2000"/>
    </mc:Choice>
    <mc:Fallback>
      <p:transition spd="slow" advClick="0" advTm="2000"/>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Rectangle 6"/>
          <p:cNvSpPr/>
          <p:nvPr/>
        </p:nvSpPr>
        <p:spPr>
          <a:xfrm>
            <a:off x="0" y="5105400"/>
            <a:ext cx="9144000" cy="175260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0" y="0"/>
            <a:ext cx="9144000" cy="510540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0" y="3768304"/>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0" y="1600200"/>
            <a:ext cx="9144000" cy="5105400"/>
          </a:xfrm>
          <a:prstGeom prst="ellipse">
            <a:avLst/>
          </a:prstGeom>
          <a:gradFill flip="none" rotWithShape="1">
            <a:gsLst>
              <a:gs pos="0">
                <a:schemeClr val="bg1"/>
              </a:gs>
              <a:gs pos="56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1793289" y="4372168"/>
            <a:ext cx="6512511" cy="1143000"/>
          </a:xfrm>
          <a:prstGeom prst="rect">
            <a:avLst/>
          </a:prstGeom>
          <a:effectLst/>
        </p:spPr>
        <p:txBody>
          <a:bodyPr vert="horz" lIns="91440" tIns="45720" rIns="91440" bIns="45720" rtlCol="0" anchor="t" anchorCtr="0">
            <a:noAutofit/>
          </a:body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1143000" y="732260"/>
            <a:ext cx="6400800" cy="3474720"/>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2"/>
          </p:nvPr>
        </p:nvSpPr>
        <p:spPr>
          <a:xfrm>
            <a:off x="6172200" y="6172200"/>
            <a:ext cx="2514600" cy="365125"/>
          </a:xfrm>
          <a:prstGeom prst="rect">
            <a:avLst/>
          </a:prstGeom>
        </p:spPr>
        <p:txBody>
          <a:bodyPr vert="horz" lIns="91440" tIns="45720" rIns="91440" bIns="45720" rtlCol="0" anchor="ctr"/>
          <a:lstStyle>
            <a:lvl1pPr algn="r">
              <a:defRPr sz="1100" b="1">
                <a:solidFill>
                  <a:schemeClr val="tx1">
                    <a:lumMod val="50000"/>
                    <a:lumOff val="50000"/>
                  </a:schemeClr>
                </a:solidFill>
              </a:defRPr>
            </a:lvl1pPr>
          </a:lstStyle>
          <a:p>
            <a:fld id="{138363E3-C3AD-4D2D-A2AB-D24E26836D43}" type="datetimeFigureOut">
              <a:rPr lang="es-MX" smtClean="0"/>
              <a:t>17/03/2021</a:t>
            </a:fld>
            <a:endParaRPr lang="es-MX"/>
          </a:p>
        </p:txBody>
      </p:sp>
      <p:sp>
        <p:nvSpPr>
          <p:cNvPr id="5" name="Footer Placeholder 4"/>
          <p:cNvSpPr>
            <a:spLocks noGrp="1"/>
          </p:cNvSpPr>
          <p:nvPr>
            <p:ph type="ftr" sz="quarter" idx="3"/>
          </p:nvPr>
        </p:nvSpPr>
        <p:spPr>
          <a:xfrm>
            <a:off x="457199" y="6172200"/>
            <a:ext cx="3352801" cy="365125"/>
          </a:xfrm>
          <a:prstGeom prst="rect">
            <a:avLst/>
          </a:prstGeom>
        </p:spPr>
        <p:txBody>
          <a:bodyPr vert="horz" lIns="91440" tIns="45720" rIns="91440" bIns="45720" rtlCol="0" anchor="ctr"/>
          <a:lstStyle>
            <a:lvl1pPr algn="l">
              <a:defRPr sz="1100" b="1">
                <a:solidFill>
                  <a:schemeClr val="tx1">
                    <a:lumMod val="50000"/>
                    <a:lumOff val="50000"/>
                  </a:schemeClr>
                </a:solidFill>
              </a:defRPr>
            </a:lvl1pPr>
          </a:lstStyle>
          <a:p>
            <a:endParaRPr lang="es-MX"/>
          </a:p>
        </p:txBody>
      </p:sp>
      <p:sp>
        <p:nvSpPr>
          <p:cNvPr id="6" name="Slide Number Placeholder 5"/>
          <p:cNvSpPr>
            <a:spLocks noGrp="1"/>
          </p:cNvSpPr>
          <p:nvPr>
            <p:ph type="sldNum" sz="quarter" idx="4"/>
          </p:nvPr>
        </p:nvSpPr>
        <p:spPr>
          <a:xfrm>
            <a:off x="3810000" y="6172200"/>
            <a:ext cx="1828800" cy="365125"/>
          </a:xfrm>
          <a:prstGeom prst="rect">
            <a:avLst/>
          </a:prstGeom>
        </p:spPr>
        <p:txBody>
          <a:bodyPr vert="horz" lIns="91440" tIns="45720" rIns="91440" bIns="45720" rtlCol="0" anchor="ctr"/>
          <a:lstStyle>
            <a:lvl1pPr algn="ctr">
              <a:defRPr sz="1200" b="1">
                <a:solidFill>
                  <a:schemeClr val="tx1">
                    <a:lumMod val="50000"/>
                    <a:lumOff val="50000"/>
                  </a:schemeClr>
                </a:solidFill>
              </a:defRPr>
            </a:lvl1pPr>
          </a:lstStyle>
          <a:p>
            <a:fld id="{7A22B0E2-4A62-4E47-B242-AF427FA4477C}" type="slidenum">
              <a:rPr lang="es-MX" smtClean="0"/>
              <a:t>‹Nº›</a:t>
            </a:fld>
            <a:endParaRPr lang="es-MX"/>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xmlns:mc="http://schemas.openxmlformats.org/markup-compatibility/2006">
    <mc:Choice xmlns:p14="http://schemas.microsoft.com/office/powerpoint/2010/main" Requires="p14">
      <p:transition spd="slow" p14:dur="2500" advClick="0" advTm="2000"/>
    </mc:Choice>
    <mc:Fallback>
      <p:transition spd="slow" advClick="0" advTm="2000"/>
    </mc:Fallback>
  </mc:AlternateContent>
  <p:timing>
    <p:tnLst>
      <p:par>
        <p:cTn id="1" dur="indefinite" restart="never" nodeType="tmRoot"/>
      </p:par>
    </p:tnLst>
  </p:timing>
  <p:txStyles>
    <p:titleStyle>
      <a:lvl1pPr marL="320040" indent="-320040" algn="r" defTabSz="914400" rtl="0" eaLnBrk="1" latinLnBrk="0" hangingPunct="1">
        <a:spcBef>
          <a:spcPct val="0"/>
        </a:spcBef>
        <a:buClr>
          <a:schemeClr val="accent6">
            <a:lumMod val="75000"/>
          </a:schemeClr>
        </a:buClr>
        <a:buSzPct val="128000"/>
        <a:buFont typeface="Georgia" pitchFamily="18" charset="0"/>
        <a:buChar char="*"/>
        <a:defRPr sz="4600" b="1" i="0"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6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200" kern="1200">
          <a:solidFill>
            <a:schemeClr val="tx1">
              <a:lumMod val="75000"/>
              <a:lumOff val="25000"/>
            </a:schemeClr>
          </a:solidFill>
          <a:latin typeface="+mn-lt"/>
          <a:ea typeface="+mn-ea"/>
          <a:cs typeface="+mn-cs"/>
        </a:defRPr>
      </a:lvl1pPr>
      <a:lvl2pPr marL="54864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000" kern="1200">
          <a:solidFill>
            <a:schemeClr val="tx1">
              <a:lumMod val="75000"/>
              <a:lumOff val="25000"/>
            </a:schemeClr>
          </a:solidFill>
          <a:latin typeface="+mn-lt"/>
          <a:ea typeface="+mn-ea"/>
          <a:cs typeface="+mn-cs"/>
        </a:defRPr>
      </a:lvl2pPr>
      <a:lvl3pPr marL="822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800" kern="1200">
          <a:solidFill>
            <a:schemeClr val="tx1">
              <a:lumMod val="75000"/>
              <a:lumOff val="25000"/>
            </a:schemeClr>
          </a:solidFill>
          <a:latin typeface="+mn-lt"/>
          <a:ea typeface="+mn-ea"/>
          <a:cs typeface="+mn-cs"/>
        </a:defRPr>
      </a:lvl3pPr>
      <a:lvl4pPr marL="109728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600" kern="1200">
          <a:solidFill>
            <a:schemeClr val="tx1">
              <a:lumMod val="75000"/>
              <a:lumOff val="25000"/>
            </a:schemeClr>
          </a:solidFill>
          <a:latin typeface="+mn-lt"/>
          <a:ea typeface="+mn-ea"/>
          <a:cs typeface="+mn-cs"/>
        </a:defRPr>
      </a:lvl4pPr>
      <a:lvl5pPr marL="138988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5pPr>
      <a:lvl6pPr marL="166420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6pPr>
      <a:lvl7pPr marL="1965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7pPr>
      <a:lvl8pPr marL="22860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8pPr>
      <a:lvl9pPr marL="2587752"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audio" Target="../media/media1.mp3"/><Relationship Id="rId7" Type="http://schemas.openxmlformats.org/officeDocument/2006/relationships/image" Target="../media/image3.png"/><Relationship Id="rId2" Type="http://schemas.microsoft.com/office/2007/relationships/media" Target="../media/media1.mp3"/><Relationship Id="rId1" Type="http://schemas.openxmlformats.org/officeDocument/2006/relationships/tags" Target="../tags/tag1.xml"/><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57.jpeg"/><Relationship Id="rId3" Type="http://schemas.openxmlformats.org/officeDocument/2006/relationships/image" Target="../media/image52.jpeg"/><Relationship Id="rId7" Type="http://schemas.openxmlformats.org/officeDocument/2006/relationships/image" Target="../media/image56.jpeg"/><Relationship Id="rId2" Type="http://schemas.openxmlformats.org/officeDocument/2006/relationships/slideLayout" Target="../slideLayouts/slideLayout2.xml"/><Relationship Id="rId1" Type="http://schemas.openxmlformats.org/officeDocument/2006/relationships/tags" Target="../tags/tag6.xml"/><Relationship Id="rId6" Type="http://schemas.openxmlformats.org/officeDocument/2006/relationships/image" Target="../media/image55.jpeg"/><Relationship Id="rId5" Type="http://schemas.openxmlformats.org/officeDocument/2006/relationships/image" Target="../media/image54.jpeg"/><Relationship Id="rId4" Type="http://schemas.openxmlformats.org/officeDocument/2006/relationships/image" Target="../media/image53.jpeg"/><Relationship Id="rId9" Type="http://schemas.openxmlformats.org/officeDocument/2006/relationships/image" Target="../media/image58.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xml"/></Relationships>
</file>

<file path=ppt/slides/_rels/slide2.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5.jpeg"/><Relationship Id="rId7" Type="http://schemas.openxmlformats.org/officeDocument/2006/relationships/image" Target="../media/image9.jpeg"/><Relationship Id="rId2" Type="http://schemas.openxmlformats.org/officeDocument/2006/relationships/slideLayout" Target="../slideLayouts/slideLayout2.xml"/><Relationship Id="rId1" Type="http://schemas.openxmlformats.org/officeDocument/2006/relationships/tags" Target="../tags/tag2.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jpeg"/></Relationships>
</file>

<file path=ppt/slides/_rels/slide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2.xml"/><Relationship Id="rId6" Type="http://schemas.openxmlformats.org/officeDocument/2006/relationships/image" Target="../media/image15.jpeg"/><Relationship Id="rId5" Type="http://schemas.openxmlformats.org/officeDocument/2006/relationships/image" Target="../media/image14.jpeg"/><Relationship Id="rId4" Type="http://schemas.openxmlformats.org/officeDocument/2006/relationships/image" Target="../media/image13.jpeg"/></Relationships>
</file>

<file path=ppt/slides/_rels/slide4.xml.rels><?xml version="1.0" encoding="UTF-8" standalone="yes"?>
<Relationships xmlns="http://schemas.openxmlformats.org/package/2006/relationships"><Relationship Id="rId8" Type="http://schemas.openxmlformats.org/officeDocument/2006/relationships/image" Target="../media/image22.jpeg"/><Relationship Id="rId3" Type="http://schemas.openxmlformats.org/officeDocument/2006/relationships/image" Target="../media/image17.jpeg"/><Relationship Id="rId7" Type="http://schemas.openxmlformats.org/officeDocument/2006/relationships/image" Target="../media/image21.jpeg"/><Relationship Id="rId2" Type="http://schemas.openxmlformats.org/officeDocument/2006/relationships/image" Target="../media/image16.jpeg"/><Relationship Id="rId1" Type="http://schemas.openxmlformats.org/officeDocument/2006/relationships/slideLayout" Target="../slideLayouts/slideLayout2.xml"/><Relationship Id="rId6" Type="http://schemas.openxmlformats.org/officeDocument/2006/relationships/image" Target="../media/image20.jpeg"/><Relationship Id="rId5" Type="http://schemas.openxmlformats.org/officeDocument/2006/relationships/image" Target="../media/image19.jpeg"/><Relationship Id="rId10" Type="http://schemas.openxmlformats.org/officeDocument/2006/relationships/image" Target="../media/image24.jpeg"/><Relationship Id="rId4" Type="http://schemas.openxmlformats.org/officeDocument/2006/relationships/image" Target="../media/image18.jpeg"/><Relationship Id="rId9" Type="http://schemas.openxmlformats.org/officeDocument/2006/relationships/image" Target="../media/image23.jpeg"/></Relationships>
</file>

<file path=ppt/slides/_rels/slide5.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2.xml"/><Relationship Id="rId6" Type="http://schemas.openxmlformats.org/officeDocument/2006/relationships/image" Target="../media/image29.jpeg"/><Relationship Id="rId5" Type="http://schemas.openxmlformats.org/officeDocument/2006/relationships/image" Target="../media/image28.jpeg"/><Relationship Id="rId4" Type="http://schemas.openxmlformats.org/officeDocument/2006/relationships/image" Target="../media/image27.jpeg"/></Relationships>
</file>

<file path=ppt/slides/_rels/slide6.xml.rels><?xml version="1.0" encoding="UTF-8" standalone="yes"?>
<Relationships xmlns="http://schemas.openxmlformats.org/package/2006/relationships"><Relationship Id="rId3" Type="http://schemas.openxmlformats.org/officeDocument/2006/relationships/image" Target="../media/image31.jpeg"/><Relationship Id="rId7" Type="http://schemas.openxmlformats.org/officeDocument/2006/relationships/image" Target="../media/image35.jpeg"/><Relationship Id="rId2" Type="http://schemas.openxmlformats.org/officeDocument/2006/relationships/image" Target="../media/image30.jpeg"/><Relationship Id="rId1" Type="http://schemas.openxmlformats.org/officeDocument/2006/relationships/slideLayout" Target="../slideLayouts/slideLayout2.xml"/><Relationship Id="rId6" Type="http://schemas.openxmlformats.org/officeDocument/2006/relationships/image" Target="../media/image34.jpeg"/><Relationship Id="rId5" Type="http://schemas.openxmlformats.org/officeDocument/2006/relationships/image" Target="../media/image33.jpeg"/><Relationship Id="rId4" Type="http://schemas.openxmlformats.org/officeDocument/2006/relationships/image" Target="../media/image32.jpeg"/></Relationships>
</file>

<file path=ppt/slides/_rels/slide7.xml.rels><?xml version="1.0" encoding="UTF-8" standalone="yes"?>
<Relationships xmlns="http://schemas.openxmlformats.org/package/2006/relationships"><Relationship Id="rId3" Type="http://schemas.openxmlformats.org/officeDocument/2006/relationships/image" Target="../media/image36.jpeg"/><Relationship Id="rId7" Type="http://schemas.openxmlformats.org/officeDocument/2006/relationships/image" Target="../media/image40.jpeg"/><Relationship Id="rId2" Type="http://schemas.openxmlformats.org/officeDocument/2006/relationships/slideLayout" Target="../slideLayouts/slideLayout2.xml"/><Relationship Id="rId1" Type="http://schemas.openxmlformats.org/officeDocument/2006/relationships/tags" Target="../tags/tag3.xml"/><Relationship Id="rId6" Type="http://schemas.openxmlformats.org/officeDocument/2006/relationships/image" Target="../media/image39.jpeg"/><Relationship Id="rId5" Type="http://schemas.openxmlformats.org/officeDocument/2006/relationships/image" Target="../media/image38.jpeg"/><Relationship Id="rId4" Type="http://schemas.openxmlformats.org/officeDocument/2006/relationships/image" Target="../media/image37.jpeg"/></Relationships>
</file>

<file path=ppt/slides/_rels/slide8.xml.rels><?xml version="1.0" encoding="UTF-8" standalone="yes"?>
<Relationships xmlns="http://schemas.openxmlformats.org/package/2006/relationships"><Relationship Id="rId3" Type="http://schemas.openxmlformats.org/officeDocument/2006/relationships/image" Target="../media/image41.jpeg"/><Relationship Id="rId7" Type="http://schemas.openxmlformats.org/officeDocument/2006/relationships/image" Target="../media/image45.jpeg"/><Relationship Id="rId2" Type="http://schemas.openxmlformats.org/officeDocument/2006/relationships/slideLayout" Target="../slideLayouts/slideLayout2.xml"/><Relationship Id="rId1" Type="http://schemas.openxmlformats.org/officeDocument/2006/relationships/tags" Target="../tags/tag4.xml"/><Relationship Id="rId6" Type="http://schemas.openxmlformats.org/officeDocument/2006/relationships/image" Target="../media/image44.jpeg"/><Relationship Id="rId5" Type="http://schemas.openxmlformats.org/officeDocument/2006/relationships/image" Target="../media/image43.jpeg"/><Relationship Id="rId4" Type="http://schemas.openxmlformats.org/officeDocument/2006/relationships/image" Target="../media/image42.jpeg"/></Relationships>
</file>

<file path=ppt/slides/_rels/slide9.xml.rels><?xml version="1.0" encoding="UTF-8" standalone="yes"?>
<Relationships xmlns="http://schemas.openxmlformats.org/package/2006/relationships"><Relationship Id="rId8" Type="http://schemas.openxmlformats.org/officeDocument/2006/relationships/image" Target="../media/image51.jpeg"/><Relationship Id="rId3" Type="http://schemas.openxmlformats.org/officeDocument/2006/relationships/image" Target="../media/image46.jpeg"/><Relationship Id="rId7" Type="http://schemas.openxmlformats.org/officeDocument/2006/relationships/image" Target="../media/image50.jpeg"/><Relationship Id="rId2" Type="http://schemas.openxmlformats.org/officeDocument/2006/relationships/slideLayout" Target="../slideLayouts/slideLayout2.xml"/><Relationship Id="rId1" Type="http://schemas.openxmlformats.org/officeDocument/2006/relationships/tags" Target="../tags/tag5.xml"/><Relationship Id="rId6" Type="http://schemas.openxmlformats.org/officeDocument/2006/relationships/image" Target="../media/image49.jpeg"/><Relationship Id="rId5" Type="http://schemas.openxmlformats.org/officeDocument/2006/relationships/image" Target="../media/image48.jpeg"/><Relationship Id="rId4" Type="http://schemas.openxmlformats.org/officeDocument/2006/relationships/image" Target="../media/image47.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MX"/>
          </a:p>
        </p:txBody>
      </p:sp>
      <p:grpSp>
        <p:nvGrpSpPr>
          <p:cNvPr id="2" name="1 Grupo"/>
          <p:cNvGrpSpPr/>
          <p:nvPr/>
        </p:nvGrpSpPr>
        <p:grpSpPr>
          <a:xfrm>
            <a:off x="0" y="-1153385"/>
            <a:ext cx="9144000" cy="8125301"/>
            <a:chOff x="0" y="-1153385"/>
            <a:chExt cx="9144000" cy="8125301"/>
          </a:xfrm>
        </p:grpSpPr>
        <p:grpSp>
          <p:nvGrpSpPr>
            <p:cNvPr id="7" name="1 Grupo"/>
            <p:cNvGrpSpPr/>
            <p:nvPr/>
          </p:nvGrpSpPr>
          <p:grpSpPr>
            <a:xfrm>
              <a:off x="0" y="188640"/>
              <a:ext cx="9144000" cy="6624736"/>
              <a:chOff x="0" y="-778718"/>
              <a:chExt cx="9144000" cy="9941768"/>
            </a:xfrm>
          </p:grpSpPr>
          <p:pic>
            <p:nvPicPr>
              <p:cNvPr id="8" name="7 Imagen" descr="Descripción: C:\Users\LAB\Downloads\logotipo .png"/>
              <p:cNvPicPr>
                <a:picLocks noChangeAspect="1"/>
              </p:cNvPicPr>
              <p:nvPr/>
            </p:nvPicPr>
            <p:blipFill>
              <a:blip r:embed="rId5" cstate="print">
                <a:extLst>
                  <a:ext uri="{28A0092B-C50C-407E-A947-70E740481C1C}">
                    <a14:useLocalDpi xmlns:a14="http://schemas.microsoft.com/office/drawing/2010/main" val="0"/>
                  </a:ext>
                </a:extLst>
              </a:blip>
              <a:srcRect b="17467"/>
              <a:stretch>
                <a:fillRect/>
              </a:stretch>
            </p:blipFill>
            <p:spPr bwMode="auto">
              <a:xfrm>
                <a:off x="35496" y="-778718"/>
                <a:ext cx="2714625" cy="838200"/>
              </a:xfrm>
              <a:prstGeom prst="rect">
                <a:avLst/>
              </a:prstGeom>
              <a:noFill/>
            </p:spPr>
          </p:pic>
          <p:pic>
            <p:nvPicPr>
              <p:cNvPr id="9" name="8 Imagen" descr="Descripción: C:\Users\LAB\Downloads\logo marac de agua.png"/>
              <p:cNvPicPr>
                <a:picLocks noChangeAspect="1"/>
              </p:cNvPicPr>
              <p:nvPr/>
            </p:nvPicPr>
            <p:blipFill>
              <a:blip r:embed="rId6" cstate="print">
                <a:extLst>
                  <a:ext uri="{28A0092B-C50C-407E-A947-70E740481C1C}">
                    <a14:useLocalDpi xmlns:a14="http://schemas.microsoft.com/office/drawing/2010/main" val="0"/>
                  </a:ext>
                </a:extLst>
              </a:blip>
              <a:srcRect b="18835"/>
              <a:stretch>
                <a:fillRect/>
              </a:stretch>
            </p:blipFill>
            <p:spPr bwMode="auto">
              <a:xfrm>
                <a:off x="1904578" y="1476747"/>
                <a:ext cx="5619750" cy="1704975"/>
              </a:xfrm>
              <a:prstGeom prst="rect">
                <a:avLst/>
              </a:prstGeom>
              <a:noFill/>
            </p:spPr>
          </p:pic>
          <p:pic>
            <p:nvPicPr>
              <p:cNvPr id="10" name="9 Imagen" descr="Descripción: C:\Users\LAB\Downloads\cinta azul.png"/>
              <p:cNvPicPr>
                <a:picLocks noChangeAspect="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0" y="8642660"/>
                <a:ext cx="9144000" cy="520390"/>
              </a:xfrm>
              <a:prstGeom prst="rect">
                <a:avLst/>
              </a:prstGeom>
              <a:noFill/>
            </p:spPr>
          </p:pic>
        </p:grpSp>
        <p:sp>
          <p:nvSpPr>
            <p:cNvPr id="11" name="Rectangle 6"/>
            <p:cNvSpPr>
              <a:spLocks noChangeArrowheads="1"/>
            </p:cNvSpPr>
            <p:nvPr/>
          </p:nvSpPr>
          <p:spPr bwMode="auto">
            <a:xfrm>
              <a:off x="467544" y="-1153385"/>
              <a:ext cx="8532440" cy="81253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MX" sz="1800" b="0" i="0" u="none" strike="noStrike" cap="none" normalizeH="0" baseline="0" dirty="0" smtClean="0">
                  <a:ln>
                    <a:noFill/>
                  </a:ln>
                  <a:solidFill>
                    <a:schemeClr val="tx1"/>
                  </a:solidFill>
                  <a:effectLst/>
                  <a:latin typeface="Arial" pitchFamily="34" charset="0"/>
                  <a:cs typeface="Arial" pitchFamily="34" charset="0"/>
                </a:rPr>
                <a:t/>
              </a:r>
              <a:br>
                <a:rPr kumimoji="0" lang="es-MX" sz="1800" b="0" i="0" u="none" strike="noStrike" cap="none" normalizeH="0" baseline="0" dirty="0" smtClean="0">
                  <a:ln>
                    <a:noFill/>
                  </a:ln>
                  <a:solidFill>
                    <a:schemeClr val="tx1"/>
                  </a:solidFill>
                  <a:effectLst/>
                  <a:latin typeface="Arial" pitchFamily="34" charset="0"/>
                  <a:cs typeface="Arial" pitchFamily="34" charset="0"/>
                </a:rPr>
              </a:br>
              <a:endParaRPr kumimoji="0" lang="es-MX" sz="1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s-MX" sz="2400" b="1" i="0" u="none" strike="noStrike" cap="none" normalizeH="0" baseline="0" dirty="0" smtClean="0">
                <a:ln>
                  <a:noFill/>
                </a:ln>
                <a:solidFill>
                  <a:srgbClr val="215868"/>
                </a:solidFill>
                <a:effectLst/>
                <a:latin typeface="Century Gothic" pitchFamily="34" charset="0"/>
                <a:ea typeface="Calibri" pitchFamily="34"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lang="es-MX" sz="2400" b="1" dirty="0">
                <a:solidFill>
                  <a:srgbClr val="215868"/>
                </a:solidFill>
                <a:latin typeface="Century Gothic" pitchFamily="34" charset="0"/>
                <a:ea typeface="Calibri" pitchFamily="34"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s-MX" sz="2400" b="1" i="0" u="none" strike="noStrike" cap="none" normalizeH="0" baseline="0" dirty="0" smtClean="0">
                <a:ln>
                  <a:noFill/>
                </a:ln>
                <a:solidFill>
                  <a:srgbClr val="215868"/>
                </a:solidFill>
                <a:effectLst/>
                <a:latin typeface="Century Gothic" pitchFamily="34" charset="0"/>
                <a:ea typeface="Calibri" pitchFamily="34"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lang="es-MX" sz="2400" b="1" dirty="0">
                <a:solidFill>
                  <a:srgbClr val="215868"/>
                </a:solidFill>
                <a:latin typeface="Century Gothic" pitchFamily="34" charset="0"/>
                <a:ea typeface="Calibri" pitchFamily="34"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s-MX" sz="2400" b="1" i="0" u="none" strike="noStrike" cap="none" normalizeH="0" baseline="0" dirty="0" smtClean="0">
                  <a:ln>
                    <a:noFill/>
                  </a:ln>
                  <a:solidFill>
                    <a:srgbClr val="215868"/>
                  </a:solidFill>
                  <a:effectLst/>
                  <a:latin typeface="Century Gothic" pitchFamily="34" charset="0"/>
                  <a:ea typeface="Calibri" pitchFamily="34" charset="0"/>
                  <a:cs typeface="Times New Roman" pitchFamily="18" charset="0"/>
                </a:rPr>
                <a:t>Nombre de alumnos: Erwin Avelino Bastard Alvarado.</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s-MX" sz="2400" b="1" i="0" u="none" strike="noStrike" cap="none" normalizeH="0" baseline="0" dirty="0" smtClean="0">
                <a:ln>
                  <a:noFill/>
                </a:ln>
                <a:solidFill>
                  <a:srgbClr val="215868"/>
                </a:solidFill>
                <a:effectLst/>
                <a:latin typeface="Century Gothic" pitchFamily="34" charset="0"/>
                <a:ea typeface="Calibri" pitchFamily="34"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s-MX" sz="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s-MX" sz="2400" b="1" i="0" u="none" strike="noStrike" cap="none" normalizeH="0" baseline="0" dirty="0" smtClean="0">
                  <a:ln>
                    <a:noFill/>
                  </a:ln>
                  <a:solidFill>
                    <a:srgbClr val="215868"/>
                  </a:solidFill>
                  <a:effectLst/>
                  <a:latin typeface="Century Gothic" pitchFamily="34" charset="0"/>
                  <a:ea typeface="Calibri" pitchFamily="34" charset="0"/>
                  <a:cs typeface="Times New Roman" pitchFamily="18" charset="0"/>
                </a:rPr>
                <a:t>Nombre del profesor: Evelio Calles P</a:t>
              </a:r>
              <a:r>
                <a:rPr kumimoji="0" lang="es-MX" sz="2400" b="1" i="0" u="none" strike="noStrike" cap="none" normalizeH="0" baseline="0" dirty="0" smtClean="0">
                  <a:ln>
                    <a:noFill/>
                  </a:ln>
                  <a:solidFill>
                    <a:srgbClr val="215868"/>
                  </a:solidFill>
                  <a:effectLst/>
                  <a:latin typeface="Calibri"/>
                  <a:ea typeface="Calibri" pitchFamily="34" charset="0"/>
                  <a:cs typeface="Times New Roman" pitchFamily="18" charset="0"/>
                </a:rPr>
                <a:t>é</a:t>
              </a:r>
              <a:r>
                <a:rPr kumimoji="0" lang="es-MX" sz="2400" b="1" i="0" u="none" strike="noStrike" cap="none" normalizeH="0" baseline="0" dirty="0" smtClean="0">
                  <a:ln>
                    <a:noFill/>
                  </a:ln>
                  <a:solidFill>
                    <a:srgbClr val="215868"/>
                  </a:solidFill>
                  <a:effectLst/>
                  <a:latin typeface="Century Gothic" pitchFamily="34" charset="0"/>
                  <a:ea typeface="Calibri" pitchFamily="34" charset="0"/>
                  <a:cs typeface="Times New Roman" pitchFamily="18" charset="0"/>
                </a:rPr>
                <a:t>rez.</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s-MX" sz="2400" b="1" i="0" u="none" strike="noStrike" cap="none" normalizeH="0" baseline="0" dirty="0" smtClean="0">
                <a:ln>
                  <a:noFill/>
                </a:ln>
                <a:solidFill>
                  <a:srgbClr val="215868"/>
                </a:solidFill>
                <a:effectLst/>
                <a:latin typeface="Century Gothic" pitchFamily="34" charset="0"/>
                <a:ea typeface="Calibri" pitchFamily="34"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s-MX" sz="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s-MX" sz="2400" b="1" i="0" u="none" strike="noStrike" cap="none" normalizeH="0" baseline="0" dirty="0" smtClean="0">
                  <a:ln>
                    <a:noFill/>
                  </a:ln>
                  <a:solidFill>
                    <a:srgbClr val="215868"/>
                  </a:solidFill>
                  <a:effectLst/>
                  <a:latin typeface="Century Gothic" pitchFamily="34" charset="0"/>
                  <a:ea typeface="Calibri" pitchFamily="34" charset="0"/>
                  <a:cs typeface="Times New Roman" pitchFamily="18" charset="0"/>
                </a:rPr>
                <a:t>Nombre del trabajo: La</a:t>
              </a:r>
              <a:r>
                <a:rPr kumimoji="0" lang="es-MX" sz="2400" b="1" i="0" u="none" strike="noStrike" cap="none" normalizeH="0" dirty="0" smtClean="0">
                  <a:ln>
                    <a:noFill/>
                  </a:ln>
                  <a:solidFill>
                    <a:srgbClr val="215868"/>
                  </a:solidFill>
                  <a:effectLst/>
                  <a:latin typeface="Century Gothic" pitchFamily="34" charset="0"/>
                  <a:ea typeface="Calibri" pitchFamily="34" charset="0"/>
                  <a:cs typeface="Times New Roman" pitchFamily="18" charset="0"/>
                </a:rPr>
                <a:t> eliminación del maltrato contra la mujer. </a:t>
              </a:r>
              <a:endParaRPr kumimoji="0" lang="es-MX" sz="2400" b="1" i="0" u="none" strike="noStrike" cap="none" normalizeH="0" baseline="0" dirty="0" smtClean="0">
                <a:ln>
                  <a:noFill/>
                </a:ln>
                <a:solidFill>
                  <a:srgbClr val="215868"/>
                </a:solidFill>
                <a:effectLst/>
                <a:latin typeface="Century Gothic" pitchFamily="34" charset="0"/>
                <a:ea typeface="Calibri" pitchFamily="34"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s-MX" sz="2400" b="1" i="0" u="none" strike="noStrike" cap="none" normalizeH="0" baseline="0" dirty="0" smtClean="0">
                <a:ln>
                  <a:noFill/>
                </a:ln>
                <a:solidFill>
                  <a:srgbClr val="215868"/>
                </a:solidFill>
                <a:effectLst/>
                <a:latin typeface="Century Gothic" pitchFamily="34" charset="0"/>
                <a:ea typeface="Calibri" pitchFamily="34"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s-MX" sz="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s-MX" sz="2400" b="1" i="0" u="none" strike="noStrike" cap="none" normalizeH="0" baseline="0" dirty="0" smtClean="0">
                  <a:ln>
                    <a:noFill/>
                  </a:ln>
                  <a:solidFill>
                    <a:srgbClr val="215868"/>
                  </a:solidFill>
                  <a:effectLst/>
                  <a:latin typeface="Century Gothic" pitchFamily="34" charset="0"/>
                  <a:ea typeface="Calibri" pitchFamily="34" charset="0"/>
                  <a:cs typeface="Times New Roman" pitchFamily="18" charset="0"/>
                </a:rPr>
                <a:t>Materia: Computaci</a:t>
              </a:r>
              <a:r>
                <a:rPr kumimoji="0" lang="es-MX" sz="2400" b="1" i="0" u="none" strike="noStrike" cap="none" normalizeH="0" baseline="0" dirty="0" smtClean="0">
                  <a:ln>
                    <a:noFill/>
                  </a:ln>
                  <a:solidFill>
                    <a:srgbClr val="215868"/>
                  </a:solidFill>
                  <a:effectLst/>
                  <a:latin typeface="Calibri"/>
                  <a:ea typeface="Calibri" pitchFamily="34" charset="0"/>
                  <a:cs typeface="Times New Roman" pitchFamily="18" charset="0"/>
                </a:rPr>
                <a:t>ó</a:t>
              </a:r>
              <a:r>
                <a:rPr kumimoji="0" lang="es-MX" sz="2400" b="1" i="0" u="none" strike="noStrike" cap="none" normalizeH="0" baseline="0" dirty="0" smtClean="0">
                  <a:ln>
                    <a:noFill/>
                  </a:ln>
                  <a:solidFill>
                    <a:srgbClr val="215868"/>
                  </a:solidFill>
                  <a:effectLst/>
                  <a:latin typeface="Century Gothic" pitchFamily="34" charset="0"/>
                  <a:ea typeface="Calibri" pitchFamily="34" charset="0"/>
                  <a:cs typeface="Times New Roman" pitchFamily="18" charset="0"/>
                </a:rPr>
                <a:t>n II. </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s-MX" sz="2400" b="1" i="0" u="none" strike="noStrike" cap="none" normalizeH="0" baseline="0" dirty="0" smtClean="0">
                <a:ln>
                  <a:noFill/>
                </a:ln>
                <a:solidFill>
                  <a:srgbClr val="215868"/>
                </a:solidFill>
                <a:effectLst/>
                <a:latin typeface="Century Gothic" pitchFamily="34" charset="0"/>
                <a:ea typeface="Calibri" pitchFamily="34"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s-MX" sz="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s-MX" sz="2400" b="1" i="0" u="none" strike="noStrike" cap="none" normalizeH="0" baseline="0" dirty="0" smtClean="0">
                  <a:ln>
                    <a:noFill/>
                  </a:ln>
                  <a:solidFill>
                    <a:srgbClr val="215868"/>
                  </a:solidFill>
                  <a:effectLst/>
                  <a:latin typeface="Century Gothic" pitchFamily="34" charset="0"/>
                  <a:ea typeface="Calibri" pitchFamily="34" charset="0"/>
                  <a:cs typeface="Times New Roman" pitchFamily="18" charset="0"/>
                </a:rPr>
                <a:t>Grado: 2 cuatrimestre.    </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s-MX" sz="2400" b="1" i="0" u="none" strike="noStrike" cap="none" normalizeH="0" baseline="0" dirty="0" smtClean="0">
                <a:ln>
                  <a:noFill/>
                </a:ln>
                <a:solidFill>
                  <a:srgbClr val="215868"/>
                </a:solidFill>
                <a:effectLst/>
                <a:latin typeface="Century Gothic" pitchFamily="34" charset="0"/>
                <a:ea typeface="Calibri" pitchFamily="34"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s-MX" sz="2400" b="1" i="0" u="none" strike="noStrike" cap="none" normalizeH="0" baseline="0" dirty="0" smtClean="0">
                  <a:ln>
                    <a:noFill/>
                  </a:ln>
                  <a:solidFill>
                    <a:srgbClr val="215868"/>
                  </a:solidFill>
                  <a:effectLst/>
                  <a:latin typeface="Century Gothic" pitchFamily="34" charset="0"/>
                  <a:ea typeface="Calibri" pitchFamily="34" charset="0"/>
                  <a:cs typeface="Times New Roman" pitchFamily="18" charset="0"/>
                </a:rPr>
                <a:t>Grupo</a:t>
              </a:r>
              <a:r>
                <a:rPr kumimoji="0" lang="es-MX" sz="2800" b="1" i="0" u="none" strike="noStrike" cap="none" normalizeH="0" baseline="0" dirty="0" smtClean="0">
                  <a:ln>
                    <a:noFill/>
                  </a:ln>
                  <a:solidFill>
                    <a:srgbClr val="215868"/>
                  </a:solidFill>
                  <a:effectLst/>
                  <a:latin typeface="Century Gothic" pitchFamily="34" charset="0"/>
                  <a:ea typeface="Calibri" pitchFamily="34" charset="0"/>
                  <a:cs typeface="Times New Roman" pitchFamily="18" charset="0"/>
                </a:rPr>
                <a:t>: A. </a:t>
              </a:r>
              <a:endParaRPr kumimoji="0" lang="es-MX" sz="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s-MX" sz="1100" b="0" i="0" u="none" strike="noStrike" cap="none" normalizeH="0" baseline="0" dirty="0" smtClean="0">
                  <a:ln>
                    <a:noFill/>
                  </a:ln>
                  <a:solidFill>
                    <a:srgbClr val="215868"/>
                  </a:solidFill>
                  <a:effectLst/>
                  <a:latin typeface="Century Gothic" pitchFamily="34" charset="0"/>
                  <a:ea typeface="Calibri" pitchFamily="34" charset="0"/>
                  <a:cs typeface="Times New Roman" pitchFamily="18" charset="0"/>
                </a:rPr>
                <a:t>                                                            </a:t>
              </a:r>
            </a:p>
            <a:p>
              <a:pPr marL="0" marR="0" lvl="0" indent="0" algn="l" defTabSz="914400" rtl="0" eaLnBrk="0" fontAlgn="base" latinLnBrk="0" hangingPunct="0">
                <a:lnSpc>
                  <a:spcPct val="100000"/>
                </a:lnSpc>
                <a:spcBef>
                  <a:spcPct val="0"/>
                </a:spcBef>
                <a:spcAft>
                  <a:spcPct val="0"/>
                </a:spcAft>
                <a:buClrTx/>
                <a:buSzTx/>
                <a:buFontTx/>
                <a:buNone/>
                <a:tabLst/>
              </a:pPr>
              <a:endParaRPr lang="es-MX" sz="1100" dirty="0">
                <a:solidFill>
                  <a:srgbClr val="215868"/>
                </a:solidFill>
                <a:latin typeface="Century Gothic" pitchFamily="34" charset="0"/>
                <a:ea typeface="Calibri" pitchFamily="34" charset="0"/>
                <a:cs typeface="Times New Roman" pitchFamily="18" charset="0"/>
              </a:endParaRPr>
            </a:p>
            <a:p>
              <a:pPr lvl="0" algn="r" eaLnBrk="0" fontAlgn="base" hangingPunct="0">
                <a:spcBef>
                  <a:spcPct val="0"/>
                </a:spcBef>
                <a:spcAft>
                  <a:spcPct val="0"/>
                </a:spcAft>
              </a:pPr>
              <a:r>
                <a:rPr kumimoji="0" lang="es-MX" sz="1100" b="0" i="0" u="none" strike="noStrike" cap="none" normalizeH="0" baseline="0" dirty="0" smtClean="0">
                  <a:ln>
                    <a:noFill/>
                  </a:ln>
                  <a:solidFill>
                    <a:srgbClr val="215868"/>
                  </a:solidFill>
                  <a:effectLst/>
                  <a:latin typeface="Century Gothic" pitchFamily="34" charset="0"/>
                  <a:ea typeface="Calibri" pitchFamily="34" charset="0"/>
                  <a:cs typeface="Times New Roman" pitchFamily="18" charset="0"/>
                </a:rPr>
                <a:t> Pichucalco, Chiapas a 17 de marzo de 2021</a:t>
              </a:r>
            </a:p>
            <a:p>
              <a:pPr marL="0" marR="0" lvl="0" indent="0" algn="r" defTabSz="914400" rtl="0" eaLnBrk="0" fontAlgn="base" latinLnBrk="0" hangingPunct="0">
                <a:lnSpc>
                  <a:spcPct val="100000"/>
                </a:lnSpc>
                <a:spcBef>
                  <a:spcPct val="0"/>
                </a:spcBef>
                <a:spcAft>
                  <a:spcPct val="0"/>
                </a:spcAft>
                <a:buClrTx/>
                <a:buSzTx/>
                <a:buFontTx/>
                <a:buNone/>
                <a:tabLst/>
              </a:pPr>
              <a:endParaRPr lang="es-MX" sz="1100" dirty="0">
                <a:solidFill>
                  <a:srgbClr val="215868"/>
                </a:solidFill>
                <a:latin typeface="Century Gothic" pitchFamily="34" charset="0"/>
                <a:ea typeface="Calibri" pitchFamily="34"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s-MX" sz="1100" b="0" i="0" u="none" strike="noStrike" cap="none" normalizeH="0" baseline="0" dirty="0" smtClean="0">
                <a:ln>
                  <a:noFill/>
                </a:ln>
                <a:solidFill>
                  <a:srgbClr val="215868"/>
                </a:solidFill>
                <a:effectLst/>
                <a:latin typeface="Century Gothic" pitchFamily="34" charset="0"/>
                <a:ea typeface="Calibri" pitchFamily="34" charset="0"/>
                <a:cs typeface="Times New Roman" pitchFamily="18" charset="0"/>
              </a:endParaRPr>
            </a:p>
            <a:p>
              <a:pPr marL="0" marR="0" lvl="0" indent="0" algn="r" defTabSz="914400" rtl="0" eaLnBrk="0" fontAlgn="base" latinLnBrk="0" hangingPunct="0">
                <a:lnSpc>
                  <a:spcPct val="100000"/>
                </a:lnSpc>
                <a:spcBef>
                  <a:spcPct val="0"/>
                </a:spcBef>
                <a:spcAft>
                  <a:spcPct val="0"/>
                </a:spcAft>
                <a:buClrTx/>
                <a:buSzTx/>
                <a:buFontTx/>
                <a:buNone/>
                <a:tabLst/>
              </a:pPr>
              <a:endParaRPr kumimoji="0" lang="es-MX" sz="1100" b="0" i="0" u="none" strike="noStrike" cap="none" normalizeH="0" baseline="0" dirty="0" smtClean="0">
                <a:ln>
                  <a:noFill/>
                </a:ln>
                <a:solidFill>
                  <a:srgbClr val="215868"/>
                </a:solidFill>
                <a:effectLst/>
                <a:latin typeface="Century Gothic" pitchFamily="34" charset="0"/>
                <a:ea typeface="Calibri" pitchFamily="34" charset="0"/>
                <a:cs typeface="Times New Roman" pitchFamily="18" charset="0"/>
              </a:endParaRPr>
            </a:p>
          </p:txBody>
        </p:sp>
      </p:grpSp>
      <p:pic>
        <p:nvPicPr>
          <p:cNvPr id="3" name="BALADA PARA ADELINA-richard clayderman(MP3_160K).mp3">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8"/>
          <a:stretch>
            <a:fillRect/>
          </a:stretch>
        </p:blipFill>
        <p:spPr>
          <a:xfrm>
            <a:off x="866056" y="5843736"/>
            <a:ext cx="609600" cy="609600"/>
          </a:xfrm>
          <a:prstGeom prst="rect">
            <a:avLst/>
          </a:prstGeom>
        </p:spPr>
      </p:pic>
    </p:spTree>
    <p:custDataLst>
      <p:tags r:id="rId1"/>
    </p:custDataLst>
    <p:extLst>
      <p:ext uri="{BB962C8B-B14F-4D97-AF65-F5344CB8AC3E}">
        <p14:creationId xmlns:p14="http://schemas.microsoft.com/office/powerpoint/2010/main" val="272323720"/>
      </p:ext>
    </p:extLst>
  </p:cSld>
  <p:clrMapOvr>
    <a:masterClrMapping/>
  </p:clrMapOvr>
  <mc:AlternateContent xmlns:mc="http://schemas.openxmlformats.org/markup-compatibility/2006">
    <mc:Choice xmlns:p14="http://schemas.microsoft.com/office/powerpoint/2010/main" Requires="p14">
      <p:transition spd="slow" p14:dur="2500" advClick="0" advTm="13101"/>
    </mc:Choice>
    <mc:Fallback>
      <p:transition spd="slow" advClick="0" advTm="13101"/>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 presetClass="mediacall" presetSubtype="0" fill="hold" nodeType="afterEffect">
                                  <p:stCondLst>
                                    <p:cond delay="0"/>
                                  </p:stCondLst>
                                  <p:childTnLst>
                                    <p:cmd type="call" cmd="playFrom(0.0)">
                                      <p:cBhvr>
                                        <p:cTn id="12"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13" repeatCount="indefinite" fill="hold" display="0">
                  <p:stCondLst>
                    <p:cond delay="indefinite"/>
                  </p:stCondLst>
                  <p:endCondLst>
                    <p:cond evt="onStopAudio" delay="0">
                      <p:tgtEl>
                        <p:sldTgt/>
                      </p:tgtEl>
                    </p:cond>
                  </p:endCondLst>
                </p:cTn>
                <p:tgtEl>
                  <p:spTgt spid="3"/>
                </p:tgtEl>
              </p:cMediaNode>
            </p:audio>
          </p:childTnLst>
        </p:cTn>
      </p:par>
    </p:tnLst>
  </p:timing>
  <p:extLst>
    <p:ext uri="{E180D4A7-C9FB-4DFB-919C-405C955672EB}">
      <p14:showEvtLst xmlns:p14="http://schemas.microsoft.com/office/powerpoint/2010/main">
        <p14:playEvt time="4359" objId="3"/>
      </p14:showEvtLst>
    </p:ext>
  </p:extLs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CuadroTexto"/>
          <p:cNvSpPr txBox="1"/>
          <p:nvPr/>
        </p:nvSpPr>
        <p:spPr>
          <a:xfrm>
            <a:off x="467544" y="1916832"/>
            <a:ext cx="8208912" cy="1600438"/>
          </a:xfrm>
          <a:prstGeom prst="rect">
            <a:avLst/>
          </a:prstGeom>
          <a:noFill/>
        </p:spPr>
        <p:txBody>
          <a:bodyPr wrap="square" rtlCol="0">
            <a:spAutoFit/>
          </a:bodyPr>
          <a:lstStyle/>
          <a:p>
            <a:pPr algn="just"/>
            <a:r>
              <a:rPr lang="es-MX" sz="1400" dirty="0">
                <a:latin typeface="Arial" pitchFamily="34" charset="0"/>
                <a:cs typeface="Arial" pitchFamily="34" charset="0"/>
              </a:rPr>
              <a:t>En Entreculturas, a través del fondo ‘La Luz de las Niñas’, queremos visibilizar y denunciar las prácticas dañinas que soportan las niñas, las jóvenes y las mujeres en todo el mundo: violencia sexual, matrimonios precoces, ablación genital, prostitución infantil y cualquier tipo de vulneración de derechos. Hasta el momento, unas 12.000 personas han participado en esta propuesta, que defiende la vida de las niñas y adolescentes a través de tres estrategias: acceso a la educación, prevención de la violencia y atención y rescate de niñas y adolescentes víctimas de cualquier tipo de violencia (especialmente violencia sexual). </a:t>
            </a:r>
          </a:p>
        </p:txBody>
      </p:sp>
      <p:sp>
        <p:nvSpPr>
          <p:cNvPr id="5" name="4 CuadroTexto"/>
          <p:cNvSpPr txBox="1"/>
          <p:nvPr/>
        </p:nvSpPr>
        <p:spPr>
          <a:xfrm>
            <a:off x="395536" y="295488"/>
            <a:ext cx="8280920" cy="1477328"/>
          </a:xfrm>
          <a:prstGeom prst="rect">
            <a:avLst/>
          </a:prstGeom>
          <a:noFill/>
        </p:spPr>
        <p:txBody>
          <a:bodyPr wrap="square" rtlCol="0">
            <a:spAutoFit/>
          </a:bodyPr>
          <a:lstStyle/>
          <a:p>
            <a:pPr algn="just"/>
            <a:r>
              <a:rPr lang="es-MX" sz="2400" b="1" dirty="0" smtClean="0">
                <a:latin typeface="Arial" pitchFamily="34" charset="0"/>
                <a:cs typeface="Arial" pitchFamily="34" charset="0"/>
              </a:rPr>
              <a:t>EDUCACIÓN Y APOYO PSICOSOCIAL PARA COMBATIR Y PREVENIR</a:t>
            </a:r>
            <a:br>
              <a:rPr lang="es-MX" sz="2400" b="1" dirty="0" smtClean="0">
                <a:latin typeface="Arial" pitchFamily="34" charset="0"/>
                <a:cs typeface="Arial" pitchFamily="34" charset="0"/>
              </a:rPr>
            </a:br>
            <a:r>
              <a:rPr lang="es-MX" sz="2400" b="1" dirty="0" smtClean="0">
                <a:latin typeface="Arial" pitchFamily="34" charset="0"/>
                <a:cs typeface="Arial" pitchFamily="34" charset="0"/>
              </a:rPr>
              <a:t>LA VIOLENCIA CONTRA LAS MUJERES</a:t>
            </a:r>
          </a:p>
          <a:p>
            <a:endParaRPr lang="es-MX" dirty="0"/>
          </a:p>
        </p:txBody>
      </p:sp>
      <p:pic>
        <p:nvPicPr>
          <p:cNvPr id="5122" name="Picture 2" descr="LUZ PARA COMBATIR LA VIOLENCIA CONTRA LAS MUJERES | Entrecultura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1801257">
            <a:off x="5574400" y="3881618"/>
            <a:ext cx="2802524" cy="2236702"/>
          </a:xfrm>
          <a:prstGeom prst="rect">
            <a:avLst/>
          </a:prstGeom>
          <a:noFill/>
          <a:extLst>
            <a:ext uri="{909E8E84-426E-40DD-AFC4-6F175D3DCCD1}">
              <a14:hiddenFill xmlns:a14="http://schemas.microsoft.com/office/drawing/2010/main">
                <a:solidFill>
                  <a:srgbClr val="FFFFFF"/>
                </a:solidFill>
              </a14:hiddenFill>
            </a:ext>
          </a:extLst>
        </p:spPr>
      </p:pic>
      <p:pic>
        <p:nvPicPr>
          <p:cNvPr id="5126" name="Picture 6" descr="Muchas niñas contraen matrimonio de manera forzada"/>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19904260">
            <a:off x="1469580" y="3753279"/>
            <a:ext cx="1512168" cy="1571625"/>
          </a:xfrm>
          <a:prstGeom prst="rect">
            <a:avLst/>
          </a:prstGeom>
          <a:noFill/>
          <a:extLst>
            <a:ext uri="{909E8E84-426E-40DD-AFC4-6F175D3DCCD1}">
              <a14:hiddenFill xmlns:a14="http://schemas.microsoft.com/office/drawing/2010/main">
                <a:solidFill>
                  <a:srgbClr val="FFFFFF"/>
                </a:solidFill>
              </a14:hiddenFill>
            </a:ext>
          </a:extLst>
        </p:spPr>
      </p:pic>
      <p:pic>
        <p:nvPicPr>
          <p:cNvPr id="5124" name="Picture 4" descr="Educar en Igualdad para prevenir la violencia de género | iddocente.com"/>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771800" y="3568248"/>
            <a:ext cx="3384376" cy="1804968"/>
          </a:xfrm>
          <a:prstGeom prst="rect">
            <a:avLst/>
          </a:prstGeom>
          <a:noFill/>
          <a:extLst>
            <a:ext uri="{909E8E84-426E-40DD-AFC4-6F175D3DCCD1}">
              <a14:hiddenFill xmlns:a14="http://schemas.microsoft.com/office/drawing/2010/main">
                <a:solidFill>
                  <a:srgbClr val="FFFFFF"/>
                </a:solidFill>
              </a14:hiddenFill>
            </a:ext>
          </a:extLst>
        </p:spPr>
      </p:pic>
      <p:pic>
        <p:nvPicPr>
          <p:cNvPr id="5128" name="Picture 8" descr="EL MUNDO DE LA PROSTITUCIÓN INFANTIL – Informativo JBS"/>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l="9646" r="8900"/>
          <a:stretch/>
        </p:blipFill>
        <p:spPr bwMode="auto">
          <a:xfrm rot="1439912">
            <a:off x="2026467" y="5220959"/>
            <a:ext cx="1866234" cy="1256529"/>
          </a:xfrm>
          <a:prstGeom prst="rect">
            <a:avLst/>
          </a:prstGeom>
          <a:noFill/>
          <a:extLst>
            <a:ext uri="{909E8E84-426E-40DD-AFC4-6F175D3DCCD1}">
              <a14:hiddenFill xmlns:a14="http://schemas.microsoft.com/office/drawing/2010/main">
                <a:solidFill>
                  <a:srgbClr val="FFFFFF"/>
                </a:solidFill>
              </a14:hiddenFill>
            </a:ext>
          </a:extLst>
        </p:spPr>
      </p:pic>
      <p:pic>
        <p:nvPicPr>
          <p:cNvPr id="5130" name="Picture 10" descr="La violencia contra mujeres, expresión de desigualdad - Gaceta UNAM"/>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rot="19476445">
            <a:off x="3684900" y="4892241"/>
            <a:ext cx="2262089" cy="1444122"/>
          </a:xfrm>
          <a:prstGeom prst="rect">
            <a:avLst/>
          </a:prstGeom>
          <a:noFill/>
          <a:extLst>
            <a:ext uri="{909E8E84-426E-40DD-AFC4-6F175D3DCCD1}">
              <a14:hiddenFill xmlns:a14="http://schemas.microsoft.com/office/drawing/2010/main">
                <a:solidFill>
                  <a:srgbClr val="FFFFFF"/>
                </a:solidFill>
              </a14:hiddenFill>
            </a:ext>
          </a:extLst>
        </p:spPr>
      </p:pic>
      <p:pic>
        <p:nvPicPr>
          <p:cNvPr id="5132" name="Picture 12" descr="Es esencial que entendamos qué quiere decir 'violencia de género'"/>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5257436" y="5589240"/>
            <a:ext cx="1648015" cy="1152128"/>
          </a:xfrm>
          <a:prstGeom prst="rect">
            <a:avLst/>
          </a:prstGeom>
          <a:noFill/>
          <a:extLst>
            <a:ext uri="{909E8E84-426E-40DD-AFC4-6F175D3DCCD1}">
              <a14:hiddenFill xmlns:a14="http://schemas.microsoft.com/office/drawing/2010/main">
                <a:solidFill>
                  <a:srgbClr val="FFFFFF"/>
                </a:solidFill>
              </a14:hiddenFill>
            </a:ext>
          </a:extLst>
        </p:spPr>
      </p:pic>
      <p:pic>
        <p:nvPicPr>
          <p:cNvPr id="5134" name="Picture 14" descr="MÉXICO: 'Las violencias contra las mujeres son una pandemia histórica'"/>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711753" y="5086816"/>
            <a:ext cx="1513911" cy="1524814"/>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3309490022"/>
      </p:ext>
    </p:extLst>
  </p:cSld>
  <p:clrMapOvr>
    <a:masterClrMapping/>
  </p:clrMapOvr>
  <mc:AlternateContent xmlns:mc="http://schemas.openxmlformats.org/markup-compatibility/2006">
    <mc:Choice xmlns:p14="http://schemas.microsoft.com/office/powerpoint/2010/main" Requires="p14">
      <p:transition spd="slow" p14:dur="2500" advClick="0" advTm="17853"/>
    </mc:Choice>
    <mc:Fallback>
      <p:transition spd="slow" advClick="0" advTm="17853"/>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250"/>
                                  </p:stCondLst>
                                  <p:childTnLst>
                                    <p:set>
                                      <p:cBhvr>
                                        <p:cTn id="6" dur="1" fill="hold">
                                          <p:stCondLst>
                                            <p:cond delay="0"/>
                                          </p:stCondLst>
                                        </p:cTn>
                                        <p:tgtEl>
                                          <p:spTgt spid="5"/>
                                        </p:tgtEl>
                                        <p:attrNameLst>
                                          <p:attrName>style.visibility</p:attrName>
                                        </p:attrNameLst>
                                      </p:cBhvr>
                                      <p:to>
                                        <p:strVal val="visible"/>
                                      </p:to>
                                    </p:set>
                                    <p:anim calcmode="lin" valueType="num">
                                      <p:cBhvr>
                                        <p:cTn id="7" dur="1500" fill="hold"/>
                                        <p:tgtEl>
                                          <p:spTgt spid="5"/>
                                        </p:tgtEl>
                                        <p:attrNameLst>
                                          <p:attrName>ppt_w</p:attrName>
                                        </p:attrNameLst>
                                      </p:cBhvr>
                                      <p:tavLst>
                                        <p:tav tm="0">
                                          <p:val>
                                            <p:fltVal val="0"/>
                                          </p:val>
                                        </p:tav>
                                        <p:tav tm="100000">
                                          <p:val>
                                            <p:strVal val="#ppt_w"/>
                                          </p:val>
                                        </p:tav>
                                      </p:tavLst>
                                    </p:anim>
                                    <p:anim calcmode="lin" valueType="num">
                                      <p:cBhvr>
                                        <p:cTn id="8" dur="1500" fill="hold"/>
                                        <p:tgtEl>
                                          <p:spTgt spid="5"/>
                                        </p:tgtEl>
                                        <p:attrNameLst>
                                          <p:attrName>ppt_h</p:attrName>
                                        </p:attrNameLst>
                                      </p:cBhvr>
                                      <p:tavLst>
                                        <p:tav tm="0">
                                          <p:val>
                                            <p:fltVal val="0"/>
                                          </p:val>
                                        </p:tav>
                                        <p:tav tm="100000">
                                          <p:val>
                                            <p:strVal val="#ppt_h"/>
                                          </p:val>
                                        </p:tav>
                                      </p:tavLst>
                                    </p:anim>
                                    <p:animEffect transition="in" filter="fade">
                                      <p:cBhvr>
                                        <p:cTn id="9" dur="1500"/>
                                        <p:tgtEl>
                                          <p:spTgt spid="5"/>
                                        </p:tgtEl>
                                      </p:cBhvr>
                                    </p:animEffect>
                                  </p:childTnLst>
                                </p:cTn>
                              </p:par>
                              <p:par>
                                <p:cTn id="10" presetID="53" presetClass="entr" presetSubtype="16" fill="hold" grpId="0" nodeType="withEffect">
                                  <p:stCondLst>
                                    <p:cond delay="250"/>
                                  </p:stCondLst>
                                  <p:childTnLst>
                                    <p:set>
                                      <p:cBhvr>
                                        <p:cTn id="11" dur="1" fill="hold">
                                          <p:stCondLst>
                                            <p:cond delay="0"/>
                                          </p:stCondLst>
                                        </p:cTn>
                                        <p:tgtEl>
                                          <p:spTgt spid="4"/>
                                        </p:tgtEl>
                                        <p:attrNameLst>
                                          <p:attrName>style.visibility</p:attrName>
                                        </p:attrNameLst>
                                      </p:cBhvr>
                                      <p:to>
                                        <p:strVal val="visible"/>
                                      </p:to>
                                    </p:set>
                                    <p:anim calcmode="lin" valueType="num">
                                      <p:cBhvr>
                                        <p:cTn id="12" dur="1500" fill="hold"/>
                                        <p:tgtEl>
                                          <p:spTgt spid="4"/>
                                        </p:tgtEl>
                                        <p:attrNameLst>
                                          <p:attrName>ppt_w</p:attrName>
                                        </p:attrNameLst>
                                      </p:cBhvr>
                                      <p:tavLst>
                                        <p:tav tm="0">
                                          <p:val>
                                            <p:fltVal val="0"/>
                                          </p:val>
                                        </p:tav>
                                        <p:tav tm="100000">
                                          <p:val>
                                            <p:strVal val="#ppt_w"/>
                                          </p:val>
                                        </p:tav>
                                      </p:tavLst>
                                    </p:anim>
                                    <p:anim calcmode="lin" valueType="num">
                                      <p:cBhvr>
                                        <p:cTn id="13" dur="1500" fill="hold"/>
                                        <p:tgtEl>
                                          <p:spTgt spid="4"/>
                                        </p:tgtEl>
                                        <p:attrNameLst>
                                          <p:attrName>ppt_h</p:attrName>
                                        </p:attrNameLst>
                                      </p:cBhvr>
                                      <p:tavLst>
                                        <p:tav tm="0">
                                          <p:val>
                                            <p:fltVal val="0"/>
                                          </p:val>
                                        </p:tav>
                                        <p:tav tm="100000">
                                          <p:val>
                                            <p:strVal val="#ppt_h"/>
                                          </p:val>
                                        </p:tav>
                                      </p:tavLst>
                                    </p:anim>
                                    <p:animEffect transition="in" filter="fade">
                                      <p:cBhvr>
                                        <p:cTn id="14" dur="1500"/>
                                        <p:tgtEl>
                                          <p:spTgt spid="4"/>
                                        </p:tgtEl>
                                      </p:cBhvr>
                                    </p:animEffect>
                                  </p:childTnLst>
                                </p:cTn>
                              </p:par>
                            </p:childTnLst>
                          </p:cTn>
                        </p:par>
                      </p:childTnLst>
                    </p:cTn>
                  </p:par>
                  <p:par>
                    <p:cTn id="15" fill="hold">
                      <p:stCondLst>
                        <p:cond delay="indefinite"/>
                      </p:stCondLst>
                      <p:childTnLst>
                        <p:par>
                          <p:cTn id="16" fill="hold">
                            <p:stCondLst>
                              <p:cond delay="0"/>
                            </p:stCondLst>
                            <p:childTnLst>
                              <p:par>
                                <p:cTn id="17" presetID="31" presetClass="entr" presetSubtype="0" fill="hold" nodeType="clickEffect">
                                  <p:stCondLst>
                                    <p:cond delay="250"/>
                                  </p:stCondLst>
                                  <p:childTnLst>
                                    <p:set>
                                      <p:cBhvr>
                                        <p:cTn id="18" dur="1" fill="hold">
                                          <p:stCondLst>
                                            <p:cond delay="0"/>
                                          </p:stCondLst>
                                        </p:cTn>
                                        <p:tgtEl>
                                          <p:spTgt spid="5126"/>
                                        </p:tgtEl>
                                        <p:attrNameLst>
                                          <p:attrName>style.visibility</p:attrName>
                                        </p:attrNameLst>
                                      </p:cBhvr>
                                      <p:to>
                                        <p:strVal val="visible"/>
                                      </p:to>
                                    </p:set>
                                    <p:anim calcmode="lin" valueType="num">
                                      <p:cBhvr>
                                        <p:cTn id="19" dur="1500" fill="hold"/>
                                        <p:tgtEl>
                                          <p:spTgt spid="5126"/>
                                        </p:tgtEl>
                                        <p:attrNameLst>
                                          <p:attrName>ppt_w</p:attrName>
                                        </p:attrNameLst>
                                      </p:cBhvr>
                                      <p:tavLst>
                                        <p:tav tm="0">
                                          <p:val>
                                            <p:fltVal val="0"/>
                                          </p:val>
                                        </p:tav>
                                        <p:tav tm="100000">
                                          <p:val>
                                            <p:strVal val="#ppt_w"/>
                                          </p:val>
                                        </p:tav>
                                      </p:tavLst>
                                    </p:anim>
                                    <p:anim calcmode="lin" valueType="num">
                                      <p:cBhvr>
                                        <p:cTn id="20" dur="1500" fill="hold"/>
                                        <p:tgtEl>
                                          <p:spTgt spid="5126"/>
                                        </p:tgtEl>
                                        <p:attrNameLst>
                                          <p:attrName>ppt_h</p:attrName>
                                        </p:attrNameLst>
                                      </p:cBhvr>
                                      <p:tavLst>
                                        <p:tav tm="0">
                                          <p:val>
                                            <p:fltVal val="0"/>
                                          </p:val>
                                        </p:tav>
                                        <p:tav tm="100000">
                                          <p:val>
                                            <p:strVal val="#ppt_h"/>
                                          </p:val>
                                        </p:tav>
                                      </p:tavLst>
                                    </p:anim>
                                    <p:anim calcmode="lin" valueType="num">
                                      <p:cBhvr>
                                        <p:cTn id="21" dur="1500" fill="hold"/>
                                        <p:tgtEl>
                                          <p:spTgt spid="5126"/>
                                        </p:tgtEl>
                                        <p:attrNameLst>
                                          <p:attrName>style.rotation</p:attrName>
                                        </p:attrNameLst>
                                      </p:cBhvr>
                                      <p:tavLst>
                                        <p:tav tm="0">
                                          <p:val>
                                            <p:fltVal val="90"/>
                                          </p:val>
                                        </p:tav>
                                        <p:tav tm="100000">
                                          <p:val>
                                            <p:fltVal val="0"/>
                                          </p:val>
                                        </p:tav>
                                      </p:tavLst>
                                    </p:anim>
                                    <p:animEffect transition="in" filter="fade">
                                      <p:cBhvr>
                                        <p:cTn id="22" dur="1500"/>
                                        <p:tgtEl>
                                          <p:spTgt spid="5126"/>
                                        </p:tgtEl>
                                      </p:cBhvr>
                                    </p:animEffect>
                                  </p:childTnLst>
                                </p:cTn>
                              </p:par>
                              <p:par>
                                <p:cTn id="23" presetID="31" presetClass="entr" presetSubtype="0" fill="hold" nodeType="withEffect">
                                  <p:stCondLst>
                                    <p:cond delay="250"/>
                                  </p:stCondLst>
                                  <p:childTnLst>
                                    <p:set>
                                      <p:cBhvr>
                                        <p:cTn id="24" dur="1" fill="hold">
                                          <p:stCondLst>
                                            <p:cond delay="0"/>
                                          </p:stCondLst>
                                        </p:cTn>
                                        <p:tgtEl>
                                          <p:spTgt spid="5134"/>
                                        </p:tgtEl>
                                        <p:attrNameLst>
                                          <p:attrName>style.visibility</p:attrName>
                                        </p:attrNameLst>
                                      </p:cBhvr>
                                      <p:to>
                                        <p:strVal val="visible"/>
                                      </p:to>
                                    </p:set>
                                    <p:anim calcmode="lin" valueType="num">
                                      <p:cBhvr>
                                        <p:cTn id="25" dur="1500" fill="hold"/>
                                        <p:tgtEl>
                                          <p:spTgt spid="5134"/>
                                        </p:tgtEl>
                                        <p:attrNameLst>
                                          <p:attrName>ppt_w</p:attrName>
                                        </p:attrNameLst>
                                      </p:cBhvr>
                                      <p:tavLst>
                                        <p:tav tm="0">
                                          <p:val>
                                            <p:fltVal val="0"/>
                                          </p:val>
                                        </p:tav>
                                        <p:tav tm="100000">
                                          <p:val>
                                            <p:strVal val="#ppt_w"/>
                                          </p:val>
                                        </p:tav>
                                      </p:tavLst>
                                    </p:anim>
                                    <p:anim calcmode="lin" valueType="num">
                                      <p:cBhvr>
                                        <p:cTn id="26" dur="1500" fill="hold"/>
                                        <p:tgtEl>
                                          <p:spTgt spid="5134"/>
                                        </p:tgtEl>
                                        <p:attrNameLst>
                                          <p:attrName>ppt_h</p:attrName>
                                        </p:attrNameLst>
                                      </p:cBhvr>
                                      <p:tavLst>
                                        <p:tav tm="0">
                                          <p:val>
                                            <p:fltVal val="0"/>
                                          </p:val>
                                        </p:tav>
                                        <p:tav tm="100000">
                                          <p:val>
                                            <p:strVal val="#ppt_h"/>
                                          </p:val>
                                        </p:tav>
                                      </p:tavLst>
                                    </p:anim>
                                    <p:anim calcmode="lin" valueType="num">
                                      <p:cBhvr>
                                        <p:cTn id="27" dur="1500" fill="hold"/>
                                        <p:tgtEl>
                                          <p:spTgt spid="5134"/>
                                        </p:tgtEl>
                                        <p:attrNameLst>
                                          <p:attrName>style.rotation</p:attrName>
                                        </p:attrNameLst>
                                      </p:cBhvr>
                                      <p:tavLst>
                                        <p:tav tm="0">
                                          <p:val>
                                            <p:fltVal val="90"/>
                                          </p:val>
                                        </p:tav>
                                        <p:tav tm="100000">
                                          <p:val>
                                            <p:fltVal val="0"/>
                                          </p:val>
                                        </p:tav>
                                      </p:tavLst>
                                    </p:anim>
                                    <p:animEffect transition="in" filter="fade">
                                      <p:cBhvr>
                                        <p:cTn id="28" dur="1500"/>
                                        <p:tgtEl>
                                          <p:spTgt spid="5134"/>
                                        </p:tgtEl>
                                      </p:cBhvr>
                                    </p:animEffect>
                                  </p:childTnLst>
                                </p:cTn>
                              </p:par>
                              <p:par>
                                <p:cTn id="29" presetID="31" presetClass="entr" presetSubtype="0" fill="hold" nodeType="withEffect">
                                  <p:stCondLst>
                                    <p:cond delay="250"/>
                                  </p:stCondLst>
                                  <p:childTnLst>
                                    <p:set>
                                      <p:cBhvr>
                                        <p:cTn id="30" dur="1" fill="hold">
                                          <p:stCondLst>
                                            <p:cond delay="0"/>
                                          </p:stCondLst>
                                        </p:cTn>
                                        <p:tgtEl>
                                          <p:spTgt spid="5128"/>
                                        </p:tgtEl>
                                        <p:attrNameLst>
                                          <p:attrName>style.visibility</p:attrName>
                                        </p:attrNameLst>
                                      </p:cBhvr>
                                      <p:to>
                                        <p:strVal val="visible"/>
                                      </p:to>
                                    </p:set>
                                    <p:anim calcmode="lin" valueType="num">
                                      <p:cBhvr>
                                        <p:cTn id="31" dur="1500" fill="hold"/>
                                        <p:tgtEl>
                                          <p:spTgt spid="5128"/>
                                        </p:tgtEl>
                                        <p:attrNameLst>
                                          <p:attrName>ppt_w</p:attrName>
                                        </p:attrNameLst>
                                      </p:cBhvr>
                                      <p:tavLst>
                                        <p:tav tm="0">
                                          <p:val>
                                            <p:fltVal val="0"/>
                                          </p:val>
                                        </p:tav>
                                        <p:tav tm="100000">
                                          <p:val>
                                            <p:strVal val="#ppt_w"/>
                                          </p:val>
                                        </p:tav>
                                      </p:tavLst>
                                    </p:anim>
                                    <p:anim calcmode="lin" valueType="num">
                                      <p:cBhvr>
                                        <p:cTn id="32" dur="1500" fill="hold"/>
                                        <p:tgtEl>
                                          <p:spTgt spid="5128"/>
                                        </p:tgtEl>
                                        <p:attrNameLst>
                                          <p:attrName>ppt_h</p:attrName>
                                        </p:attrNameLst>
                                      </p:cBhvr>
                                      <p:tavLst>
                                        <p:tav tm="0">
                                          <p:val>
                                            <p:fltVal val="0"/>
                                          </p:val>
                                        </p:tav>
                                        <p:tav tm="100000">
                                          <p:val>
                                            <p:strVal val="#ppt_h"/>
                                          </p:val>
                                        </p:tav>
                                      </p:tavLst>
                                    </p:anim>
                                    <p:anim calcmode="lin" valueType="num">
                                      <p:cBhvr>
                                        <p:cTn id="33" dur="1500" fill="hold"/>
                                        <p:tgtEl>
                                          <p:spTgt spid="5128"/>
                                        </p:tgtEl>
                                        <p:attrNameLst>
                                          <p:attrName>style.rotation</p:attrName>
                                        </p:attrNameLst>
                                      </p:cBhvr>
                                      <p:tavLst>
                                        <p:tav tm="0">
                                          <p:val>
                                            <p:fltVal val="90"/>
                                          </p:val>
                                        </p:tav>
                                        <p:tav tm="100000">
                                          <p:val>
                                            <p:fltVal val="0"/>
                                          </p:val>
                                        </p:tav>
                                      </p:tavLst>
                                    </p:anim>
                                    <p:animEffect transition="in" filter="fade">
                                      <p:cBhvr>
                                        <p:cTn id="34" dur="1500"/>
                                        <p:tgtEl>
                                          <p:spTgt spid="5128"/>
                                        </p:tgtEl>
                                      </p:cBhvr>
                                    </p:animEffect>
                                  </p:childTnLst>
                                </p:cTn>
                              </p:par>
                              <p:par>
                                <p:cTn id="35" presetID="31" presetClass="entr" presetSubtype="0" fill="hold" nodeType="withEffect">
                                  <p:stCondLst>
                                    <p:cond delay="250"/>
                                  </p:stCondLst>
                                  <p:childTnLst>
                                    <p:set>
                                      <p:cBhvr>
                                        <p:cTn id="36" dur="1" fill="hold">
                                          <p:stCondLst>
                                            <p:cond delay="0"/>
                                          </p:stCondLst>
                                        </p:cTn>
                                        <p:tgtEl>
                                          <p:spTgt spid="5124"/>
                                        </p:tgtEl>
                                        <p:attrNameLst>
                                          <p:attrName>style.visibility</p:attrName>
                                        </p:attrNameLst>
                                      </p:cBhvr>
                                      <p:to>
                                        <p:strVal val="visible"/>
                                      </p:to>
                                    </p:set>
                                    <p:anim calcmode="lin" valueType="num">
                                      <p:cBhvr>
                                        <p:cTn id="37" dur="1500" fill="hold"/>
                                        <p:tgtEl>
                                          <p:spTgt spid="5124"/>
                                        </p:tgtEl>
                                        <p:attrNameLst>
                                          <p:attrName>ppt_w</p:attrName>
                                        </p:attrNameLst>
                                      </p:cBhvr>
                                      <p:tavLst>
                                        <p:tav tm="0">
                                          <p:val>
                                            <p:fltVal val="0"/>
                                          </p:val>
                                        </p:tav>
                                        <p:tav tm="100000">
                                          <p:val>
                                            <p:strVal val="#ppt_w"/>
                                          </p:val>
                                        </p:tav>
                                      </p:tavLst>
                                    </p:anim>
                                    <p:anim calcmode="lin" valueType="num">
                                      <p:cBhvr>
                                        <p:cTn id="38" dur="1500" fill="hold"/>
                                        <p:tgtEl>
                                          <p:spTgt spid="5124"/>
                                        </p:tgtEl>
                                        <p:attrNameLst>
                                          <p:attrName>ppt_h</p:attrName>
                                        </p:attrNameLst>
                                      </p:cBhvr>
                                      <p:tavLst>
                                        <p:tav tm="0">
                                          <p:val>
                                            <p:fltVal val="0"/>
                                          </p:val>
                                        </p:tav>
                                        <p:tav tm="100000">
                                          <p:val>
                                            <p:strVal val="#ppt_h"/>
                                          </p:val>
                                        </p:tav>
                                      </p:tavLst>
                                    </p:anim>
                                    <p:anim calcmode="lin" valueType="num">
                                      <p:cBhvr>
                                        <p:cTn id="39" dur="1500" fill="hold"/>
                                        <p:tgtEl>
                                          <p:spTgt spid="5124"/>
                                        </p:tgtEl>
                                        <p:attrNameLst>
                                          <p:attrName>style.rotation</p:attrName>
                                        </p:attrNameLst>
                                      </p:cBhvr>
                                      <p:tavLst>
                                        <p:tav tm="0">
                                          <p:val>
                                            <p:fltVal val="90"/>
                                          </p:val>
                                        </p:tav>
                                        <p:tav tm="100000">
                                          <p:val>
                                            <p:fltVal val="0"/>
                                          </p:val>
                                        </p:tav>
                                      </p:tavLst>
                                    </p:anim>
                                    <p:animEffect transition="in" filter="fade">
                                      <p:cBhvr>
                                        <p:cTn id="40" dur="1500"/>
                                        <p:tgtEl>
                                          <p:spTgt spid="5124"/>
                                        </p:tgtEl>
                                      </p:cBhvr>
                                    </p:animEffect>
                                  </p:childTnLst>
                                </p:cTn>
                              </p:par>
                              <p:par>
                                <p:cTn id="41" presetID="31" presetClass="entr" presetSubtype="0" fill="hold" nodeType="withEffect">
                                  <p:stCondLst>
                                    <p:cond delay="250"/>
                                  </p:stCondLst>
                                  <p:childTnLst>
                                    <p:set>
                                      <p:cBhvr>
                                        <p:cTn id="42" dur="1" fill="hold">
                                          <p:stCondLst>
                                            <p:cond delay="0"/>
                                          </p:stCondLst>
                                        </p:cTn>
                                        <p:tgtEl>
                                          <p:spTgt spid="5130"/>
                                        </p:tgtEl>
                                        <p:attrNameLst>
                                          <p:attrName>style.visibility</p:attrName>
                                        </p:attrNameLst>
                                      </p:cBhvr>
                                      <p:to>
                                        <p:strVal val="visible"/>
                                      </p:to>
                                    </p:set>
                                    <p:anim calcmode="lin" valueType="num">
                                      <p:cBhvr>
                                        <p:cTn id="43" dur="1500" fill="hold"/>
                                        <p:tgtEl>
                                          <p:spTgt spid="5130"/>
                                        </p:tgtEl>
                                        <p:attrNameLst>
                                          <p:attrName>ppt_w</p:attrName>
                                        </p:attrNameLst>
                                      </p:cBhvr>
                                      <p:tavLst>
                                        <p:tav tm="0">
                                          <p:val>
                                            <p:fltVal val="0"/>
                                          </p:val>
                                        </p:tav>
                                        <p:tav tm="100000">
                                          <p:val>
                                            <p:strVal val="#ppt_w"/>
                                          </p:val>
                                        </p:tav>
                                      </p:tavLst>
                                    </p:anim>
                                    <p:anim calcmode="lin" valueType="num">
                                      <p:cBhvr>
                                        <p:cTn id="44" dur="1500" fill="hold"/>
                                        <p:tgtEl>
                                          <p:spTgt spid="5130"/>
                                        </p:tgtEl>
                                        <p:attrNameLst>
                                          <p:attrName>ppt_h</p:attrName>
                                        </p:attrNameLst>
                                      </p:cBhvr>
                                      <p:tavLst>
                                        <p:tav tm="0">
                                          <p:val>
                                            <p:fltVal val="0"/>
                                          </p:val>
                                        </p:tav>
                                        <p:tav tm="100000">
                                          <p:val>
                                            <p:strVal val="#ppt_h"/>
                                          </p:val>
                                        </p:tav>
                                      </p:tavLst>
                                    </p:anim>
                                    <p:anim calcmode="lin" valueType="num">
                                      <p:cBhvr>
                                        <p:cTn id="45" dur="1500" fill="hold"/>
                                        <p:tgtEl>
                                          <p:spTgt spid="5130"/>
                                        </p:tgtEl>
                                        <p:attrNameLst>
                                          <p:attrName>style.rotation</p:attrName>
                                        </p:attrNameLst>
                                      </p:cBhvr>
                                      <p:tavLst>
                                        <p:tav tm="0">
                                          <p:val>
                                            <p:fltVal val="90"/>
                                          </p:val>
                                        </p:tav>
                                        <p:tav tm="100000">
                                          <p:val>
                                            <p:fltVal val="0"/>
                                          </p:val>
                                        </p:tav>
                                      </p:tavLst>
                                    </p:anim>
                                    <p:animEffect transition="in" filter="fade">
                                      <p:cBhvr>
                                        <p:cTn id="46" dur="1500"/>
                                        <p:tgtEl>
                                          <p:spTgt spid="5130"/>
                                        </p:tgtEl>
                                      </p:cBhvr>
                                    </p:animEffect>
                                  </p:childTnLst>
                                </p:cTn>
                              </p:par>
                              <p:par>
                                <p:cTn id="47" presetID="31" presetClass="entr" presetSubtype="0" fill="hold" nodeType="withEffect">
                                  <p:stCondLst>
                                    <p:cond delay="250"/>
                                  </p:stCondLst>
                                  <p:childTnLst>
                                    <p:set>
                                      <p:cBhvr>
                                        <p:cTn id="48" dur="1" fill="hold">
                                          <p:stCondLst>
                                            <p:cond delay="0"/>
                                          </p:stCondLst>
                                        </p:cTn>
                                        <p:tgtEl>
                                          <p:spTgt spid="5132"/>
                                        </p:tgtEl>
                                        <p:attrNameLst>
                                          <p:attrName>style.visibility</p:attrName>
                                        </p:attrNameLst>
                                      </p:cBhvr>
                                      <p:to>
                                        <p:strVal val="visible"/>
                                      </p:to>
                                    </p:set>
                                    <p:anim calcmode="lin" valueType="num">
                                      <p:cBhvr>
                                        <p:cTn id="49" dur="1500" fill="hold"/>
                                        <p:tgtEl>
                                          <p:spTgt spid="5132"/>
                                        </p:tgtEl>
                                        <p:attrNameLst>
                                          <p:attrName>ppt_w</p:attrName>
                                        </p:attrNameLst>
                                      </p:cBhvr>
                                      <p:tavLst>
                                        <p:tav tm="0">
                                          <p:val>
                                            <p:fltVal val="0"/>
                                          </p:val>
                                        </p:tav>
                                        <p:tav tm="100000">
                                          <p:val>
                                            <p:strVal val="#ppt_w"/>
                                          </p:val>
                                        </p:tav>
                                      </p:tavLst>
                                    </p:anim>
                                    <p:anim calcmode="lin" valueType="num">
                                      <p:cBhvr>
                                        <p:cTn id="50" dur="1500" fill="hold"/>
                                        <p:tgtEl>
                                          <p:spTgt spid="5132"/>
                                        </p:tgtEl>
                                        <p:attrNameLst>
                                          <p:attrName>ppt_h</p:attrName>
                                        </p:attrNameLst>
                                      </p:cBhvr>
                                      <p:tavLst>
                                        <p:tav tm="0">
                                          <p:val>
                                            <p:fltVal val="0"/>
                                          </p:val>
                                        </p:tav>
                                        <p:tav tm="100000">
                                          <p:val>
                                            <p:strVal val="#ppt_h"/>
                                          </p:val>
                                        </p:tav>
                                      </p:tavLst>
                                    </p:anim>
                                    <p:anim calcmode="lin" valueType="num">
                                      <p:cBhvr>
                                        <p:cTn id="51" dur="1500" fill="hold"/>
                                        <p:tgtEl>
                                          <p:spTgt spid="5132"/>
                                        </p:tgtEl>
                                        <p:attrNameLst>
                                          <p:attrName>style.rotation</p:attrName>
                                        </p:attrNameLst>
                                      </p:cBhvr>
                                      <p:tavLst>
                                        <p:tav tm="0">
                                          <p:val>
                                            <p:fltVal val="90"/>
                                          </p:val>
                                        </p:tav>
                                        <p:tav tm="100000">
                                          <p:val>
                                            <p:fltVal val="0"/>
                                          </p:val>
                                        </p:tav>
                                      </p:tavLst>
                                    </p:anim>
                                    <p:animEffect transition="in" filter="fade">
                                      <p:cBhvr>
                                        <p:cTn id="52" dur="1500"/>
                                        <p:tgtEl>
                                          <p:spTgt spid="5132"/>
                                        </p:tgtEl>
                                      </p:cBhvr>
                                    </p:animEffect>
                                  </p:childTnLst>
                                </p:cTn>
                              </p:par>
                              <p:par>
                                <p:cTn id="53" presetID="31" presetClass="entr" presetSubtype="0" fill="hold" nodeType="withEffect">
                                  <p:stCondLst>
                                    <p:cond delay="250"/>
                                  </p:stCondLst>
                                  <p:childTnLst>
                                    <p:set>
                                      <p:cBhvr>
                                        <p:cTn id="54" dur="1" fill="hold">
                                          <p:stCondLst>
                                            <p:cond delay="0"/>
                                          </p:stCondLst>
                                        </p:cTn>
                                        <p:tgtEl>
                                          <p:spTgt spid="5122"/>
                                        </p:tgtEl>
                                        <p:attrNameLst>
                                          <p:attrName>style.visibility</p:attrName>
                                        </p:attrNameLst>
                                      </p:cBhvr>
                                      <p:to>
                                        <p:strVal val="visible"/>
                                      </p:to>
                                    </p:set>
                                    <p:anim calcmode="lin" valueType="num">
                                      <p:cBhvr>
                                        <p:cTn id="55" dur="1500" fill="hold"/>
                                        <p:tgtEl>
                                          <p:spTgt spid="5122"/>
                                        </p:tgtEl>
                                        <p:attrNameLst>
                                          <p:attrName>ppt_w</p:attrName>
                                        </p:attrNameLst>
                                      </p:cBhvr>
                                      <p:tavLst>
                                        <p:tav tm="0">
                                          <p:val>
                                            <p:fltVal val="0"/>
                                          </p:val>
                                        </p:tav>
                                        <p:tav tm="100000">
                                          <p:val>
                                            <p:strVal val="#ppt_w"/>
                                          </p:val>
                                        </p:tav>
                                      </p:tavLst>
                                    </p:anim>
                                    <p:anim calcmode="lin" valueType="num">
                                      <p:cBhvr>
                                        <p:cTn id="56" dur="1500" fill="hold"/>
                                        <p:tgtEl>
                                          <p:spTgt spid="5122"/>
                                        </p:tgtEl>
                                        <p:attrNameLst>
                                          <p:attrName>ppt_h</p:attrName>
                                        </p:attrNameLst>
                                      </p:cBhvr>
                                      <p:tavLst>
                                        <p:tav tm="0">
                                          <p:val>
                                            <p:fltVal val="0"/>
                                          </p:val>
                                        </p:tav>
                                        <p:tav tm="100000">
                                          <p:val>
                                            <p:strVal val="#ppt_h"/>
                                          </p:val>
                                        </p:tav>
                                      </p:tavLst>
                                    </p:anim>
                                    <p:anim calcmode="lin" valueType="num">
                                      <p:cBhvr>
                                        <p:cTn id="57" dur="1500" fill="hold"/>
                                        <p:tgtEl>
                                          <p:spTgt spid="5122"/>
                                        </p:tgtEl>
                                        <p:attrNameLst>
                                          <p:attrName>style.rotation</p:attrName>
                                        </p:attrNameLst>
                                      </p:cBhvr>
                                      <p:tavLst>
                                        <p:tav tm="0">
                                          <p:val>
                                            <p:fltVal val="90"/>
                                          </p:val>
                                        </p:tav>
                                        <p:tav tm="100000">
                                          <p:val>
                                            <p:fltVal val="0"/>
                                          </p:val>
                                        </p:tav>
                                      </p:tavLst>
                                    </p:anim>
                                    <p:animEffect transition="in" filter="fade">
                                      <p:cBhvr>
                                        <p:cTn id="58" dur="1500"/>
                                        <p:tgtEl>
                                          <p:spTgt spid="51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CuadroTexto"/>
          <p:cNvSpPr txBox="1"/>
          <p:nvPr/>
        </p:nvSpPr>
        <p:spPr>
          <a:xfrm>
            <a:off x="179512" y="260648"/>
            <a:ext cx="4104456" cy="461665"/>
          </a:xfrm>
          <a:prstGeom prst="rect">
            <a:avLst/>
          </a:prstGeom>
          <a:noFill/>
        </p:spPr>
        <p:txBody>
          <a:bodyPr wrap="square" rtlCol="0">
            <a:spAutoFit/>
          </a:bodyPr>
          <a:lstStyle/>
          <a:p>
            <a:r>
              <a:rPr lang="es-MX" sz="2400" b="1" dirty="0" smtClean="0">
                <a:latin typeface="Arial" pitchFamily="34" charset="0"/>
                <a:cs typeface="Arial" pitchFamily="34" charset="0"/>
              </a:rPr>
              <a:t>BIBLIOGRAFÍA</a:t>
            </a:r>
            <a:r>
              <a:rPr lang="es-MX" dirty="0" smtClean="0"/>
              <a:t> </a:t>
            </a:r>
            <a:endParaRPr lang="es-MX" dirty="0"/>
          </a:p>
        </p:txBody>
      </p:sp>
      <p:sp>
        <p:nvSpPr>
          <p:cNvPr id="5" name="4 CuadroTexto"/>
          <p:cNvSpPr txBox="1"/>
          <p:nvPr/>
        </p:nvSpPr>
        <p:spPr>
          <a:xfrm>
            <a:off x="683568" y="1628800"/>
            <a:ext cx="7776864" cy="3231654"/>
          </a:xfrm>
          <a:prstGeom prst="rect">
            <a:avLst/>
          </a:prstGeom>
          <a:noFill/>
        </p:spPr>
        <p:txBody>
          <a:bodyPr wrap="square" rtlCol="0">
            <a:spAutoFit/>
          </a:bodyPr>
          <a:lstStyle/>
          <a:p>
            <a:pPr algn="just"/>
            <a:r>
              <a:rPr lang="es-MX" sz="1400" dirty="0" smtClean="0">
                <a:latin typeface="Arial" pitchFamily="34" charset="0"/>
                <a:cs typeface="Arial" pitchFamily="34" charset="0"/>
              </a:rPr>
              <a:t>- https</a:t>
            </a:r>
            <a:r>
              <a:rPr lang="es-MX" sz="1400" dirty="0">
                <a:latin typeface="Arial" pitchFamily="34" charset="0"/>
                <a:cs typeface="Arial" pitchFamily="34" charset="0"/>
              </a:rPr>
              <a:t>://ayudaenaccion.org/ong/blog/mujer/tipos-violencia-mujeres</a:t>
            </a:r>
            <a:r>
              <a:rPr lang="es-MX" sz="1400" dirty="0" smtClean="0">
                <a:latin typeface="Arial" pitchFamily="34" charset="0"/>
                <a:cs typeface="Arial" pitchFamily="34" charset="0"/>
              </a:rPr>
              <a:t>/</a:t>
            </a:r>
          </a:p>
          <a:p>
            <a:pPr algn="just"/>
            <a:endParaRPr lang="es-MX" sz="1400" dirty="0">
              <a:latin typeface="Arial" pitchFamily="34" charset="0"/>
              <a:cs typeface="Arial" pitchFamily="34" charset="0"/>
            </a:endParaRPr>
          </a:p>
          <a:p>
            <a:pPr algn="just"/>
            <a:r>
              <a:rPr lang="es-MX" sz="1400" dirty="0" smtClean="0">
                <a:latin typeface="Arial" pitchFamily="34" charset="0"/>
                <a:cs typeface="Arial" pitchFamily="34" charset="0"/>
              </a:rPr>
              <a:t>- https</a:t>
            </a:r>
            <a:r>
              <a:rPr lang="es-MX" sz="1400" dirty="0">
                <a:latin typeface="Arial" pitchFamily="34" charset="0"/>
                <a:cs typeface="Arial" pitchFamily="34" charset="0"/>
              </a:rPr>
              <a:t>://</a:t>
            </a:r>
            <a:r>
              <a:rPr lang="es-MX" sz="1400" dirty="0" smtClean="0">
                <a:latin typeface="Arial" pitchFamily="34" charset="0"/>
                <a:cs typeface="Arial" pitchFamily="34" charset="0"/>
              </a:rPr>
              <a:t>www.who.int/es/news-room/fact-sheets/detail/violence-against-women</a:t>
            </a:r>
            <a:endParaRPr lang="es-MX" sz="1400" dirty="0">
              <a:latin typeface="Arial" pitchFamily="34" charset="0"/>
              <a:cs typeface="Arial" pitchFamily="34" charset="0"/>
            </a:endParaRPr>
          </a:p>
          <a:p>
            <a:pPr algn="just"/>
            <a:endParaRPr lang="es-MX" sz="1400" dirty="0">
              <a:latin typeface="Arial" pitchFamily="34" charset="0"/>
              <a:cs typeface="Arial" pitchFamily="34" charset="0"/>
            </a:endParaRPr>
          </a:p>
          <a:p>
            <a:pPr algn="just"/>
            <a:r>
              <a:rPr lang="es-MX" sz="1400" dirty="0" smtClean="0">
                <a:latin typeface="Arial" pitchFamily="34" charset="0"/>
                <a:cs typeface="Arial" pitchFamily="34" charset="0"/>
              </a:rPr>
              <a:t>- https</a:t>
            </a:r>
            <a:r>
              <a:rPr lang="es-MX" sz="1400" dirty="0">
                <a:latin typeface="Arial" pitchFamily="34" charset="0"/>
                <a:cs typeface="Arial" pitchFamily="34" charset="0"/>
              </a:rPr>
              <a:t>://</a:t>
            </a:r>
            <a:r>
              <a:rPr lang="es-MX" sz="1400" dirty="0" smtClean="0">
                <a:latin typeface="Arial" pitchFamily="34" charset="0"/>
                <a:cs typeface="Arial" pitchFamily="34" charset="0"/>
              </a:rPr>
              <a:t>www.who.int/es/news-room/fact-sheets/detail/violence-against-women</a:t>
            </a:r>
          </a:p>
          <a:p>
            <a:pPr algn="just"/>
            <a:endParaRPr lang="es-MX" sz="1400" dirty="0">
              <a:latin typeface="Arial" pitchFamily="34" charset="0"/>
              <a:cs typeface="Arial" pitchFamily="34" charset="0"/>
            </a:endParaRPr>
          </a:p>
          <a:p>
            <a:pPr algn="just"/>
            <a:r>
              <a:rPr lang="es-MX" sz="1400" dirty="0" smtClean="0">
                <a:latin typeface="Arial" pitchFamily="34" charset="0"/>
                <a:cs typeface="Arial" pitchFamily="34" charset="0"/>
              </a:rPr>
              <a:t>- https</a:t>
            </a:r>
            <a:r>
              <a:rPr lang="es-MX" sz="1400" dirty="0">
                <a:latin typeface="Arial" pitchFamily="34" charset="0"/>
                <a:cs typeface="Arial" pitchFamily="34" charset="0"/>
              </a:rPr>
              <a:t>://</a:t>
            </a:r>
            <a:r>
              <a:rPr lang="es-MX" sz="1400" dirty="0" smtClean="0">
                <a:latin typeface="Arial" pitchFamily="34" charset="0"/>
                <a:cs typeface="Arial" pitchFamily="34" charset="0"/>
              </a:rPr>
              <a:t>www.ohchr.org/sp/professionalinterest/pages/violenceagainstwomen.aspx</a:t>
            </a:r>
          </a:p>
          <a:p>
            <a:pPr algn="just"/>
            <a:endParaRPr lang="es-MX" sz="1400" dirty="0">
              <a:latin typeface="Arial" pitchFamily="34" charset="0"/>
              <a:cs typeface="Arial" pitchFamily="34" charset="0"/>
            </a:endParaRPr>
          </a:p>
          <a:p>
            <a:pPr algn="just"/>
            <a:r>
              <a:rPr lang="es-MX" sz="1400" dirty="0" smtClean="0">
                <a:latin typeface="Arial" pitchFamily="34" charset="0"/>
                <a:cs typeface="Arial" pitchFamily="34" charset="0"/>
              </a:rPr>
              <a:t>- https</a:t>
            </a:r>
            <a:r>
              <a:rPr lang="es-MX" sz="1400" dirty="0">
                <a:latin typeface="Arial" pitchFamily="34" charset="0"/>
                <a:cs typeface="Arial" pitchFamily="34" charset="0"/>
              </a:rPr>
              <a:t>://</a:t>
            </a:r>
            <a:r>
              <a:rPr lang="es-MX" sz="1400" dirty="0" smtClean="0">
                <a:latin typeface="Arial" pitchFamily="34" charset="0"/>
                <a:cs typeface="Arial" pitchFamily="34" charset="0"/>
              </a:rPr>
              <a:t>www.gob.mx/segob/es/articulos/dia-internacional-de-la-eliminacion-de-la-violencia-contra-la-mujer-183013?idiom=es</a:t>
            </a:r>
          </a:p>
          <a:p>
            <a:pPr marL="285750" indent="-285750" algn="just">
              <a:buFontTx/>
              <a:buChar char="-"/>
            </a:pPr>
            <a:endParaRPr lang="es-MX" sz="1400" dirty="0">
              <a:latin typeface="Arial" pitchFamily="34" charset="0"/>
              <a:cs typeface="Arial" pitchFamily="34" charset="0"/>
            </a:endParaRPr>
          </a:p>
          <a:p>
            <a:pPr algn="just"/>
            <a:r>
              <a:rPr lang="es-MX" sz="1400" dirty="0" smtClean="0">
                <a:latin typeface="Arial" pitchFamily="34" charset="0"/>
                <a:cs typeface="Arial" pitchFamily="34" charset="0"/>
              </a:rPr>
              <a:t>- https</a:t>
            </a:r>
            <a:r>
              <a:rPr lang="es-MX" sz="1400" dirty="0">
                <a:latin typeface="Arial" pitchFamily="34" charset="0"/>
                <a:cs typeface="Arial" pitchFamily="34" charset="0"/>
              </a:rPr>
              <a:t>://www.entreculturas.org/es/luz-para-combatir-la-violencia-contra-las-mujeres</a:t>
            </a:r>
          </a:p>
          <a:p>
            <a:r>
              <a:rPr lang="es-MX" dirty="0"/>
              <a:t> </a:t>
            </a:r>
          </a:p>
          <a:p>
            <a:endParaRPr lang="es-MX" dirty="0" smtClean="0"/>
          </a:p>
        </p:txBody>
      </p:sp>
    </p:spTree>
    <p:custDataLst>
      <p:tags r:id="rId1"/>
    </p:custDataLst>
    <p:extLst>
      <p:ext uri="{BB962C8B-B14F-4D97-AF65-F5344CB8AC3E}">
        <p14:creationId xmlns:p14="http://schemas.microsoft.com/office/powerpoint/2010/main" val="512168798"/>
      </p:ext>
    </p:extLst>
  </p:cSld>
  <p:clrMapOvr>
    <a:masterClrMapping/>
  </p:clrMapOvr>
  <mc:AlternateContent xmlns:mc="http://schemas.openxmlformats.org/markup-compatibility/2006">
    <mc:Choice xmlns:p14="http://schemas.microsoft.com/office/powerpoint/2010/main" Requires="p14">
      <p:transition spd="slow" p14:dur="2500" advClick="0" advTm="18414"/>
    </mc:Choice>
    <mc:Fallback>
      <p:transition spd="slow" advClick="0" advTm="18414"/>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25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1500"/>
                                        <p:tgtEl>
                                          <p:spTgt spid="4"/>
                                        </p:tgtEl>
                                      </p:cBhvr>
                                    </p:animEffect>
                                  </p:childTnLst>
                                </p:cTn>
                              </p:par>
                              <p:par>
                                <p:cTn id="8" presetID="16" presetClass="entr" presetSubtype="21" fill="hold" grpId="0" nodeType="withEffect">
                                  <p:stCondLst>
                                    <p:cond delay="250"/>
                                  </p:stCondLst>
                                  <p:childTnLst>
                                    <p:set>
                                      <p:cBhvr>
                                        <p:cTn id="9" dur="1" fill="hold">
                                          <p:stCondLst>
                                            <p:cond delay="0"/>
                                          </p:stCondLst>
                                        </p:cTn>
                                        <p:tgtEl>
                                          <p:spTgt spid="5"/>
                                        </p:tgtEl>
                                        <p:attrNameLst>
                                          <p:attrName>style.visibility</p:attrName>
                                        </p:attrNameLst>
                                      </p:cBhvr>
                                      <p:to>
                                        <p:strVal val="visible"/>
                                      </p:to>
                                    </p:set>
                                    <p:animEffect transition="in" filter="barn(inVertical)">
                                      <p:cBhvr>
                                        <p:cTn id="10" dur="1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6 CuadroTexto"/>
          <p:cNvSpPr txBox="1"/>
          <p:nvPr/>
        </p:nvSpPr>
        <p:spPr>
          <a:xfrm>
            <a:off x="2339752" y="2996952"/>
            <a:ext cx="4680520" cy="369332"/>
          </a:xfrm>
          <a:prstGeom prst="rect">
            <a:avLst/>
          </a:prstGeom>
          <a:noFill/>
        </p:spPr>
        <p:txBody>
          <a:bodyPr wrap="square" rtlCol="0">
            <a:spAutoFit/>
          </a:bodyPr>
          <a:lstStyle/>
          <a:p>
            <a:endParaRPr lang="es-MX" dirty="0">
              <a:latin typeface="Arial" pitchFamily="34" charset="0"/>
              <a:cs typeface="Arial" pitchFamily="34" charset="0"/>
            </a:endParaRPr>
          </a:p>
        </p:txBody>
      </p:sp>
      <p:sp>
        <p:nvSpPr>
          <p:cNvPr id="8" name="7 CuadroTexto"/>
          <p:cNvSpPr txBox="1"/>
          <p:nvPr/>
        </p:nvSpPr>
        <p:spPr>
          <a:xfrm>
            <a:off x="971600" y="998726"/>
            <a:ext cx="7272808" cy="1815882"/>
          </a:xfrm>
          <a:prstGeom prst="rect">
            <a:avLst/>
          </a:prstGeom>
          <a:noFill/>
        </p:spPr>
        <p:txBody>
          <a:bodyPr wrap="square" rtlCol="0">
            <a:spAutoFit/>
          </a:bodyPr>
          <a:lstStyle/>
          <a:p>
            <a:pPr algn="just"/>
            <a:r>
              <a:rPr lang="es-MX" sz="1400" dirty="0" smtClean="0">
                <a:latin typeface="Arial" pitchFamily="34" charset="0"/>
                <a:cs typeface="Arial" pitchFamily="34" charset="0"/>
              </a:rPr>
              <a:t>Se considera </a:t>
            </a:r>
            <a:r>
              <a:rPr lang="es-MX" sz="1400" dirty="0">
                <a:latin typeface="Arial" pitchFamily="34" charset="0"/>
                <a:cs typeface="Arial" pitchFamily="34" charset="0"/>
              </a:rPr>
              <a:t>un acto sexista que produce cualquier tipo de daño físico, psicológico o emocional y se traduce en el maltrato verbal o físico en cualquier contexto. Hoy, recogemos todos los tipos de violencia contra las mujeres, porque no hay ninguno que sea menor: todos son consecuencia de la discriminación que las mujeres sufren a través de las leyes o la práctica, y persisten por razones de género; todos —desde el menosprecio o la discriminación hasta la agresión física, sexual o el asesinato— son manifestaciones de la necesidad de un cambio y un problema gravísimo que se debe solucionar para obtener una igualdad real entre las personas.</a:t>
            </a:r>
          </a:p>
        </p:txBody>
      </p:sp>
      <p:sp>
        <p:nvSpPr>
          <p:cNvPr id="9" name="8 CuadroTexto"/>
          <p:cNvSpPr txBox="1"/>
          <p:nvPr/>
        </p:nvSpPr>
        <p:spPr>
          <a:xfrm>
            <a:off x="251520" y="260648"/>
            <a:ext cx="5544616" cy="461665"/>
          </a:xfrm>
          <a:prstGeom prst="rect">
            <a:avLst/>
          </a:prstGeom>
          <a:noFill/>
        </p:spPr>
        <p:txBody>
          <a:bodyPr wrap="square" rtlCol="0">
            <a:spAutoFit/>
          </a:bodyPr>
          <a:lstStyle/>
          <a:p>
            <a:r>
              <a:rPr lang="es-MX" sz="2400" b="1" dirty="0" smtClean="0">
                <a:latin typeface="Arial" pitchFamily="34" charset="0"/>
                <a:cs typeface="Arial" pitchFamily="34" charset="0"/>
              </a:rPr>
              <a:t>VIOLENCIA CONTRA LA MUJER </a:t>
            </a:r>
            <a:endParaRPr lang="es-MX" sz="2400" b="1" dirty="0">
              <a:latin typeface="Arial" pitchFamily="34" charset="0"/>
              <a:cs typeface="Arial" pitchFamily="34" charset="0"/>
            </a:endParaRPr>
          </a:p>
        </p:txBody>
      </p:sp>
      <p:pic>
        <p:nvPicPr>
          <p:cNvPr id="1026" name="Picture 2" descr="La violencia contra la mujer, un grave problema de salud pública"/>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474706">
            <a:off x="1208609" y="3009314"/>
            <a:ext cx="2398304" cy="1824377"/>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La violencia contra la mujer no es natural, se aprende - Formato Siete"/>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342934" y="2881139"/>
            <a:ext cx="2520280" cy="1565612"/>
          </a:xfrm>
          <a:prstGeom prst="rect">
            <a:avLst/>
          </a:prstGeom>
          <a:noFill/>
          <a:ln>
            <a:noFill/>
          </a:ln>
          <a:extLst>
            <a:ext uri="{909E8E84-426E-40DD-AFC4-6F175D3DCCD1}">
              <a14:hiddenFill xmlns:a14="http://schemas.microsoft.com/office/drawing/2010/main">
                <a:solidFill>
                  <a:srgbClr val="FFFFFF"/>
                </a:solidFill>
              </a14:hiddenFill>
            </a:ext>
          </a:extLst>
        </p:spPr>
      </p:pic>
      <p:pic>
        <p:nvPicPr>
          <p:cNvPr id="2" name="Picture 2" descr="Prevención de la Violencia de Género. Cuando el lugar de trabajo te protege  – Bagó"/>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1063222">
            <a:off x="4902384" y="4407413"/>
            <a:ext cx="2846092" cy="1809751"/>
          </a:xfrm>
          <a:prstGeom prst="rect">
            <a:avLst/>
          </a:prstGeom>
          <a:noFill/>
          <a:extLst>
            <a:ext uri="{909E8E84-426E-40DD-AFC4-6F175D3DCCD1}">
              <a14:hiddenFill xmlns:a14="http://schemas.microsoft.com/office/drawing/2010/main">
                <a:solidFill>
                  <a:srgbClr val="FFFFFF"/>
                </a:solidFill>
              </a14:hiddenFill>
            </a:ext>
          </a:extLst>
        </p:spPr>
      </p:pic>
      <p:sp>
        <p:nvSpPr>
          <p:cNvPr id="3" name="AutoShape 4" descr="Por qué persiste la violencia contra la mujer? - PuntoEdu PUCP"/>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MX"/>
          </a:p>
        </p:txBody>
      </p:sp>
      <p:pic>
        <p:nvPicPr>
          <p:cNvPr id="1030" name="Picture 6" descr="Por qué persiste la violencia contra la mujer? - PuntoEdu PUCP"/>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rot="19174248">
            <a:off x="3034764" y="3477290"/>
            <a:ext cx="2514245" cy="1598885"/>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imagen png - imagen transparente descarga gratuita"/>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814542" y="4810391"/>
            <a:ext cx="1690192" cy="1724591"/>
          </a:xfrm>
          <a:prstGeom prst="rect">
            <a:avLst/>
          </a:prstGeom>
          <a:noFill/>
          <a:extLst>
            <a:ext uri="{909E8E84-426E-40DD-AFC4-6F175D3DCCD1}">
              <a14:hiddenFill xmlns:a14="http://schemas.microsoft.com/office/drawing/2010/main">
                <a:solidFill>
                  <a:srgbClr val="FFFFFF"/>
                </a:solidFill>
              </a14:hiddenFill>
            </a:ext>
          </a:extLst>
        </p:spPr>
      </p:pic>
      <p:sp>
        <p:nvSpPr>
          <p:cNvPr id="4" name="AutoShape 10" descr="Derecho a la vivienda y violencia contra la mujer en el contexto de la  pandemia del coronavirus - LA.Network"/>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MX"/>
          </a:p>
        </p:txBody>
      </p:sp>
      <p:sp>
        <p:nvSpPr>
          <p:cNvPr id="5" name="AutoShape 12" descr="Derecho a la vivienda y violencia contra la mujer en el contexto de la  pandemia del coronavirus - LA.Network"/>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MX"/>
          </a:p>
        </p:txBody>
      </p:sp>
      <p:pic>
        <p:nvPicPr>
          <p:cNvPr id="1038" name="Picture 14" descr="Derecho a la vivienda y violencia contra la mujer en el contexto de la  pandemia del coronavirus - LA.Network"/>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rot="953115">
            <a:off x="3515122" y="5178479"/>
            <a:ext cx="1762314" cy="1345245"/>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1585701715"/>
      </p:ext>
    </p:extLst>
  </p:cSld>
  <p:clrMapOvr>
    <a:masterClrMapping/>
  </p:clrMapOvr>
  <mc:AlternateContent xmlns:mc="http://schemas.openxmlformats.org/markup-compatibility/2006">
    <mc:Choice xmlns:p14="http://schemas.microsoft.com/office/powerpoint/2010/main" Requires="p14">
      <p:transition spd="slow" p14:dur="2500" advClick="0" advTm="17839"/>
    </mc:Choice>
    <mc:Fallback>
      <p:transition spd="slow" advClick="0" advTm="17839"/>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500"/>
                                        <p:tgtEl>
                                          <p:spTgt spid="9"/>
                                        </p:tgtEl>
                                      </p:cBhvr>
                                    </p:animEffect>
                                    <p:anim calcmode="lin" valueType="num">
                                      <p:cBhvr>
                                        <p:cTn id="8" dur="1500" fill="hold"/>
                                        <p:tgtEl>
                                          <p:spTgt spid="9"/>
                                        </p:tgtEl>
                                        <p:attrNameLst>
                                          <p:attrName>ppt_w</p:attrName>
                                        </p:attrNameLst>
                                      </p:cBhvr>
                                      <p:tavLst>
                                        <p:tav tm="0" fmla="#ppt_w*sin(2.5*pi*$)">
                                          <p:val>
                                            <p:fltVal val="0"/>
                                          </p:val>
                                        </p:tav>
                                        <p:tav tm="100000">
                                          <p:val>
                                            <p:fltVal val="1"/>
                                          </p:val>
                                        </p:tav>
                                      </p:tavLst>
                                    </p:anim>
                                    <p:anim calcmode="lin" valueType="num">
                                      <p:cBhvr>
                                        <p:cTn id="9" dur="1500" fill="hold"/>
                                        <p:tgtEl>
                                          <p:spTgt spid="9"/>
                                        </p:tgtEl>
                                        <p:attrNameLst>
                                          <p:attrName>ppt_h</p:attrName>
                                        </p:attrNameLst>
                                      </p:cBhvr>
                                      <p:tavLst>
                                        <p:tav tm="0">
                                          <p:val>
                                            <p:strVal val="#ppt_h"/>
                                          </p:val>
                                        </p:tav>
                                        <p:tav tm="100000">
                                          <p:val>
                                            <p:strVal val="#ppt_h"/>
                                          </p:val>
                                        </p:tav>
                                      </p:tavLst>
                                    </p:anim>
                                  </p:childTnLst>
                                </p:cTn>
                              </p:par>
                            </p:childTnLst>
                          </p:cTn>
                        </p:par>
                        <p:par>
                          <p:cTn id="10" fill="hold">
                            <p:stCondLst>
                              <p:cond delay="1500"/>
                            </p:stCondLst>
                            <p:childTnLst>
                              <p:par>
                                <p:cTn id="11" presetID="45" presetClass="entr" presetSubtype="0"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1500"/>
                                        <p:tgtEl>
                                          <p:spTgt spid="8"/>
                                        </p:tgtEl>
                                      </p:cBhvr>
                                    </p:animEffect>
                                    <p:anim calcmode="lin" valueType="num">
                                      <p:cBhvr>
                                        <p:cTn id="14" dur="1500" fill="hold"/>
                                        <p:tgtEl>
                                          <p:spTgt spid="8"/>
                                        </p:tgtEl>
                                        <p:attrNameLst>
                                          <p:attrName>ppt_w</p:attrName>
                                        </p:attrNameLst>
                                      </p:cBhvr>
                                      <p:tavLst>
                                        <p:tav tm="0" fmla="#ppt_w*sin(2.5*pi*$)">
                                          <p:val>
                                            <p:fltVal val="0"/>
                                          </p:val>
                                        </p:tav>
                                        <p:tav tm="100000">
                                          <p:val>
                                            <p:fltVal val="1"/>
                                          </p:val>
                                        </p:tav>
                                      </p:tavLst>
                                    </p:anim>
                                    <p:anim calcmode="lin" valueType="num">
                                      <p:cBhvr>
                                        <p:cTn id="15" dur="1500" fill="hold"/>
                                        <p:tgtEl>
                                          <p:spTgt spid="8"/>
                                        </p:tgtEl>
                                        <p:attrNameLst>
                                          <p:attrName>ppt_h</p:attrName>
                                        </p:attrNameLst>
                                      </p:cBhvr>
                                      <p:tavLst>
                                        <p:tav tm="0">
                                          <p:val>
                                            <p:strVal val="#ppt_h"/>
                                          </p:val>
                                        </p:tav>
                                        <p:tav tm="100000">
                                          <p:val>
                                            <p:strVal val="#ppt_h"/>
                                          </p:val>
                                        </p:tav>
                                      </p:tavLst>
                                    </p:anim>
                                  </p:childTnLst>
                                </p:cTn>
                              </p:par>
                              <p:par>
                                <p:cTn id="16" presetID="6" presetClass="entr" presetSubtype="16" fill="hold" nodeType="withEffect">
                                  <p:stCondLst>
                                    <p:cond delay="500"/>
                                  </p:stCondLst>
                                  <p:childTnLst>
                                    <p:set>
                                      <p:cBhvr>
                                        <p:cTn id="17" dur="1" fill="hold">
                                          <p:stCondLst>
                                            <p:cond delay="0"/>
                                          </p:stCondLst>
                                        </p:cTn>
                                        <p:tgtEl>
                                          <p:spTgt spid="1026"/>
                                        </p:tgtEl>
                                        <p:attrNameLst>
                                          <p:attrName>style.visibility</p:attrName>
                                        </p:attrNameLst>
                                      </p:cBhvr>
                                      <p:to>
                                        <p:strVal val="visible"/>
                                      </p:to>
                                    </p:set>
                                    <p:animEffect transition="in" filter="circle(in)">
                                      <p:cBhvr>
                                        <p:cTn id="18" dur="1500"/>
                                        <p:tgtEl>
                                          <p:spTgt spid="1026"/>
                                        </p:tgtEl>
                                      </p:cBhvr>
                                    </p:animEffect>
                                  </p:childTnLst>
                                </p:cTn>
                              </p:par>
                              <p:par>
                                <p:cTn id="19" presetID="6" presetClass="entr" presetSubtype="16" fill="hold" nodeType="withEffect">
                                  <p:stCondLst>
                                    <p:cond delay="500"/>
                                  </p:stCondLst>
                                  <p:childTnLst>
                                    <p:set>
                                      <p:cBhvr>
                                        <p:cTn id="20" dur="1" fill="hold">
                                          <p:stCondLst>
                                            <p:cond delay="0"/>
                                          </p:stCondLst>
                                        </p:cTn>
                                        <p:tgtEl>
                                          <p:spTgt spid="2"/>
                                        </p:tgtEl>
                                        <p:attrNameLst>
                                          <p:attrName>style.visibility</p:attrName>
                                        </p:attrNameLst>
                                      </p:cBhvr>
                                      <p:to>
                                        <p:strVal val="visible"/>
                                      </p:to>
                                    </p:set>
                                    <p:animEffect transition="in" filter="circle(in)">
                                      <p:cBhvr>
                                        <p:cTn id="21" dur="1500"/>
                                        <p:tgtEl>
                                          <p:spTgt spid="2"/>
                                        </p:tgtEl>
                                      </p:cBhvr>
                                    </p:animEffect>
                                  </p:childTnLst>
                                </p:cTn>
                              </p:par>
                              <p:par>
                                <p:cTn id="22" presetID="6" presetClass="entr" presetSubtype="16" fill="hold" nodeType="withEffect">
                                  <p:stCondLst>
                                    <p:cond delay="500"/>
                                  </p:stCondLst>
                                  <p:childTnLst>
                                    <p:set>
                                      <p:cBhvr>
                                        <p:cTn id="23" dur="1" fill="hold">
                                          <p:stCondLst>
                                            <p:cond delay="0"/>
                                          </p:stCondLst>
                                        </p:cTn>
                                        <p:tgtEl>
                                          <p:spTgt spid="1028"/>
                                        </p:tgtEl>
                                        <p:attrNameLst>
                                          <p:attrName>style.visibility</p:attrName>
                                        </p:attrNameLst>
                                      </p:cBhvr>
                                      <p:to>
                                        <p:strVal val="visible"/>
                                      </p:to>
                                    </p:set>
                                    <p:animEffect transition="in" filter="circle(in)">
                                      <p:cBhvr>
                                        <p:cTn id="24" dur="1500"/>
                                        <p:tgtEl>
                                          <p:spTgt spid="1028"/>
                                        </p:tgtEl>
                                      </p:cBhvr>
                                    </p:animEffect>
                                  </p:childTnLst>
                                </p:cTn>
                              </p:par>
                              <p:par>
                                <p:cTn id="25" presetID="6" presetClass="entr" presetSubtype="16" fill="hold" nodeType="withEffect">
                                  <p:stCondLst>
                                    <p:cond delay="500"/>
                                  </p:stCondLst>
                                  <p:childTnLst>
                                    <p:set>
                                      <p:cBhvr>
                                        <p:cTn id="26" dur="1" fill="hold">
                                          <p:stCondLst>
                                            <p:cond delay="0"/>
                                          </p:stCondLst>
                                        </p:cTn>
                                        <p:tgtEl>
                                          <p:spTgt spid="1030"/>
                                        </p:tgtEl>
                                        <p:attrNameLst>
                                          <p:attrName>style.visibility</p:attrName>
                                        </p:attrNameLst>
                                      </p:cBhvr>
                                      <p:to>
                                        <p:strVal val="visible"/>
                                      </p:to>
                                    </p:set>
                                    <p:animEffect transition="in" filter="circle(in)">
                                      <p:cBhvr>
                                        <p:cTn id="27" dur="1500"/>
                                        <p:tgtEl>
                                          <p:spTgt spid="1030"/>
                                        </p:tgtEl>
                                      </p:cBhvr>
                                    </p:animEffect>
                                  </p:childTnLst>
                                </p:cTn>
                              </p:par>
                              <p:par>
                                <p:cTn id="28" presetID="6" presetClass="entr" presetSubtype="16" fill="hold" nodeType="withEffect">
                                  <p:stCondLst>
                                    <p:cond delay="500"/>
                                  </p:stCondLst>
                                  <p:childTnLst>
                                    <p:set>
                                      <p:cBhvr>
                                        <p:cTn id="29" dur="1" fill="hold">
                                          <p:stCondLst>
                                            <p:cond delay="0"/>
                                          </p:stCondLst>
                                        </p:cTn>
                                        <p:tgtEl>
                                          <p:spTgt spid="1032"/>
                                        </p:tgtEl>
                                        <p:attrNameLst>
                                          <p:attrName>style.visibility</p:attrName>
                                        </p:attrNameLst>
                                      </p:cBhvr>
                                      <p:to>
                                        <p:strVal val="visible"/>
                                      </p:to>
                                    </p:set>
                                    <p:animEffect transition="in" filter="circle(in)">
                                      <p:cBhvr>
                                        <p:cTn id="30" dur="1500"/>
                                        <p:tgtEl>
                                          <p:spTgt spid="1032"/>
                                        </p:tgtEl>
                                      </p:cBhvr>
                                    </p:animEffect>
                                  </p:childTnLst>
                                </p:cTn>
                              </p:par>
                              <p:par>
                                <p:cTn id="31" presetID="6" presetClass="entr" presetSubtype="16" fill="hold" nodeType="withEffect">
                                  <p:stCondLst>
                                    <p:cond delay="500"/>
                                  </p:stCondLst>
                                  <p:childTnLst>
                                    <p:set>
                                      <p:cBhvr>
                                        <p:cTn id="32" dur="1" fill="hold">
                                          <p:stCondLst>
                                            <p:cond delay="0"/>
                                          </p:stCondLst>
                                        </p:cTn>
                                        <p:tgtEl>
                                          <p:spTgt spid="1038"/>
                                        </p:tgtEl>
                                        <p:attrNameLst>
                                          <p:attrName>style.visibility</p:attrName>
                                        </p:attrNameLst>
                                      </p:cBhvr>
                                      <p:to>
                                        <p:strVal val="visible"/>
                                      </p:to>
                                    </p:set>
                                    <p:animEffect transition="in" filter="circle(in)">
                                      <p:cBhvr>
                                        <p:cTn id="33" dur="1500"/>
                                        <p:tgtEl>
                                          <p:spTgt spid="10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CuadroTexto"/>
          <p:cNvSpPr txBox="1"/>
          <p:nvPr/>
        </p:nvSpPr>
        <p:spPr>
          <a:xfrm>
            <a:off x="107504" y="260648"/>
            <a:ext cx="3888432" cy="461665"/>
          </a:xfrm>
          <a:prstGeom prst="rect">
            <a:avLst/>
          </a:prstGeom>
          <a:noFill/>
        </p:spPr>
        <p:txBody>
          <a:bodyPr wrap="square" rtlCol="0">
            <a:spAutoFit/>
          </a:bodyPr>
          <a:lstStyle/>
          <a:p>
            <a:r>
              <a:rPr lang="es-MX" sz="2400" b="1" dirty="0" smtClean="0">
                <a:latin typeface="Arial" pitchFamily="34" charset="0"/>
                <a:cs typeface="Arial" pitchFamily="34" charset="0"/>
              </a:rPr>
              <a:t>TIPOS DE VIOLENCIAS  </a:t>
            </a:r>
            <a:endParaRPr lang="es-MX" sz="2400" b="1" dirty="0">
              <a:latin typeface="Arial" pitchFamily="34" charset="0"/>
              <a:cs typeface="Arial" pitchFamily="34" charset="0"/>
            </a:endParaRPr>
          </a:p>
        </p:txBody>
      </p:sp>
      <p:sp>
        <p:nvSpPr>
          <p:cNvPr id="5" name="4 CuadroTexto"/>
          <p:cNvSpPr txBox="1"/>
          <p:nvPr/>
        </p:nvSpPr>
        <p:spPr>
          <a:xfrm>
            <a:off x="683568" y="1196752"/>
            <a:ext cx="7704856" cy="2954655"/>
          </a:xfrm>
          <a:prstGeom prst="rect">
            <a:avLst/>
          </a:prstGeom>
          <a:noFill/>
        </p:spPr>
        <p:txBody>
          <a:bodyPr wrap="square" rtlCol="0">
            <a:spAutoFit/>
          </a:bodyPr>
          <a:lstStyle/>
          <a:p>
            <a:pPr algn="just"/>
            <a:r>
              <a:rPr lang="es-MX" sz="1400" b="1" dirty="0" smtClean="0">
                <a:latin typeface="Arial" pitchFamily="34" charset="0"/>
                <a:cs typeface="Arial" pitchFamily="34" charset="0"/>
              </a:rPr>
              <a:t>VIOLENCIA INSTITUCIONAL: </a:t>
            </a:r>
            <a:r>
              <a:rPr lang="es-MX" sz="1400" dirty="0" smtClean="0">
                <a:latin typeface="Arial" pitchFamily="34" charset="0"/>
                <a:cs typeface="Arial" pitchFamily="34" charset="0"/>
              </a:rPr>
              <a:t>Es </a:t>
            </a:r>
            <a:r>
              <a:rPr lang="es-MX" sz="1400" dirty="0">
                <a:latin typeface="Arial" pitchFamily="34" charset="0"/>
                <a:cs typeface="Arial" pitchFamily="34" charset="0"/>
              </a:rPr>
              <a:t>aquella mediante la que funcionarios o autoridades dificultan, retrasan o impiden el acceso a la vida pública, la adhesión a ciertas políticas e incluso la posibilidad de que las personas ejerzan sus derechos</a:t>
            </a:r>
            <a:r>
              <a:rPr lang="es-MX" sz="1400" dirty="0" smtClean="0">
                <a:latin typeface="Arial" pitchFamily="34" charset="0"/>
                <a:cs typeface="Arial" pitchFamily="34" charset="0"/>
              </a:rPr>
              <a:t>.</a:t>
            </a:r>
          </a:p>
          <a:p>
            <a:pPr algn="just"/>
            <a:endParaRPr lang="es-MX" sz="1400" dirty="0">
              <a:latin typeface="Arial" pitchFamily="34" charset="0"/>
              <a:cs typeface="Arial" pitchFamily="34" charset="0"/>
            </a:endParaRPr>
          </a:p>
          <a:p>
            <a:pPr algn="just"/>
            <a:r>
              <a:rPr lang="es-MX" sz="1400" b="1" dirty="0" smtClean="0">
                <a:latin typeface="Arial" pitchFamily="34" charset="0"/>
                <a:cs typeface="Arial" pitchFamily="34" charset="0"/>
              </a:rPr>
              <a:t>LA VIOLENCIA DE PAREJA: </a:t>
            </a:r>
            <a:r>
              <a:rPr lang="es-MX" sz="1400" dirty="0" smtClean="0">
                <a:latin typeface="Arial" pitchFamily="34" charset="0"/>
                <a:cs typeface="Arial" pitchFamily="34" charset="0"/>
              </a:rPr>
              <a:t>Se </a:t>
            </a:r>
            <a:r>
              <a:rPr lang="es-MX" sz="1400" dirty="0">
                <a:latin typeface="Arial" pitchFamily="34" charset="0"/>
                <a:cs typeface="Arial" pitchFamily="34" charset="0"/>
              </a:rPr>
              <a:t>refiere al comportamiento de la pareja o ex pareja que causa daño físico, sexual o psicológico, incluidas la agresión física, la coacción sexual, el maltrato psicológico y las conductas de control</a:t>
            </a:r>
            <a:r>
              <a:rPr lang="es-MX" sz="1400" dirty="0" smtClean="0">
                <a:latin typeface="Arial" pitchFamily="34" charset="0"/>
                <a:cs typeface="Arial" pitchFamily="34" charset="0"/>
              </a:rPr>
              <a:t>.</a:t>
            </a:r>
          </a:p>
          <a:p>
            <a:pPr algn="just"/>
            <a:endParaRPr lang="es-MX" dirty="0">
              <a:latin typeface="Arial" pitchFamily="34" charset="0"/>
              <a:cs typeface="Arial" pitchFamily="34" charset="0"/>
            </a:endParaRPr>
          </a:p>
          <a:p>
            <a:pPr algn="just"/>
            <a:r>
              <a:rPr lang="es-MX" sz="1400" b="1" dirty="0" smtClean="0">
                <a:latin typeface="Arial" pitchFamily="34" charset="0"/>
                <a:cs typeface="Arial" pitchFamily="34" charset="0"/>
              </a:rPr>
              <a:t>LA VIOLENCIA SEXUAL:</a:t>
            </a:r>
            <a:r>
              <a:rPr lang="es-MX" sz="1400" dirty="0">
                <a:latin typeface="Arial" pitchFamily="34" charset="0"/>
                <a:cs typeface="Arial" pitchFamily="34" charset="0"/>
              </a:rPr>
              <a:t> </a:t>
            </a:r>
            <a:r>
              <a:rPr lang="es-MX" sz="1400" dirty="0" smtClean="0">
                <a:latin typeface="Arial" pitchFamily="34" charset="0"/>
                <a:cs typeface="Arial" pitchFamily="34" charset="0"/>
              </a:rPr>
              <a:t>Es </a:t>
            </a:r>
            <a:r>
              <a:rPr lang="es-MX" sz="1400" dirty="0">
                <a:latin typeface="Arial" pitchFamily="34" charset="0"/>
                <a:cs typeface="Arial" pitchFamily="34" charset="0"/>
              </a:rPr>
              <a:t>cualquier acto sexual, la tentativa de consumar un acto sexual u otro acto dirigido contra la sexualidad de una persona mediante coacción por otra persona, independientemente de su relación con la víctima, en cualquier ámbito. Comprende la violación, que se define como la penetración, mediante coerción física o de otra índole, de la vagina o el ano con el pene, otra parte del cuerpo o un objeto</a:t>
            </a:r>
            <a:r>
              <a:rPr lang="es-MX" sz="1400" dirty="0" smtClean="0">
                <a:latin typeface="Arial" pitchFamily="34" charset="0"/>
                <a:cs typeface="Arial" pitchFamily="34" charset="0"/>
              </a:rPr>
              <a:t>.</a:t>
            </a:r>
            <a:endParaRPr lang="es-MX" sz="1400" dirty="0">
              <a:latin typeface="Arial" pitchFamily="34" charset="0"/>
              <a:cs typeface="Arial" pitchFamily="34" charset="0"/>
            </a:endParaRPr>
          </a:p>
        </p:txBody>
      </p:sp>
      <p:sp>
        <p:nvSpPr>
          <p:cNvPr id="2" name="AutoShape 2" descr="Vox y la violencia institucional contra las mujeres | Marta Pastor | El  Mentor"/>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MX"/>
          </a:p>
        </p:txBody>
      </p:sp>
      <p:sp>
        <p:nvSpPr>
          <p:cNvPr id="3" name="AutoShape 6" descr="violencia contra la mujer — Steemit"/>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MX"/>
          </a:p>
        </p:txBody>
      </p:sp>
      <p:sp>
        <p:nvSpPr>
          <p:cNvPr id="6" name="AutoShape 8" descr="violencia contra la mujer — Steemit"/>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MX"/>
          </a:p>
        </p:txBody>
      </p:sp>
      <p:sp>
        <p:nvSpPr>
          <p:cNvPr id="7" name="AutoShape 10" descr="violencia contra la mujer — Steemit"/>
          <p:cNvSpPr>
            <a:spLocks noChangeAspect="1" noChangeArrowheads="1"/>
          </p:cNvSpPr>
          <p:nvPr/>
        </p:nvSpPr>
        <p:spPr bwMode="auto">
          <a:xfrm>
            <a:off x="612775" y="3127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MX"/>
          </a:p>
        </p:txBody>
      </p:sp>
      <p:pic>
        <p:nvPicPr>
          <p:cNvPr id="2062" name="Picture 14" descr="Periódico Granma on Twitter: &quot;La cibermordaza recluye a la Revolución, a  esa mujer que no sigue los dictados del patriarca capitalista, que se  disfraza de feminista en defensa de quienes dicen ser «"/>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19429451">
            <a:off x="5793276" y="4212609"/>
            <a:ext cx="1592019" cy="1974203"/>
          </a:xfrm>
          <a:prstGeom prst="rect">
            <a:avLst/>
          </a:prstGeom>
          <a:noFill/>
          <a:extLst>
            <a:ext uri="{909E8E84-426E-40DD-AFC4-6F175D3DCCD1}">
              <a14:hiddenFill xmlns:a14="http://schemas.microsoft.com/office/drawing/2010/main">
                <a:solidFill>
                  <a:srgbClr val="FFFFFF"/>
                </a:solidFill>
              </a14:hiddenFill>
            </a:ext>
          </a:extLst>
        </p:spPr>
      </p:pic>
      <p:sp>
        <p:nvSpPr>
          <p:cNvPr id="8" name="AutoShape 12" descr="violencia contra la mujer — Steemit"/>
          <p:cNvSpPr>
            <a:spLocks noChangeAspect="1" noChangeArrowheads="1"/>
          </p:cNvSpPr>
          <p:nvPr/>
        </p:nvSpPr>
        <p:spPr bwMode="auto">
          <a:xfrm>
            <a:off x="765175" y="4651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MX"/>
          </a:p>
        </p:txBody>
      </p:sp>
      <p:pic>
        <p:nvPicPr>
          <p:cNvPr id="2064" name="Picture 16" descr="América Latina no sabe cuántas mujeres son violadas en la región | Las  noticias y análisis más importantes en América Latina | DW | 30.06.2020"/>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635896" y="4223416"/>
            <a:ext cx="2131150" cy="1270210"/>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Vox y la violencia institucional contra las mujeres | Marta Pastor | El  Mento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1607386">
            <a:off x="1830890" y="4478240"/>
            <a:ext cx="1903132" cy="1709986"/>
          </a:xfrm>
          <a:prstGeom prst="rect">
            <a:avLst/>
          </a:prstGeom>
          <a:noFill/>
          <a:extLst>
            <a:ext uri="{909E8E84-426E-40DD-AFC4-6F175D3DCCD1}">
              <a14:hiddenFill xmlns:a14="http://schemas.microsoft.com/office/drawing/2010/main">
                <a:solidFill>
                  <a:srgbClr val="FFFFFF"/>
                </a:solidFill>
              </a14:hiddenFill>
            </a:ext>
          </a:extLst>
        </p:spPr>
      </p:pic>
      <p:pic>
        <p:nvPicPr>
          <p:cNvPr id="2066" name="Picture 18" descr="Puno | hasta octubre se registró 155 casos de violencia sexual contra  niñas, niños y adolescentes| nnpp | PERU | EL COMERCIO PERÚ"/>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20097759">
            <a:off x="3278400" y="5227716"/>
            <a:ext cx="1620220" cy="1198273"/>
          </a:xfrm>
          <a:prstGeom prst="rect">
            <a:avLst/>
          </a:prstGeom>
          <a:noFill/>
          <a:extLst>
            <a:ext uri="{909E8E84-426E-40DD-AFC4-6F175D3DCCD1}">
              <a14:hiddenFill xmlns:a14="http://schemas.microsoft.com/office/drawing/2010/main">
                <a:solidFill>
                  <a:srgbClr val="FFFFFF"/>
                </a:solidFill>
              </a14:hiddenFill>
            </a:ext>
          </a:extLst>
        </p:spPr>
      </p:pic>
      <p:pic>
        <p:nvPicPr>
          <p:cNvPr id="2068" name="Picture 20" descr="Violencia en el noviazgo, violencia contra las mujeres jóvenes | Secretaría  de Relaciones Exteriores | Gobierno | gob.mx"/>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644008" y="5445225"/>
            <a:ext cx="1675535" cy="112399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30898869"/>
      </p:ext>
    </p:extLst>
  </p:cSld>
  <p:clrMapOvr>
    <a:masterClrMapping/>
  </p:clrMapOvr>
  <mc:AlternateContent xmlns:mc="http://schemas.openxmlformats.org/markup-compatibility/2006">
    <mc:Choice xmlns:p14="http://schemas.microsoft.com/office/powerpoint/2010/main" Requires="p14">
      <p:transition spd="slow" p14:dur="2500" advClick="0" advTm="17885"/>
    </mc:Choice>
    <mc:Fallback>
      <p:transition spd="slow" advClick="0" advTm="1788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435">
                                          <p:stCondLst>
                                            <p:cond delay="0"/>
                                          </p:stCondLst>
                                        </p:cTn>
                                        <p:tgtEl>
                                          <p:spTgt spid="4"/>
                                        </p:tgtEl>
                                      </p:cBhvr>
                                    </p:animEffect>
                                    <p:anim calcmode="lin" valueType="num">
                                      <p:cBhvr>
                                        <p:cTn id="8" dur="1367"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9" dur="498"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10" dur="498" tmFilter="0, 0; 0.125,0.2665; 0.25,0.4; 0.375,0.465; 0.5,0.5;  0.625,0.535; 0.75,0.6; 0.875,0.7335; 1,1">
                                          <p:stCondLst>
                                            <p:cond delay="498"/>
                                          </p:stCondLst>
                                        </p:cTn>
                                        <p:tgtEl>
                                          <p:spTgt spid="4"/>
                                        </p:tgtEl>
                                        <p:attrNameLst>
                                          <p:attrName>ppt_y</p:attrName>
                                        </p:attrNameLst>
                                      </p:cBhvr>
                                      <p:tavLst>
                                        <p:tav tm="0" fmla="#ppt_y-sin(pi*$)/9">
                                          <p:val>
                                            <p:fltVal val="0"/>
                                          </p:val>
                                        </p:tav>
                                        <p:tav tm="100000">
                                          <p:val>
                                            <p:fltVal val="1"/>
                                          </p:val>
                                        </p:tav>
                                      </p:tavLst>
                                    </p:anim>
                                    <p:anim calcmode="lin" valueType="num">
                                      <p:cBhvr>
                                        <p:cTn id="11" dur="249" tmFilter="0, 0; 0.125,0.2665; 0.25,0.4; 0.375,0.465; 0.5,0.5;  0.625,0.535; 0.75,0.6; 0.875,0.7335; 1,1">
                                          <p:stCondLst>
                                            <p:cond delay="993"/>
                                          </p:stCondLst>
                                        </p:cTn>
                                        <p:tgtEl>
                                          <p:spTgt spid="4"/>
                                        </p:tgtEl>
                                        <p:attrNameLst>
                                          <p:attrName>ppt_y</p:attrName>
                                        </p:attrNameLst>
                                      </p:cBhvr>
                                      <p:tavLst>
                                        <p:tav tm="0" fmla="#ppt_y-sin(pi*$)/27">
                                          <p:val>
                                            <p:fltVal val="0"/>
                                          </p:val>
                                        </p:tav>
                                        <p:tav tm="100000">
                                          <p:val>
                                            <p:fltVal val="1"/>
                                          </p:val>
                                        </p:tav>
                                      </p:tavLst>
                                    </p:anim>
                                    <p:anim calcmode="lin" valueType="num">
                                      <p:cBhvr>
                                        <p:cTn id="12" dur="123" tmFilter="0, 0; 0.125,0.2665; 0.25,0.4; 0.375,0.465; 0.5,0.5;  0.625,0.535; 0.75,0.6; 0.875,0.7335; 1,1">
                                          <p:stCondLst>
                                            <p:cond delay="1242"/>
                                          </p:stCondLst>
                                        </p:cTn>
                                        <p:tgtEl>
                                          <p:spTgt spid="4"/>
                                        </p:tgtEl>
                                        <p:attrNameLst>
                                          <p:attrName>ppt_y</p:attrName>
                                        </p:attrNameLst>
                                      </p:cBhvr>
                                      <p:tavLst>
                                        <p:tav tm="0" fmla="#ppt_y-sin(pi*$)/81">
                                          <p:val>
                                            <p:fltVal val="0"/>
                                          </p:val>
                                        </p:tav>
                                        <p:tav tm="100000">
                                          <p:val>
                                            <p:fltVal val="1"/>
                                          </p:val>
                                        </p:tav>
                                      </p:tavLst>
                                    </p:anim>
                                    <p:animScale>
                                      <p:cBhvr>
                                        <p:cTn id="13" dur="20">
                                          <p:stCondLst>
                                            <p:cond delay="487"/>
                                          </p:stCondLst>
                                        </p:cTn>
                                        <p:tgtEl>
                                          <p:spTgt spid="4"/>
                                        </p:tgtEl>
                                      </p:cBhvr>
                                      <p:to x="100000" y="60000"/>
                                    </p:animScale>
                                    <p:animScale>
                                      <p:cBhvr>
                                        <p:cTn id="14" dur="124" decel="50000">
                                          <p:stCondLst>
                                            <p:cond delay="507"/>
                                          </p:stCondLst>
                                        </p:cTn>
                                        <p:tgtEl>
                                          <p:spTgt spid="4"/>
                                        </p:tgtEl>
                                      </p:cBhvr>
                                      <p:to x="100000" y="100000"/>
                                    </p:animScale>
                                    <p:animScale>
                                      <p:cBhvr>
                                        <p:cTn id="15" dur="20">
                                          <p:stCondLst>
                                            <p:cond delay="984"/>
                                          </p:stCondLst>
                                        </p:cTn>
                                        <p:tgtEl>
                                          <p:spTgt spid="4"/>
                                        </p:tgtEl>
                                      </p:cBhvr>
                                      <p:to x="100000" y="80000"/>
                                    </p:animScale>
                                    <p:animScale>
                                      <p:cBhvr>
                                        <p:cTn id="16" dur="124" decel="50000">
                                          <p:stCondLst>
                                            <p:cond delay="1004"/>
                                          </p:stCondLst>
                                        </p:cTn>
                                        <p:tgtEl>
                                          <p:spTgt spid="4"/>
                                        </p:tgtEl>
                                      </p:cBhvr>
                                      <p:to x="100000" y="100000"/>
                                    </p:animScale>
                                    <p:animScale>
                                      <p:cBhvr>
                                        <p:cTn id="17" dur="20">
                                          <p:stCondLst>
                                            <p:cond delay="1231"/>
                                          </p:stCondLst>
                                        </p:cTn>
                                        <p:tgtEl>
                                          <p:spTgt spid="4"/>
                                        </p:tgtEl>
                                      </p:cBhvr>
                                      <p:to x="100000" y="90000"/>
                                    </p:animScale>
                                    <p:animScale>
                                      <p:cBhvr>
                                        <p:cTn id="18" dur="124" decel="50000">
                                          <p:stCondLst>
                                            <p:cond delay="1251"/>
                                          </p:stCondLst>
                                        </p:cTn>
                                        <p:tgtEl>
                                          <p:spTgt spid="4"/>
                                        </p:tgtEl>
                                      </p:cBhvr>
                                      <p:to x="100000" y="100000"/>
                                    </p:animScale>
                                    <p:animScale>
                                      <p:cBhvr>
                                        <p:cTn id="19" dur="20">
                                          <p:stCondLst>
                                            <p:cond delay="1356"/>
                                          </p:stCondLst>
                                        </p:cTn>
                                        <p:tgtEl>
                                          <p:spTgt spid="4"/>
                                        </p:tgtEl>
                                      </p:cBhvr>
                                      <p:to x="100000" y="95000"/>
                                    </p:animScale>
                                    <p:animScale>
                                      <p:cBhvr>
                                        <p:cTn id="20" dur="124" decel="50000">
                                          <p:stCondLst>
                                            <p:cond delay="1376"/>
                                          </p:stCondLst>
                                        </p:cTn>
                                        <p:tgtEl>
                                          <p:spTgt spid="4"/>
                                        </p:tgtEl>
                                      </p:cBhvr>
                                      <p:to x="100000" y="100000"/>
                                    </p:animScale>
                                  </p:childTnLst>
                                </p:cTn>
                              </p:par>
                              <p:par>
                                <p:cTn id="21" presetID="26" presetClass="entr" presetSubtype="0" fill="hold" grpId="0" nodeType="with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wipe(down)">
                                      <p:cBhvr>
                                        <p:cTn id="23" dur="435">
                                          <p:stCondLst>
                                            <p:cond delay="0"/>
                                          </p:stCondLst>
                                        </p:cTn>
                                        <p:tgtEl>
                                          <p:spTgt spid="5"/>
                                        </p:tgtEl>
                                      </p:cBhvr>
                                    </p:animEffect>
                                    <p:anim calcmode="lin" valueType="num">
                                      <p:cBhvr>
                                        <p:cTn id="24" dur="1367"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25" dur="498"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26" dur="498" tmFilter="0, 0; 0.125,0.2665; 0.25,0.4; 0.375,0.465; 0.5,0.5;  0.625,0.535; 0.75,0.6; 0.875,0.7335; 1,1">
                                          <p:stCondLst>
                                            <p:cond delay="498"/>
                                          </p:stCondLst>
                                        </p:cTn>
                                        <p:tgtEl>
                                          <p:spTgt spid="5"/>
                                        </p:tgtEl>
                                        <p:attrNameLst>
                                          <p:attrName>ppt_y</p:attrName>
                                        </p:attrNameLst>
                                      </p:cBhvr>
                                      <p:tavLst>
                                        <p:tav tm="0" fmla="#ppt_y-sin(pi*$)/9">
                                          <p:val>
                                            <p:fltVal val="0"/>
                                          </p:val>
                                        </p:tav>
                                        <p:tav tm="100000">
                                          <p:val>
                                            <p:fltVal val="1"/>
                                          </p:val>
                                        </p:tav>
                                      </p:tavLst>
                                    </p:anim>
                                    <p:anim calcmode="lin" valueType="num">
                                      <p:cBhvr>
                                        <p:cTn id="27" dur="249" tmFilter="0, 0; 0.125,0.2665; 0.25,0.4; 0.375,0.465; 0.5,0.5;  0.625,0.535; 0.75,0.6; 0.875,0.7335; 1,1">
                                          <p:stCondLst>
                                            <p:cond delay="993"/>
                                          </p:stCondLst>
                                        </p:cTn>
                                        <p:tgtEl>
                                          <p:spTgt spid="5"/>
                                        </p:tgtEl>
                                        <p:attrNameLst>
                                          <p:attrName>ppt_y</p:attrName>
                                        </p:attrNameLst>
                                      </p:cBhvr>
                                      <p:tavLst>
                                        <p:tav tm="0" fmla="#ppt_y-sin(pi*$)/27">
                                          <p:val>
                                            <p:fltVal val="0"/>
                                          </p:val>
                                        </p:tav>
                                        <p:tav tm="100000">
                                          <p:val>
                                            <p:fltVal val="1"/>
                                          </p:val>
                                        </p:tav>
                                      </p:tavLst>
                                    </p:anim>
                                    <p:anim calcmode="lin" valueType="num">
                                      <p:cBhvr>
                                        <p:cTn id="28" dur="123" tmFilter="0, 0; 0.125,0.2665; 0.25,0.4; 0.375,0.465; 0.5,0.5;  0.625,0.535; 0.75,0.6; 0.875,0.7335; 1,1">
                                          <p:stCondLst>
                                            <p:cond delay="1242"/>
                                          </p:stCondLst>
                                        </p:cTn>
                                        <p:tgtEl>
                                          <p:spTgt spid="5"/>
                                        </p:tgtEl>
                                        <p:attrNameLst>
                                          <p:attrName>ppt_y</p:attrName>
                                        </p:attrNameLst>
                                      </p:cBhvr>
                                      <p:tavLst>
                                        <p:tav tm="0" fmla="#ppt_y-sin(pi*$)/81">
                                          <p:val>
                                            <p:fltVal val="0"/>
                                          </p:val>
                                        </p:tav>
                                        <p:tav tm="100000">
                                          <p:val>
                                            <p:fltVal val="1"/>
                                          </p:val>
                                        </p:tav>
                                      </p:tavLst>
                                    </p:anim>
                                    <p:animScale>
                                      <p:cBhvr>
                                        <p:cTn id="29" dur="20">
                                          <p:stCondLst>
                                            <p:cond delay="487"/>
                                          </p:stCondLst>
                                        </p:cTn>
                                        <p:tgtEl>
                                          <p:spTgt spid="5"/>
                                        </p:tgtEl>
                                      </p:cBhvr>
                                      <p:to x="100000" y="60000"/>
                                    </p:animScale>
                                    <p:animScale>
                                      <p:cBhvr>
                                        <p:cTn id="30" dur="124" decel="50000">
                                          <p:stCondLst>
                                            <p:cond delay="507"/>
                                          </p:stCondLst>
                                        </p:cTn>
                                        <p:tgtEl>
                                          <p:spTgt spid="5"/>
                                        </p:tgtEl>
                                      </p:cBhvr>
                                      <p:to x="100000" y="100000"/>
                                    </p:animScale>
                                    <p:animScale>
                                      <p:cBhvr>
                                        <p:cTn id="31" dur="20">
                                          <p:stCondLst>
                                            <p:cond delay="984"/>
                                          </p:stCondLst>
                                        </p:cTn>
                                        <p:tgtEl>
                                          <p:spTgt spid="5"/>
                                        </p:tgtEl>
                                      </p:cBhvr>
                                      <p:to x="100000" y="80000"/>
                                    </p:animScale>
                                    <p:animScale>
                                      <p:cBhvr>
                                        <p:cTn id="32" dur="124" decel="50000">
                                          <p:stCondLst>
                                            <p:cond delay="1004"/>
                                          </p:stCondLst>
                                        </p:cTn>
                                        <p:tgtEl>
                                          <p:spTgt spid="5"/>
                                        </p:tgtEl>
                                      </p:cBhvr>
                                      <p:to x="100000" y="100000"/>
                                    </p:animScale>
                                    <p:animScale>
                                      <p:cBhvr>
                                        <p:cTn id="33" dur="20">
                                          <p:stCondLst>
                                            <p:cond delay="1231"/>
                                          </p:stCondLst>
                                        </p:cTn>
                                        <p:tgtEl>
                                          <p:spTgt spid="5"/>
                                        </p:tgtEl>
                                      </p:cBhvr>
                                      <p:to x="100000" y="90000"/>
                                    </p:animScale>
                                    <p:animScale>
                                      <p:cBhvr>
                                        <p:cTn id="34" dur="124" decel="50000">
                                          <p:stCondLst>
                                            <p:cond delay="1251"/>
                                          </p:stCondLst>
                                        </p:cTn>
                                        <p:tgtEl>
                                          <p:spTgt spid="5"/>
                                        </p:tgtEl>
                                      </p:cBhvr>
                                      <p:to x="100000" y="100000"/>
                                    </p:animScale>
                                    <p:animScale>
                                      <p:cBhvr>
                                        <p:cTn id="35" dur="20">
                                          <p:stCondLst>
                                            <p:cond delay="1356"/>
                                          </p:stCondLst>
                                        </p:cTn>
                                        <p:tgtEl>
                                          <p:spTgt spid="5"/>
                                        </p:tgtEl>
                                      </p:cBhvr>
                                      <p:to x="100000" y="95000"/>
                                    </p:animScale>
                                    <p:animScale>
                                      <p:cBhvr>
                                        <p:cTn id="36" dur="124" decel="50000">
                                          <p:stCondLst>
                                            <p:cond delay="1376"/>
                                          </p:stCondLst>
                                        </p:cTn>
                                        <p:tgtEl>
                                          <p:spTgt spid="5"/>
                                        </p:tgtEl>
                                      </p:cBhvr>
                                      <p:to x="100000" y="100000"/>
                                    </p:animScale>
                                  </p:childTnLst>
                                </p:cTn>
                              </p:par>
                            </p:childTnLst>
                          </p:cTn>
                        </p:par>
                        <p:par>
                          <p:cTn id="37" fill="hold">
                            <p:stCondLst>
                              <p:cond delay="1500"/>
                            </p:stCondLst>
                            <p:childTnLst>
                              <p:par>
                                <p:cTn id="38" presetID="53" presetClass="entr" presetSubtype="16" fill="hold" nodeType="afterEffect">
                                  <p:stCondLst>
                                    <p:cond delay="250"/>
                                  </p:stCondLst>
                                  <p:childTnLst>
                                    <p:set>
                                      <p:cBhvr>
                                        <p:cTn id="39" dur="1" fill="hold">
                                          <p:stCondLst>
                                            <p:cond delay="0"/>
                                          </p:stCondLst>
                                        </p:cTn>
                                        <p:tgtEl>
                                          <p:spTgt spid="2052"/>
                                        </p:tgtEl>
                                        <p:attrNameLst>
                                          <p:attrName>style.visibility</p:attrName>
                                        </p:attrNameLst>
                                      </p:cBhvr>
                                      <p:to>
                                        <p:strVal val="visible"/>
                                      </p:to>
                                    </p:set>
                                    <p:anim calcmode="lin" valueType="num">
                                      <p:cBhvr>
                                        <p:cTn id="40" dur="1500" fill="hold"/>
                                        <p:tgtEl>
                                          <p:spTgt spid="2052"/>
                                        </p:tgtEl>
                                        <p:attrNameLst>
                                          <p:attrName>ppt_w</p:attrName>
                                        </p:attrNameLst>
                                      </p:cBhvr>
                                      <p:tavLst>
                                        <p:tav tm="0">
                                          <p:val>
                                            <p:fltVal val="0"/>
                                          </p:val>
                                        </p:tav>
                                        <p:tav tm="100000">
                                          <p:val>
                                            <p:strVal val="#ppt_w"/>
                                          </p:val>
                                        </p:tav>
                                      </p:tavLst>
                                    </p:anim>
                                    <p:anim calcmode="lin" valueType="num">
                                      <p:cBhvr>
                                        <p:cTn id="41" dur="1500" fill="hold"/>
                                        <p:tgtEl>
                                          <p:spTgt spid="2052"/>
                                        </p:tgtEl>
                                        <p:attrNameLst>
                                          <p:attrName>ppt_h</p:attrName>
                                        </p:attrNameLst>
                                      </p:cBhvr>
                                      <p:tavLst>
                                        <p:tav tm="0">
                                          <p:val>
                                            <p:fltVal val="0"/>
                                          </p:val>
                                        </p:tav>
                                        <p:tav tm="100000">
                                          <p:val>
                                            <p:strVal val="#ppt_h"/>
                                          </p:val>
                                        </p:tav>
                                      </p:tavLst>
                                    </p:anim>
                                    <p:animEffect transition="in" filter="fade">
                                      <p:cBhvr>
                                        <p:cTn id="42" dur="1500"/>
                                        <p:tgtEl>
                                          <p:spTgt spid="2052"/>
                                        </p:tgtEl>
                                      </p:cBhvr>
                                    </p:animEffect>
                                  </p:childTnLst>
                                </p:cTn>
                              </p:par>
                            </p:childTnLst>
                          </p:cTn>
                        </p:par>
                        <p:par>
                          <p:cTn id="43" fill="hold">
                            <p:stCondLst>
                              <p:cond delay="3250"/>
                            </p:stCondLst>
                            <p:childTnLst>
                              <p:par>
                                <p:cTn id="44" presetID="53" presetClass="entr" presetSubtype="16" fill="hold" nodeType="afterEffect">
                                  <p:stCondLst>
                                    <p:cond delay="250"/>
                                  </p:stCondLst>
                                  <p:childTnLst>
                                    <p:set>
                                      <p:cBhvr>
                                        <p:cTn id="45" dur="1" fill="hold">
                                          <p:stCondLst>
                                            <p:cond delay="0"/>
                                          </p:stCondLst>
                                        </p:cTn>
                                        <p:tgtEl>
                                          <p:spTgt spid="2066"/>
                                        </p:tgtEl>
                                        <p:attrNameLst>
                                          <p:attrName>style.visibility</p:attrName>
                                        </p:attrNameLst>
                                      </p:cBhvr>
                                      <p:to>
                                        <p:strVal val="visible"/>
                                      </p:to>
                                    </p:set>
                                    <p:anim calcmode="lin" valueType="num">
                                      <p:cBhvr>
                                        <p:cTn id="46" dur="1500" fill="hold"/>
                                        <p:tgtEl>
                                          <p:spTgt spid="2066"/>
                                        </p:tgtEl>
                                        <p:attrNameLst>
                                          <p:attrName>ppt_w</p:attrName>
                                        </p:attrNameLst>
                                      </p:cBhvr>
                                      <p:tavLst>
                                        <p:tav tm="0">
                                          <p:val>
                                            <p:fltVal val="0"/>
                                          </p:val>
                                        </p:tav>
                                        <p:tav tm="100000">
                                          <p:val>
                                            <p:strVal val="#ppt_w"/>
                                          </p:val>
                                        </p:tav>
                                      </p:tavLst>
                                    </p:anim>
                                    <p:anim calcmode="lin" valueType="num">
                                      <p:cBhvr>
                                        <p:cTn id="47" dur="1500" fill="hold"/>
                                        <p:tgtEl>
                                          <p:spTgt spid="2066"/>
                                        </p:tgtEl>
                                        <p:attrNameLst>
                                          <p:attrName>ppt_h</p:attrName>
                                        </p:attrNameLst>
                                      </p:cBhvr>
                                      <p:tavLst>
                                        <p:tav tm="0">
                                          <p:val>
                                            <p:fltVal val="0"/>
                                          </p:val>
                                        </p:tav>
                                        <p:tav tm="100000">
                                          <p:val>
                                            <p:strVal val="#ppt_h"/>
                                          </p:val>
                                        </p:tav>
                                      </p:tavLst>
                                    </p:anim>
                                    <p:animEffect transition="in" filter="fade">
                                      <p:cBhvr>
                                        <p:cTn id="48" dur="1500"/>
                                        <p:tgtEl>
                                          <p:spTgt spid="2066"/>
                                        </p:tgtEl>
                                      </p:cBhvr>
                                    </p:animEffect>
                                  </p:childTnLst>
                                </p:cTn>
                              </p:par>
                            </p:childTnLst>
                          </p:cTn>
                        </p:par>
                        <p:par>
                          <p:cTn id="49" fill="hold">
                            <p:stCondLst>
                              <p:cond delay="5000"/>
                            </p:stCondLst>
                            <p:childTnLst>
                              <p:par>
                                <p:cTn id="50" presetID="53" presetClass="entr" presetSubtype="16" fill="hold" nodeType="afterEffect">
                                  <p:stCondLst>
                                    <p:cond delay="250"/>
                                  </p:stCondLst>
                                  <p:childTnLst>
                                    <p:set>
                                      <p:cBhvr>
                                        <p:cTn id="51" dur="1" fill="hold">
                                          <p:stCondLst>
                                            <p:cond delay="0"/>
                                          </p:stCondLst>
                                        </p:cTn>
                                        <p:tgtEl>
                                          <p:spTgt spid="2064"/>
                                        </p:tgtEl>
                                        <p:attrNameLst>
                                          <p:attrName>style.visibility</p:attrName>
                                        </p:attrNameLst>
                                      </p:cBhvr>
                                      <p:to>
                                        <p:strVal val="visible"/>
                                      </p:to>
                                    </p:set>
                                    <p:anim calcmode="lin" valueType="num">
                                      <p:cBhvr>
                                        <p:cTn id="52" dur="1500" fill="hold"/>
                                        <p:tgtEl>
                                          <p:spTgt spid="2064"/>
                                        </p:tgtEl>
                                        <p:attrNameLst>
                                          <p:attrName>ppt_w</p:attrName>
                                        </p:attrNameLst>
                                      </p:cBhvr>
                                      <p:tavLst>
                                        <p:tav tm="0">
                                          <p:val>
                                            <p:fltVal val="0"/>
                                          </p:val>
                                        </p:tav>
                                        <p:tav tm="100000">
                                          <p:val>
                                            <p:strVal val="#ppt_w"/>
                                          </p:val>
                                        </p:tav>
                                      </p:tavLst>
                                    </p:anim>
                                    <p:anim calcmode="lin" valueType="num">
                                      <p:cBhvr>
                                        <p:cTn id="53" dur="1500" fill="hold"/>
                                        <p:tgtEl>
                                          <p:spTgt spid="2064"/>
                                        </p:tgtEl>
                                        <p:attrNameLst>
                                          <p:attrName>ppt_h</p:attrName>
                                        </p:attrNameLst>
                                      </p:cBhvr>
                                      <p:tavLst>
                                        <p:tav tm="0">
                                          <p:val>
                                            <p:fltVal val="0"/>
                                          </p:val>
                                        </p:tav>
                                        <p:tav tm="100000">
                                          <p:val>
                                            <p:strVal val="#ppt_h"/>
                                          </p:val>
                                        </p:tav>
                                      </p:tavLst>
                                    </p:anim>
                                    <p:animEffect transition="in" filter="fade">
                                      <p:cBhvr>
                                        <p:cTn id="54" dur="1500"/>
                                        <p:tgtEl>
                                          <p:spTgt spid="2064"/>
                                        </p:tgtEl>
                                      </p:cBhvr>
                                    </p:animEffect>
                                  </p:childTnLst>
                                </p:cTn>
                              </p:par>
                            </p:childTnLst>
                          </p:cTn>
                        </p:par>
                        <p:par>
                          <p:cTn id="55" fill="hold">
                            <p:stCondLst>
                              <p:cond delay="6750"/>
                            </p:stCondLst>
                            <p:childTnLst>
                              <p:par>
                                <p:cTn id="56" presetID="53" presetClass="entr" presetSubtype="16" fill="hold" nodeType="afterEffect">
                                  <p:stCondLst>
                                    <p:cond delay="250"/>
                                  </p:stCondLst>
                                  <p:childTnLst>
                                    <p:set>
                                      <p:cBhvr>
                                        <p:cTn id="57" dur="1" fill="hold">
                                          <p:stCondLst>
                                            <p:cond delay="0"/>
                                          </p:stCondLst>
                                        </p:cTn>
                                        <p:tgtEl>
                                          <p:spTgt spid="2068"/>
                                        </p:tgtEl>
                                        <p:attrNameLst>
                                          <p:attrName>style.visibility</p:attrName>
                                        </p:attrNameLst>
                                      </p:cBhvr>
                                      <p:to>
                                        <p:strVal val="visible"/>
                                      </p:to>
                                    </p:set>
                                    <p:anim calcmode="lin" valueType="num">
                                      <p:cBhvr>
                                        <p:cTn id="58" dur="1500" fill="hold"/>
                                        <p:tgtEl>
                                          <p:spTgt spid="2068"/>
                                        </p:tgtEl>
                                        <p:attrNameLst>
                                          <p:attrName>ppt_w</p:attrName>
                                        </p:attrNameLst>
                                      </p:cBhvr>
                                      <p:tavLst>
                                        <p:tav tm="0">
                                          <p:val>
                                            <p:fltVal val="0"/>
                                          </p:val>
                                        </p:tav>
                                        <p:tav tm="100000">
                                          <p:val>
                                            <p:strVal val="#ppt_w"/>
                                          </p:val>
                                        </p:tav>
                                      </p:tavLst>
                                    </p:anim>
                                    <p:anim calcmode="lin" valueType="num">
                                      <p:cBhvr>
                                        <p:cTn id="59" dur="1500" fill="hold"/>
                                        <p:tgtEl>
                                          <p:spTgt spid="2068"/>
                                        </p:tgtEl>
                                        <p:attrNameLst>
                                          <p:attrName>ppt_h</p:attrName>
                                        </p:attrNameLst>
                                      </p:cBhvr>
                                      <p:tavLst>
                                        <p:tav tm="0">
                                          <p:val>
                                            <p:fltVal val="0"/>
                                          </p:val>
                                        </p:tav>
                                        <p:tav tm="100000">
                                          <p:val>
                                            <p:strVal val="#ppt_h"/>
                                          </p:val>
                                        </p:tav>
                                      </p:tavLst>
                                    </p:anim>
                                    <p:animEffect transition="in" filter="fade">
                                      <p:cBhvr>
                                        <p:cTn id="60" dur="1500"/>
                                        <p:tgtEl>
                                          <p:spTgt spid="2068"/>
                                        </p:tgtEl>
                                      </p:cBhvr>
                                    </p:animEffect>
                                  </p:childTnLst>
                                </p:cTn>
                              </p:par>
                            </p:childTnLst>
                          </p:cTn>
                        </p:par>
                        <p:par>
                          <p:cTn id="61" fill="hold">
                            <p:stCondLst>
                              <p:cond delay="8500"/>
                            </p:stCondLst>
                            <p:childTnLst>
                              <p:par>
                                <p:cTn id="62" presetID="53" presetClass="entr" presetSubtype="16" fill="hold" nodeType="afterEffect">
                                  <p:stCondLst>
                                    <p:cond delay="250"/>
                                  </p:stCondLst>
                                  <p:childTnLst>
                                    <p:set>
                                      <p:cBhvr>
                                        <p:cTn id="63" dur="1" fill="hold">
                                          <p:stCondLst>
                                            <p:cond delay="0"/>
                                          </p:stCondLst>
                                        </p:cTn>
                                        <p:tgtEl>
                                          <p:spTgt spid="2062"/>
                                        </p:tgtEl>
                                        <p:attrNameLst>
                                          <p:attrName>style.visibility</p:attrName>
                                        </p:attrNameLst>
                                      </p:cBhvr>
                                      <p:to>
                                        <p:strVal val="visible"/>
                                      </p:to>
                                    </p:set>
                                    <p:anim calcmode="lin" valueType="num">
                                      <p:cBhvr>
                                        <p:cTn id="64" dur="1500" fill="hold"/>
                                        <p:tgtEl>
                                          <p:spTgt spid="2062"/>
                                        </p:tgtEl>
                                        <p:attrNameLst>
                                          <p:attrName>ppt_w</p:attrName>
                                        </p:attrNameLst>
                                      </p:cBhvr>
                                      <p:tavLst>
                                        <p:tav tm="0">
                                          <p:val>
                                            <p:fltVal val="0"/>
                                          </p:val>
                                        </p:tav>
                                        <p:tav tm="100000">
                                          <p:val>
                                            <p:strVal val="#ppt_w"/>
                                          </p:val>
                                        </p:tav>
                                      </p:tavLst>
                                    </p:anim>
                                    <p:anim calcmode="lin" valueType="num">
                                      <p:cBhvr>
                                        <p:cTn id="65" dur="1500" fill="hold"/>
                                        <p:tgtEl>
                                          <p:spTgt spid="2062"/>
                                        </p:tgtEl>
                                        <p:attrNameLst>
                                          <p:attrName>ppt_h</p:attrName>
                                        </p:attrNameLst>
                                      </p:cBhvr>
                                      <p:tavLst>
                                        <p:tav tm="0">
                                          <p:val>
                                            <p:fltVal val="0"/>
                                          </p:val>
                                        </p:tav>
                                        <p:tav tm="100000">
                                          <p:val>
                                            <p:strVal val="#ppt_h"/>
                                          </p:val>
                                        </p:tav>
                                      </p:tavLst>
                                    </p:anim>
                                    <p:animEffect transition="in" filter="fade">
                                      <p:cBhvr>
                                        <p:cTn id="66" dur="1500"/>
                                        <p:tgtEl>
                                          <p:spTgt spid="20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CuadroTexto"/>
          <p:cNvSpPr txBox="1"/>
          <p:nvPr/>
        </p:nvSpPr>
        <p:spPr>
          <a:xfrm>
            <a:off x="755576" y="980728"/>
            <a:ext cx="7560840" cy="3539430"/>
          </a:xfrm>
          <a:prstGeom prst="rect">
            <a:avLst/>
          </a:prstGeom>
          <a:noFill/>
        </p:spPr>
        <p:txBody>
          <a:bodyPr wrap="square" rtlCol="0">
            <a:spAutoFit/>
          </a:bodyPr>
          <a:lstStyle/>
          <a:p>
            <a:pPr algn="just"/>
            <a:r>
              <a:rPr lang="es-MX" sz="1400" dirty="0">
                <a:latin typeface="Arial" pitchFamily="34" charset="0"/>
                <a:cs typeface="Arial" pitchFamily="34" charset="0"/>
              </a:rPr>
              <a:t>Los factores de riesgo de violencia de pareja y violencia sexual son de carácter individual, familiar, comunitario y social. Algunos se asocian a la comisión de actos de violencia, otros a su padecimiento, y otros a ambos. Entre los factores de riesgo de ambas, violencia de pareja y violencia sexual, se encuentran los siguientes</a:t>
            </a:r>
            <a:r>
              <a:rPr lang="es-MX" sz="1400" dirty="0" smtClean="0">
                <a:latin typeface="Arial" pitchFamily="34" charset="0"/>
                <a:cs typeface="Arial" pitchFamily="34" charset="0"/>
              </a:rPr>
              <a:t>:</a:t>
            </a:r>
          </a:p>
          <a:p>
            <a:endParaRPr lang="es-MX" sz="1400" dirty="0">
              <a:latin typeface="Arial" pitchFamily="34" charset="0"/>
              <a:cs typeface="Arial" pitchFamily="34" charset="0"/>
            </a:endParaRPr>
          </a:p>
          <a:p>
            <a:pPr lvl="0"/>
            <a:r>
              <a:rPr lang="es-MX" sz="1400" dirty="0" smtClean="0">
                <a:latin typeface="Arial" pitchFamily="34" charset="0"/>
                <a:cs typeface="Arial" pitchFamily="34" charset="0"/>
              </a:rPr>
              <a:t>&gt;Un </a:t>
            </a:r>
            <a:r>
              <a:rPr lang="es-MX" sz="1400" dirty="0">
                <a:latin typeface="Arial" pitchFamily="34" charset="0"/>
                <a:cs typeface="Arial" pitchFamily="34" charset="0"/>
              </a:rPr>
              <a:t>bajo nivel de instrucción (autores de violencia sexual y víctimas de violencia sexual</a:t>
            </a:r>
            <a:r>
              <a:rPr lang="es-MX" sz="1400" dirty="0" smtClean="0">
                <a:latin typeface="Arial" pitchFamily="34" charset="0"/>
                <a:cs typeface="Arial" pitchFamily="34" charset="0"/>
              </a:rPr>
              <a:t>).</a:t>
            </a:r>
          </a:p>
          <a:p>
            <a:pPr lvl="0"/>
            <a:endParaRPr lang="es-MX" sz="1400" dirty="0">
              <a:latin typeface="Arial" pitchFamily="34" charset="0"/>
              <a:cs typeface="Arial" pitchFamily="34" charset="0"/>
            </a:endParaRPr>
          </a:p>
          <a:p>
            <a:pPr lvl="0"/>
            <a:r>
              <a:rPr lang="es-MX" sz="1400" dirty="0" smtClean="0">
                <a:latin typeface="Arial" pitchFamily="34" charset="0"/>
                <a:cs typeface="Arial" pitchFamily="34" charset="0"/>
              </a:rPr>
              <a:t>&gt;Un </a:t>
            </a:r>
            <a:r>
              <a:rPr lang="es-MX" sz="1400" dirty="0">
                <a:latin typeface="Arial" pitchFamily="34" charset="0"/>
                <a:cs typeface="Arial" pitchFamily="34" charset="0"/>
              </a:rPr>
              <a:t>historial de exposición al maltrato infantil (autores y víctimas</a:t>
            </a:r>
            <a:r>
              <a:rPr lang="es-MX" sz="1400" dirty="0" smtClean="0">
                <a:latin typeface="Arial" pitchFamily="34" charset="0"/>
                <a:cs typeface="Arial" pitchFamily="34" charset="0"/>
              </a:rPr>
              <a:t>).</a:t>
            </a:r>
          </a:p>
          <a:p>
            <a:pPr lvl="0"/>
            <a:endParaRPr lang="es-MX" sz="1400" dirty="0">
              <a:latin typeface="Arial" pitchFamily="34" charset="0"/>
              <a:cs typeface="Arial" pitchFamily="34" charset="0"/>
            </a:endParaRPr>
          </a:p>
          <a:p>
            <a:pPr lvl="0"/>
            <a:r>
              <a:rPr lang="es-MX" sz="1400" dirty="0" smtClean="0">
                <a:latin typeface="Arial" pitchFamily="34" charset="0"/>
                <a:cs typeface="Arial" pitchFamily="34" charset="0"/>
              </a:rPr>
              <a:t>&gt;La </a:t>
            </a:r>
            <a:r>
              <a:rPr lang="es-MX" sz="1400" dirty="0">
                <a:latin typeface="Arial" pitchFamily="34" charset="0"/>
                <a:cs typeface="Arial" pitchFamily="34" charset="0"/>
              </a:rPr>
              <a:t>experiencia de violencia familiar (autores y víctimas</a:t>
            </a:r>
            <a:r>
              <a:rPr lang="es-MX" sz="1400" dirty="0" smtClean="0">
                <a:latin typeface="Arial" pitchFamily="34" charset="0"/>
                <a:cs typeface="Arial" pitchFamily="34" charset="0"/>
              </a:rPr>
              <a:t>).</a:t>
            </a:r>
          </a:p>
          <a:p>
            <a:pPr lvl="0"/>
            <a:endParaRPr lang="es-MX" sz="1400" dirty="0">
              <a:latin typeface="Arial" pitchFamily="34" charset="0"/>
              <a:cs typeface="Arial" pitchFamily="34" charset="0"/>
            </a:endParaRPr>
          </a:p>
          <a:p>
            <a:pPr lvl="0"/>
            <a:r>
              <a:rPr lang="es-MX" sz="1400" dirty="0" smtClean="0">
                <a:latin typeface="Arial" pitchFamily="34" charset="0"/>
                <a:cs typeface="Arial" pitchFamily="34" charset="0"/>
              </a:rPr>
              <a:t>&gt;El </a:t>
            </a:r>
            <a:r>
              <a:rPr lang="es-MX" sz="1400" dirty="0">
                <a:latin typeface="Arial" pitchFamily="34" charset="0"/>
                <a:cs typeface="Arial" pitchFamily="34" charset="0"/>
              </a:rPr>
              <a:t>trastorno de personalidad antisocial (autores</a:t>
            </a:r>
            <a:r>
              <a:rPr lang="es-MX" sz="1400" dirty="0" smtClean="0">
                <a:latin typeface="Arial" pitchFamily="34" charset="0"/>
                <a:cs typeface="Arial" pitchFamily="34" charset="0"/>
              </a:rPr>
              <a:t>).</a:t>
            </a:r>
          </a:p>
          <a:p>
            <a:pPr lvl="0"/>
            <a:endParaRPr lang="es-MX" sz="1400" dirty="0">
              <a:latin typeface="Arial" pitchFamily="34" charset="0"/>
              <a:cs typeface="Arial" pitchFamily="34" charset="0"/>
            </a:endParaRPr>
          </a:p>
          <a:p>
            <a:pPr lvl="0"/>
            <a:r>
              <a:rPr lang="es-MX" sz="1400" dirty="0" smtClean="0">
                <a:latin typeface="Arial" pitchFamily="34" charset="0"/>
                <a:cs typeface="Arial" pitchFamily="34" charset="0"/>
              </a:rPr>
              <a:t>&gt;El </a:t>
            </a:r>
            <a:r>
              <a:rPr lang="es-MX" sz="1400" dirty="0">
                <a:latin typeface="Arial" pitchFamily="34" charset="0"/>
                <a:cs typeface="Arial" pitchFamily="34" charset="0"/>
              </a:rPr>
              <a:t>uso nocivo del alcohol (autores y víctimas</a:t>
            </a:r>
            <a:r>
              <a:rPr lang="es-MX" sz="1400" dirty="0" smtClean="0">
                <a:latin typeface="Arial" pitchFamily="34" charset="0"/>
                <a:cs typeface="Arial" pitchFamily="34" charset="0"/>
              </a:rPr>
              <a:t>).</a:t>
            </a:r>
          </a:p>
          <a:p>
            <a:pPr lvl="0"/>
            <a:endParaRPr lang="es-MX" sz="1400" dirty="0">
              <a:latin typeface="Arial" pitchFamily="34" charset="0"/>
              <a:cs typeface="Arial" pitchFamily="34" charset="0"/>
            </a:endParaRPr>
          </a:p>
          <a:p>
            <a:pPr lvl="0"/>
            <a:r>
              <a:rPr lang="es-MX" sz="1400" dirty="0" smtClean="0">
                <a:latin typeface="Arial" pitchFamily="34" charset="0"/>
                <a:cs typeface="Arial" pitchFamily="34" charset="0"/>
              </a:rPr>
              <a:t>&gt;Las </a:t>
            </a:r>
            <a:r>
              <a:rPr lang="es-MX" sz="1400" dirty="0">
                <a:latin typeface="Arial" pitchFamily="34" charset="0"/>
                <a:cs typeface="Arial" pitchFamily="34" charset="0"/>
              </a:rPr>
              <a:t>actitudes que toleran la violencia (autores</a:t>
            </a:r>
            <a:r>
              <a:rPr lang="es-MX" sz="1400" dirty="0" smtClean="0">
                <a:latin typeface="Arial" pitchFamily="34" charset="0"/>
                <a:cs typeface="Arial" pitchFamily="34" charset="0"/>
              </a:rPr>
              <a:t>).</a:t>
            </a:r>
            <a:endParaRPr lang="es-MX" sz="1400" dirty="0">
              <a:latin typeface="Arial" pitchFamily="34" charset="0"/>
              <a:cs typeface="Arial" pitchFamily="34" charset="0"/>
            </a:endParaRPr>
          </a:p>
        </p:txBody>
      </p:sp>
      <p:sp>
        <p:nvSpPr>
          <p:cNvPr id="5" name="4 CuadroTexto"/>
          <p:cNvSpPr txBox="1"/>
          <p:nvPr/>
        </p:nvSpPr>
        <p:spPr>
          <a:xfrm>
            <a:off x="107504" y="260648"/>
            <a:ext cx="3960440" cy="461665"/>
          </a:xfrm>
          <a:prstGeom prst="rect">
            <a:avLst/>
          </a:prstGeom>
          <a:noFill/>
        </p:spPr>
        <p:txBody>
          <a:bodyPr wrap="square" rtlCol="0">
            <a:spAutoFit/>
          </a:bodyPr>
          <a:lstStyle/>
          <a:p>
            <a:pPr algn="just"/>
            <a:r>
              <a:rPr lang="es-MX" sz="2400" b="1" dirty="0" smtClean="0">
                <a:latin typeface="Arial" pitchFamily="34" charset="0"/>
                <a:cs typeface="Arial" pitchFamily="34" charset="0"/>
              </a:rPr>
              <a:t>FACTORES DE RIESGOS</a:t>
            </a:r>
            <a:endParaRPr lang="es-MX" sz="2400" b="1" dirty="0">
              <a:latin typeface="Arial" pitchFamily="34" charset="0"/>
              <a:cs typeface="Arial" pitchFamily="34" charset="0"/>
            </a:endParaRPr>
          </a:p>
        </p:txBody>
      </p:sp>
      <p:sp>
        <p:nvSpPr>
          <p:cNvPr id="2" name="AutoShape 2" descr="El suicidio y sus factores de riesgo"/>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MX"/>
          </a:p>
        </p:txBody>
      </p:sp>
      <p:pic>
        <p:nvPicPr>
          <p:cNvPr id="3076" name="Picture 4" descr="El suicidio y sus factores de riesgo"/>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26126" y="4447674"/>
            <a:ext cx="2315478" cy="1794149"/>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descr="En 2020: casi 3 mil denuncias por violencia infantil y 64 menores  rescatados - Noticias Locales, Policiacas, sobre México y el Mundo | El Sol  de Toluca | Edomex"/>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47764" y="4592162"/>
            <a:ext cx="2088232" cy="913631"/>
          </a:xfrm>
          <a:prstGeom prst="rect">
            <a:avLst/>
          </a:prstGeom>
          <a:noFill/>
          <a:extLst>
            <a:ext uri="{909E8E84-426E-40DD-AFC4-6F175D3DCCD1}">
              <a14:hiddenFill xmlns:a14="http://schemas.microsoft.com/office/drawing/2010/main">
                <a:solidFill>
                  <a:srgbClr val="FFFFFF"/>
                </a:solidFill>
              </a14:hiddenFill>
            </a:ext>
          </a:extLst>
        </p:spPr>
      </p:pic>
      <p:pic>
        <p:nvPicPr>
          <p:cNvPr id="3080" name="Picture 8" descr="Desarrollo de la personalidad en adolescentes | Psiquiatria.com"/>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1206958">
            <a:off x="6118923" y="2800943"/>
            <a:ext cx="2664297" cy="1512168"/>
          </a:xfrm>
          <a:prstGeom prst="rect">
            <a:avLst/>
          </a:prstGeom>
          <a:noFill/>
          <a:extLst>
            <a:ext uri="{909E8E84-426E-40DD-AFC4-6F175D3DCCD1}">
              <a14:hiddenFill xmlns:a14="http://schemas.microsoft.com/office/drawing/2010/main">
                <a:solidFill>
                  <a:srgbClr val="FFFFFF"/>
                </a:solidFill>
              </a14:hiddenFill>
            </a:ext>
          </a:extLst>
        </p:spPr>
      </p:pic>
      <p:pic>
        <p:nvPicPr>
          <p:cNvPr id="3082" name="Picture 10" descr="Trastorno Antisocial: ¿Qué es? Signos, Síntomas, Causas, Diagnóstico,  Tratamiento, Pronóstico e Historia – Arriba Salud"/>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20087202">
            <a:off x="4535996" y="4064478"/>
            <a:ext cx="2232248" cy="1568726"/>
          </a:xfrm>
          <a:prstGeom prst="rect">
            <a:avLst/>
          </a:prstGeom>
          <a:noFill/>
          <a:extLst>
            <a:ext uri="{909E8E84-426E-40DD-AFC4-6F175D3DCCD1}">
              <a14:hiddenFill xmlns:a14="http://schemas.microsoft.com/office/drawing/2010/main">
                <a:solidFill>
                  <a:srgbClr val="FFFFFF"/>
                </a:solidFill>
              </a14:hiddenFill>
            </a:ext>
          </a:extLst>
        </p:spPr>
      </p:pic>
      <p:pic>
        <p:nvPicPr>
          <p:cNvPr id="3084" name="Picture 12" descr="Según la OMS, el consumo nocivo de alcohol mató a 3 millones de personas en  2016 - Información General"/>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rot="1562369">
            <a:off x="3297434" y="5455489"/>
            <a:ext cx="1905000" cy="858263"/>
          </a:xfrm>
          <a:prstGeom prst="rect">
            <a:avLst/>
          </a:prstGeom>
          <a:noFill/>
          <a:extLst>
            <a:ext uri="{909E8E84-426E-40DD-AFC4-6F175D3DCCD1}">
              <a14:hiddenFill xmlns:a14="http://schemas.microsoft.com/office/drawing/2010/main">
                <a:solidFill>
                  <a:srgbClr val="FFFFFF"/>
                </a:solidFill>
              </a14:hiddenFill>
            </a:ext>
          </a:extLst>
        </p:spPr>
      </p:pic>
      <p:pic>
        <p:nvPicPr>
          <p:cNvPr id="3086" name="Picture 14" descr="VIOLENCIA CONTRA LA MUJER - Medipan | Laboratorio Panameño de Medicamentos  de uso Humano."/>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148064" y="5733256"/>
            <a:ext cx="1794072" cy="1080120"/>
          </a:xfrm>
          <a:prstGeom prst="rect">
            <a:avLst/>
          </a:prstGeom>
          <a:noFill/>
          <a:extLst>
            <a:ext uri="{909E8E84-426E-40DD-AFC4-6F175D3DCCD1}">
              <a14:hiddenFill xmlns:a14="http://schemas.microsoft.com/office/drawing/2010/main">
                <a:solidFill>
                  <a:srgbClr val="FFFFFF"/>
                </a:solidFill>
              </a14:hiddenFill>
            </a:ext>
          </a:extLst>
        </p:spPr>
      </p:pic>
      <p:pic>
        <p:nvPicPr>
          <p:cNvPr id="3088" name="Picture 16" descr="Se dispara la violencia sexual en contra de las mujeres en el actual  sexenio | | Zona Roja"/>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rot="20507058">
            <a:off x="1960908" y="5568039"/>
            <a:ext cx="1485329" cy="1039224"/>
          </a:xfrm>
          <a:prstGeom prst="rect">
            <a:avLst/>
          </a:prstGeom>
          <a:noFill/>
          <a:extLst>
            <a:ext uri="{909E8E84-426E-40DD-AFC4-6F175D3DCCD1}">
              <a14:hiddenFill xmlns:a14="http://schemas.microsoft.com/office/drawing/2010/main">
                <a:solidFill>
                  <a:srgbClr val="FFFFFF"/>
                </a:solidFill>
              </a14:hiddenFill>
            </a:ext>
          </a:extLst>
        </p:spPr>
      </p:pic>
      <p:pic>
        <p:nvPicPr>
          <p:cNvPr id="3090" name="Picture 18" descr="Víctimas de violencia familiar durante pandemia pueden realizar una pre  denuncia"/>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rot="1721959">
            <a:off x="1006059" y="4738773"/>
            <a:ext cx="1413717" cy="928070"/>
          </a:xfrm>
          <a:prstGeom prst="rect">
            <a:avLst/>
          </a:prstGeom>
          <a:noFill/>
          <a:extLst>
            <a:ext uri="{909E8E84-426E-40DD-AFC4-6F175D3DCCD1}">
              <a14:hiddenFill xmlns:a14="http://schemas.microsoft.com/office/drawing/2010/main">
                <a:solidFill>
                  <a:srgbClr val="FFFFFF"/>
                </a:solidFill>
              </a14:hiddenFill>
            </a:ext>
          </a:extLst>
        </p:spPr>
      </p:pic>
      <p:pic>
        <p:nvPicPr>
          <p:cNvPr id="3092" name="Picture 20" descr="Personalidad esquizoide y antisocial en la juventud - Noticias, Deportes,  Gossip, Columnas | El Sol de México"/>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60374" y="5421312"/>
            <a:ext cx="1319321" cy="133267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22749524"/>
      </p:ext>
    </p:extLst>
  </p:cSld>
  <p:clrMapOvr>
    <a:masterClrMapping/>
  </p:clrMapOvr>
  <mc:AlternateContent xmlns:mc="http://schemas.openxmlformats.org/markup-compatibility/2006">
    <mc:Choice xmlns:p14="http://schemas.microsoft.com/office/powerpoint/2010/main" Requires="p14">
      <p:transition spd="slow" p14:dur="2500" advClick="0" advTm="18017"/>
    </mc:Choice>
    <mc:Fallback>
      <p:transition spd="slow" advClick="0" advTm="1801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250"/>
                                  </p:stCondLst>
                                  <p:childTnLst>
                                    <p:set>
                                      <p:cBhvr>
                                        <p:cTn id="6" dur="1" fill="hold">
                                          <p:stCondLst>
                                            <p:cond delay="0"/>
                                          </p:stCondLst>
                                        </p:cTn>
                                        <p:tgtEl>
                                          <p:spTgt spid="5"/>
                                        </p:tgtEl>
                                        <p:attrNameLst>
                                          <p:attrName>style.visibility</p:attrName>
                                        </p:attrNameLst>
                                      </p:cBhvr>
                                      <p:to>
                                        <p:strVal val="visible"/>
                                      </p:to>
                                    </p:set>
                                    <p:anim calcmode="lin" valueType="num">
                                      <p:cBhvr>
                                        <p:cTn id="7" dur="1500" fill="hold"/>
                                        <p:tgtEl>
                                          <p:spTgt spid="5"/>
                                        </p:tgtEl>
                                        <p:attrNameLst>
                                          <p:attrName>ppt_w</p:attrName>
                                        </p:attrNameLst>
                                      </p:cBhvr>
                                      <p:tavLst>
                                        <p:tav tm="0">
                                          <p:val>
                                            <p:fltVal val="0"/>
                                          </p:val>
                                        </p:tav>
                                        <p:tav tm="100000">
                                          <p:val>
                                            <p:strVal val="#ppt_w"/>
                                          </p:val>
                                        </p:tav>
                                      </p:tavLst>
                                    </p:anim>
                                    <p:anim calcmode="lin" valueType="num">
                                      <p:cBhvr>
                                        <p:cTn id="8" dur="1500" fill="hold"/>
                                        <p:tgtEl>
                                          <p:spTgt spid="5"/>
                                        </p:tgtEl>
                                        <p:attrNameLst>
                                          <p:attrName>ppt_h</p:attrName>
                                        </p:attrNameLst>
                                      </p:cBhvr>
                                      <p:tavLst>
                                        <p:tav tm="0">
                                          <p:val>
                                            <p:fltVal val="0"/>
                                          </p:val>
                                        </p:tav>
                                        <p:tav tm="100000">
                                          <p:val>
                                            <p:strVal val="#ppt_h"/>
                                          </p:val>
                                        </p:tav>
                                      </p:tavLst>
                                    </p:anim>
                                    <p:anim calcmode="lin" valueType="num">
                                      <p:cBhvr>
                                        <p:cTn id="9" dur="1500" fill="hold"/>
                                        <p:tgtEl>
                                          <p:spTgt spid="5"/>
                                        </p:tgtEl>
                                        <p:attrNameLst>
                                          <p:attrName>style.rotation</p:attrName>
                                        </p:attrNameLst>
                                      </p:cBhvr>
                                      <p:tavLst>
                                        <p:tav tm="0">
                                          <p:val>
                                            <p:fltVal val="90"/>
                                          </p:val>
                                        </p:tav>
                                        <p:tav tm="100000">
                                          <p:val>
                                            <p:fltVal val="0"/>
                                          </p:val>
                                        </p:tav>
                                      </p:tavLst>
                                    </p:anim>
                                    <p:animEffect transition="in" filter="fade">
                                      <p:cBhvr>
                                        <p:cTn id="10" dur="1500"/>
                                        <p:tgtEl>
                                          <p:spTgt spid="5"/>
                                        </p:tgtEl>
                                      </p:cBhvr>
                                    </p:animEffect>
                                  </p:childTnLst>
                                </p:cTn>
                              </p:par>
                              <p:par>
                                <p:cTn id="11" presetID="31" presetClass="entr" presetSubtype="0" fill="hold" grpId="0" nodeType="withEffect">
                                  <p:stCondLst>
                                    <p:cond delay="250"/>
                                  </p:stCondLst>
                                  <p:childTnLst>
                                    <p:set>
                                      <p:cBhvr>
                                        <p:cTn id="12" dur="1" fill="hold">
                                          <p:stCondLst>
                                            <p:cond delay="0"/>
                                          </p:stCondLst>
                                        </p:cTn>
                                        <p:tgtEl>
                                          <p:spTgt spid="4"/>
                                        </p:tgtEl>
                                        <p:attrNameLst>
                                          <p:attrName>style.visibility</p:attrName>
                                        </p:attrNameLst>
                                      </p:cBhvr>
                                      <p:to>
                                        <p:strVal val="visible"/>
                                      </p:to>
                                    </p:set>
                                    <p:anim calcmode="lin" valueType="num">
                                      <p:cBhvr>
                                        <p:cTn id="13" dur="1500" fill="hold"/>
                                        <p:tgtEl>
                                          <p:spTgt spid="4"/>
                                        </p:tgtEl>
                                        <p:attrNameLst>
                                          <p:attrName>ppt_w</p:attrName>
                                        </p:attrNameLst>
                                      </p:cBhvr>
                                      <p:tavLst>
                                        <p:tav tm="0">
                                          <p:val>
                                            <p:fltVal val="0"/>
                                          </p:val>
                                        </p:tav>
                                        <p:tav tm="100000">
                                          <p:val>
                                            <p:strVal val="#ppt_w"/>
                                          </p:val>
                                        </p:tav>
                                      </p:tavLst>
                                    </p:anim>
                                    <p:anim calcmode="lin" valueType="num">
                                      <p:cBhvr>
                                        <p:cTn id="14" dur="1500" fill="hold"/>
                                        <p:tgtEl>
                                          <p:spTgt spid="4"/>
                                        </p:tgtEl>
                                        <p:attrNameLst>
                                          <p:attrName>ppt_h</p:attrName>
                                        </p:attrNameLst>
                                      </p:cBhvr>
                                      <p:tavLst>
                                        <p:tav tm="0">
                                          <p:val>
                                            <p:fltVal val="0"/>
                                          </p:val>
                                        </p:tav>
                                        <p:tav tm="100000">
                                          <p:val>
                                            <p:strVal val="#ppt_h"/>
                                          </p:val>
                                        </p:tav>
                                      </p:tavLst>
                                    </p:anim>
                                    <p:anim calcmode="lin" valueType="num">
                                      <p:cBhvr>
                                        <p:cTn id="15" dur="1500" fill="hold"/>
                                        <p:tgtEl>
                                          <p:spTgt spid="4"/>
                                        </p:tgtEl>
                                        <p:attrNameLst>
                                          <p:attrName>style.rotation</p:attrName>
                                        </p:attrNameLst>
                                      </p:cBhvr>
                                      <p:tavLst>
                                        <p:tav tm="0">
                                          <p:val>
                                            <p:fltVal val="90"/>
                                          </p:val>
                                        </p:tav>
                                        <p:tav tm="100000">
                                          <p:val>
                                            <p:fltVal val="0"/>
                                          </p:val>
                                        </p:tav>
                                      </p:tavLst>
                                    </p:anim>
                                    <p:animEffect transition="in" filter="fade">
                                      <p:cBhvr>
                                        <p:cTn id="16" dur="1500"/>
                                        <p:tgtEl>
                                          <p:spTgt spid="4"/>
                                        </p:tgtEl>
                                      </p:cBhvr>
                                    </p:animEffect>
                                  </p:childTnLst>
                                </p:cTn>
                              </p:par>
                            </p:childTnLst>
                          </p:cTn>
                        </p:par>
                        <p:par>
                          <p:cTn id="17" fill="hold">
                            <p:stCondLst>
                              <p:cond delay="1750"/>
                            </p:stCondLst>
                            <p:childTnLst>
                              <p:par>
                                <p:cTn id="18" presetID="21" presetClass="entr" presetSubtype="1" fill="hold" nodeType="afterEffect">
                                  <p:stCondLst>
                                    <p:cond delay="250"/>
                                  </p:stCondLst>
                                  <p:childTnLst>
                                    <p:set>
                                      <p:cBhvr>
                                        <p:cTn id="19" dur="1" fill="hold">
                                          <p:stCondLst>
                                            <p:cond delay="0"/>
                                          </p:stCondLst>
                                        </p:cTn>
                                        <p:tgtEl>
                                          <p:spTgt spid="3080"/>
                                        </p:tgtEl>
                                        <p:attrNameLst>
                                          <p:attrName>style.visibility</p:attrName>
                                        </p:attrNameLst>
                                      </p:cBhvr>
                                      <p:to>
                                        <p:strVal val="visible"/>
                                      </p:to>
                                    </p:set>
                                    <p:animEffect transition="in" filter="wheel(1)">
                                      <p:cBhvr>
                                        <p:cTn id="20" dur="1500"/>
                                        <p:tgtEl>
                                          <p:spTgt spid="3080"/>
                                        </p:tgtEl>
                                      </p:cBhvr>
                                    </p:animEffect>
                                  </p:childTnLst>
                                </p:cTn>
                              </p:par>
                            </p:childTnLst>
                          </p:cTn>
                        </p:par>
                        <p:par>
                          <p:cTn id="21" fill="hold">
                            <p:stCondLst>
                              <p:cond delay="3500"/>
                            </p:stCondLst>
                            <p:childTnLst>
                              <p:par>
                                <p:cTn id="22" presetID="21" presetClass="entr" presetSubtype="1" fill="hold" nodeType="afterEffect">
                                  <p:stCondLst>
                                    <p:cond delay="250"/>
                                  </p:stCondLst>
                                  <p:childTnLst>
                                    <p:set>
                                      <p:cBhvr>
                                        <p:cTn id="23" dur="1" fill="hold">
                                          <p:stCondLst>
                                            <p:cond delay="0"/>
                                          </p:stCondLst>
                                        </p:cTn>
                                        <p:tgtEl>
                                          <p:spTgt spid="3076"/>
                                        </p:tgtEl>
                                        <p:attrNameLst>
                                          <p:attrName>style.visibility</p:attrName>
                                        </p:attrNameLst>
                                      </p:cBhvr>
                                      <p:to>
                                        <p:strVal val="visible"/>
                                      </p:to>
                                    </p:set>
                                    <p:animEffect transition="in" filter="wheel(1)">
                                      <p:cBhvr>
                                        <p:cTn id="24" dur="1500"/>
                                        <p:tgtEl>
                                          <p:spTgt spid="3076"/>
                                        </p:tgtEl>
                                      </p:cBhvr>
                                    </p:animEffect>
                                  </p:childTnLst>
                                </p:cTn>
                              </p:par>
                            </p:childTnLst>
                          </p:cTn>
                        </p:par>
                        <p:par>
                          <p:cTn id="25" fill="hold">
                            <p:stCondLst>
                              <p:cond delay="5250"/>
                            </p:stCondLst>
                            <p:childTnLst>
                              <p:par>
                                <p:cTn id="26" presetID="21" presetClass="entr" presetSubtype="1" fill="hold" nodeType="afterEffect">
                                  <p:stCondLst>
                                    <p:cond delay="250"/>
                                  </p:stCondLst>
                                  <p:childTnLst>
                                    <p:set>
                                      <p:cBhvr>
                                        <p:cTn id="27" dur="1" fill="hold">
                                          <p:stCondLst>
                                            <p:cond delay="0"/>
                                          </p:stCondLst>
                                        </p:cTn>
                                        <p:tgtEl>
                                          <p:spTgt spid="3082"/>
                                        </p:tgtEl>
                                        <p:attrNameLst>
                                          <p:attrName>style.visibility</p:attrName>
                                        </p:attrNameLst>
                                      </p:cBhvr>
                                      <p:to>
                                        <p:strVal val="visible"/>
                                      </p:to>
                                    </p:set>
                                    <p:animEffect transition="in" filter="wheel(1)">
                                      <p:cBhvr>
                                        <p:cTn id="28" dur="1500"/>
                                        <p:tgtEl>
                                          <p:spTgt spid="3082"/>
                                        </p:tgtEl>
                                      </p:cBhvr>
                                    </p:animEffect>
                                  </p:childTnLst>
                                </p:cTn>
                              </p:par>
                            </p:childTnLst>
                          </p:cTn>
                        </p:par>
                        <p:par>
                          <p:cTn id="29" fill="hold">
                            <p:stCondLst>
                              <p:cond delay="7000"/>
                            </p:stCondLst>
                            <p:childTnLst>
                              <p:par>
                                <p:cTn id="30" presetID="21" presetClass="entr" presetSubtype="1" fill="hold" nodeType="afterEffect">
                                  <p:stCondLst>
                                    <p:cond delay="250"/>
                                  </p:stCondLst>
                                  <p:childTnLst>
                                    <p:set>
                                      <p:cBhvr>
                                        <p:cTn id="31" dur="1" fill="hold">
                                          <p:stCondLst>
                                            <p:cond delay="0"/>
                                          </p:stCondLst>
                                        </p:cTn>
                                        <p:tgtEl>
                                          <p:spTgt spid="3086"/>
                                        </p:tgtEl>
                                        <p:attrNameLst>
                                          <p:attrName>style.visibility</p:attrName>
                                        </p:attrNameLst>
                                      </p:cBhvr>
                                      <p:to>
                                        <p:strVal val="visible"/>
                                      </p:to>
                                    </p:set>
                                    <p:animEffect transition="in" filter="wheel(1)">
                                      <p:cBhvr>
                                        <p:cTn id="32" dur="1500"/>
                                        <p:tgtEl>
                                          <p:spTgt spid="3086"/>
                                        </p:tgtEl>
                                      </p:cBhvr>
                                    </p:animEffect>
                                  </p:childTnLst>
                                </p:cTn>
                              </p:par>
                            </p:childTnLst>
                          </p:cTn>
                        </p:par>
                        <p:par>
                          <p:cTn id="33" fill="hold">
                            <p:stCondLst>
                              <p:cond delay="8750"/>
                            </p:stCondLst>
                            <p:childTnLst>
                              <p:par>
                                <p:cTn id="34" presetID="21" presetClass="entr" presetSubtype="1" fill="hold" nodeType="afterEffect">
                                  <p:stCondLst>
                                    <p:cond delay="250"/>
                                  </p:stCondLst>
                                  <p:childTnLst>
                                    <p:set>
                                      <p:cBhvr>
                                        <p:cTn id="35" dur="1" fill="hold">
                                          <p:stCondLst>
                                            <p:cond delay="0"/>
                                          </p:stCondLst>
                                        </p:cTn>
                                        <p:tgtEl>
                                          <p:spTgt spid="3084"/>
                                        </p:tgtEl>
                                        <p:attrNameLst>
                                          <p:attrName>style.visibility</p:attrName>
                                        </p:attrNameLst>
                                      </p:cBhvr>
                                      <p:to>
                                        <p:strVal val="visible"/>
                                      </p:to>
                                    </p:set>
                                    <p:animEffect transition="in" filter="wheel(1)">
                                      <p:cBhvr>
                                        <p:cTn id="36" dur="1500"/>
                                        <p:tgtEl>
                                          <p:spTgt spid="3084"/>
                                        </p:tgtEl>
                                      </p:cBhvr>
                                    </p:animEffect>
                                  </p:childTnLst>
                                </p:cTn>
                              </p:par>
                            </p:childTnLst>
                          </p:cTn>
                        </p:par>
                        <p:par>
                          <p:cTn id="37" fill="hold">
                            <p:stCondLst>
                              <p:cond delay="10500"/>
                            </p:stCondLst>
                            <p:childTnLst>
                              <p:par>
                                <p:cTn id="38" presetID="21" presetClass="entr" presetSubtype="1" fill="hold" nodeType="afterEffect">
                                  <p:stCondLst>
                                    <p:cond delay="250"/>
                                  </p:stCondLst>
                                  <p:childTnLst>
                                    <p:set>
                                      <p:cBhvr>
                                        <p:cTn id="39" dur="1" fill="hold">
                                          <p:stCondLst>
                                            <p:cond delay="0"/>
                                          </p:stCondLst>
                                        </p:cTn>
                                        <p:tgtEl>
                                          <p:spTgt spid="3078"/>
                                        </p:tgtEl>
                                        <p:attrNameLst>
                                          <p:attrName>style.visibility</p:attrName>
                                        </p:attrNameLst>
                                      </p:cBhvr>
                                      <p:to>
                                        <p:strVal val="visible"/>
                                      </p:to>
                                    </p:set>
                                    <p:animEffect transition="in" filter="wheel(1)">
                                      <p:cBhvr>
                                        <p:cTn id="40" dur="1500"/>
                                        <p:tgtEl>
                                          <p:spTgt spid="3078"/>
                                        </p:tgtEl>
                                      </p:cBhvr>
                                    </p:animEffect>
                                  </p:childTnLst>
                                </p:cTn>
                              </p:par>
                            </p:childTnLst>
                          </p:cTn>
                        </p:par>
                        <p:par>
                          <p:cTn id="41" fill="hold">
                            <p:stCondLst>
                              <p:cond delay="12250"/>
                            </p:stCondLst>
                            <p:childTnLst>
                              <p:par>
                                <p:cTn id="42" presetID="21" presetClass="entr" presetSubtype="1" fill="hold" nodeType="afterEffect">
                                  <p:stCondLst>
                                    <p:cond delay="250"/>
                                  </p:stCondLst>
                                  <p:childTnLst>
                                    <p:set>
                                      <p:cBhvr>
                                        <p:cTn id="43" dur="1" fill="hold">
                                          <p:stCondLst>
                                            <p:cond delay="0"/>
                                          </p:stCondLst>
                                        </p:cTn>
                                        <p:tgtEl>
                                          <p:spTgt spid="3088"/>
                                        </p:tgtEl>
                                        <p:attrNameLst>
                                          <p:attrName>style.visibility</p:attrName>
                                        </p:attrNameLst>
                                      </p:cBhvr>
                                      <p:to>
                                        <p:strVal val="visible"/>
                                      </p:to>
                                    </p:set>
                                    <p:animEffect transition="in" filter="wheel(1)">
                                      <p:cBhvr>
                                        <p:cTn id="44" dur="1500"/>
                                        <p:tgtEl>
                                          <p:spTgt spid="3088"/>
                                        </p:tgtEl>
                                      </p:cBhvr>
                                    </p:animEffect>
                                  </p:childTnLst>
                                </p:cTn>
                              </p:par>
                            </p:childTnLst>
                          </p:cTn>
                        </p:par>
                        <p:par>
                          <p:cTn id="45" fill="hold">
                            <p:stCondLst>
                              <p:cond delay="14000"/>
                            </p:stCondLst>
                            <p:childTnLst>
                              <p:par>
                                <p:cTn id="46" presetID="21" presetClass="entr" presetSubtype="1" fill="hold" nodeType="afterEffect">
                                  <p:stCondLst>
                                    <p:cond delay="250"/>
                                  </p:stCondLst>
                                  <p:childTnLst>
                                    <p:set>
                                      <p:cBhvr>
                                        <p:cTn id="47" dur="1" fill="hold">
                                          <p:stCondLst>
                                            <p:cond delay="0"/>
                                          </p:stCondLst>
                                        </p:cTn>
                                        <p:tgtEl>
                                          <p:spTgt spid="3090"/>
                                        </p:tgtEl>
                                        <p:attrNameLst>
                                          <p:attrName>style.visibility</p:attrName>
                                        </p:attrNameLst>
                                      </p:cBhvr>
                                      <p:to>
                                        <p:strVal val="visible"/>
                                      </p:to>
                                    </p:set>
                                    <p:animEffect transition="in" filter="wheel(1)">
                                      <p:cBhvr>
                                        <p:cTn id="48" dur="1500"/>
                                        <p:tgtEl>
                                          <p:spTgt spid="3090"/>
                                        </p:tgtEl>
                                      </p:cBhvr>
                                    </p:animEffect>
                                  </p:childTnLst>
                                </p:cTn>
                              </p:par>
                            </p:childTnLst>
                          </p:cTn>
                        </p:par>
                        <p:par>
                          <p:cTn id="49" fill="hold">
                            <p:stCondLst>
                              <p:cond delay="15750"/>
                            </p:stCondLst>
                            <p:childTnLst>
                              <p:par>
                                <p:cTn id="50" presetID="21" presetClass="entr" presetSubtype="1" fill="hold" nodeType="afterEffect">
                                  <p:stCondLst>
                                    <p:cond delay="250"/>
                                  </p:stCondLst>
                                  <p:childTnLst>
                                    <p:set>
                                      <p:cBhvr>
                                        <p:cTn id="51" dur="1" fill="hold">
                                          <p:stCondLst>
                                            <p:cond delay="0"/>
                                          </p:stCondLst>
                                        </p:cTn>
                                        <p:tgtEl>
                                          <p:spTgt spid="3092"/>
                                        </p:tgtEl>
                                        <p:attrNameLst>
                                          <p:attrName>style.visibility</p:attrName>
                                        </p:attrNameLst>
                                      </p:cBhvr>
                                      <p:to>
                                        <p:strVal val="visible"/>
                                      </p:to>
                                    </p:set>
                                    <p:animEffect transition="in" filter="wheel(1)">
                                      <p:cBhvr>
                                        <p:cTn id="52" dur="1500"/>
                                        <p:tgtEl>
                                          <p:spTgt spid="30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CuadroTexto"/>
          <p:cNvSpPr txBox="1"/>
          <p:nvPr/>
        </p:nvSpPr>
        <p:spPr>
          <a:xfrm>
            <a:off x="827584" y="980728"/>
            <a:ext cx="7488832" cy="4555093"/>
          </a:xfrm>
          <a:prstGeom prst="rect">
            <a:avLst/>
          </a:prstGeom>
          <a:noFill/>
        </p:spPr>
        <p:txBody>
          <a:bodyPr wrap="square" rtlCol="0">
            <a:spAutoFit/>
          </a:bodyPr>
          <a:lstStyle/>
          <a:p>
            <a:pPr algn="just"/>
            <a:endParaRPr lang="es-MX" sz="1400" dirty="0">
              <a:latin typeface="Arial" pitchFamily="34" charset="0"/>
              <a:cs typeface="Arial" pitchFamily="34" charset="0"/>
            </a:endParaRPr>
          </a:p>
          <a:p>
            <a:pPr lvl="0" algn="just"/>
            <a:r>
              <a:rPr lang="es-MX" sz="1400" dirty="0" smtClean="0">
                <a:latin typeface="Arial" pitchFamily="34" charset="0"/>
                <a:cs typeface="Arial" pitchFamily="34" charset="0"/>
              </a:rPr>
              <a:t>&gt;Tener </a:t>
            </a:r>
            <a:r>
              <a:rPr lang="es-MX" sz="1400" dirty="0">
                <a:latin typeface="Arial" pitchFamily="34" charset="0"/>
                <a:cs typeface="Arial" pitchFamily="34" charset="0"/>
              </a:rPr>
              <a:t>consecuencias mortales, como el homicidio o el suicidio</a:t>
            </a:r>
            <a:r>
              <a:rPr lang="es-MX" sz="1400" dirty="0" smtClean="0">
                <a:latin typeface="Arial" pitchFamily="34" charset="0"/>
                <a:cs typeface="Arial" pitchFamily="34" charset="0"/>
              </a:rPr>
              <a:t>.</a:t>
            </a:r>
          </a:p>
          <a:p>
            <a:pPr lvl="0" algn="just"/>
            <a:endParaRPr lang="es-MX" sz="1400" dirty="0">
              <a:latin typeface="Arial" pitchFamily="34" charset="0"/>
              <a:cs typeface="Arial" pitchFamily="34" charset="0"/>
            </a:endParaRPr>
          </a:p>
          <a:p>
            <a:pPr lvl="0" algn="just"/>
            <a:r>
              <a:rPr lang="es-MX" sz="1400" dirty="0" smtClean="0">
                <a:latin typeface="Arial" pitchFamily="34" charset="0"/>
                <a:cs typeface="Arial" pitchFamily="34" charset="0"/>
              </a:rPr>
              <a:t>&gt;Producir </a:t>
            </a:r>
            <a:r>
              <a:rPr lang="es-MX" sz="1400" dirty="0">
                <a:latin typeface="Arial" pitchFamily="34" charset="0"/>
                <a:cs typeface="Arial" pitchFamily="34" charset="0"/>
              </a:rPr>
              <a:t>lesiones, y el 42% de las mujeres víctimas de violencia de pareja refieren alguna lesión a consecuencia de dicha violencia</a:t>
            </a:r>
            <a:r>
              <a:rPr lang="es-MX" sz="1400" dirty="0" smtClean="0">
                <a:latin typeface="Arial" pitchFamily="34" charset="0"/>
                <a:cs typeface="Arial" pitchFamily="34" charset="0"/>
              </a:rPr>
              <a:t>.</a:t>
            </a:r>
          </a:p>
          <a:p>
            <a:pPr lvl="0" algn="just"/>
            <a:endParaRPr lang="es-MX" sz="1400" dirty="0">
              <a:latin typeface="Arial" pitchFamily="34" charset="0"/>
              <a:cs typeface="Arial" pitchFamily="34" charset="0"/>
            </a:endParaRPr>
          </a:p>
          <a:p>
            <a:pPr lvl="0" algn="just"/>
            <a:r>
              <a:rPr lang="es-MX" sz="1400" dirty="0" smtClean="0">
                <a:latin typeface="Arial" pitchFamily="34" charset="0"/>
                <a:cs typeface="Arial" pitchFamily="34" charset="0"/>
              </a:rPr>
              <a:t>&gt;Ocasionar </a:t>
            </a:r>
            <a:r>
              <a:rPr lang="es-MX" sz="1400" dirty="0">
                <a:latin typeface="Arial" pitchFamily="34" charset="0"/>
                <a:cs typeface="Arial" pitchFamily="34" charset="0"/>
              </a:rPr>
              <a:t>embarazos no deseados, abortos provocados, problemas ginecológicos, e infecciones de transmisión sexual, entre ellas la infección por VIH. El análisis de 2013 reveló que las mujeres que han sufrido maltratos físicos o abusos sexuales a manos de su pareja tienen una probabilidad 1,5 veces mayor de padecer infecciones de transmisión sexual, incluida la infección por VIH en algunas regiones, en comparación con las mujeres que no habían sufrido violencia de pareja. Por otra parte, también tienen el doble de probabilidades de sufrir abortos</a:t>
            </a:r>
            <a:r>
              <a:rPr lang="es-MX" sz="1400" dirty="0" smtClean="0">
                <a:latin typeface="Arial" pitchFamily="34" charset="0"/>
                <a:cs typeface="Arial" pitchFamily="34" charset="0"/>
              </a:rPr>
              <a:t>.</a:t>
            </a:r>
          </a:p>
          <a:p>
            <a:pPr lvl="0" algn="just"/>
            <a:endParaRPr lang="es-MX" sz="1400" dirty="0">
              <a:latin typeface="Arial" pitchFamily="34" charset="0"/>
              <a:cs typeface="Arial" pitchFamily="34" charset="0"/>
            </a:endParaRPr>
          </a:p>
          <a:p>
            <a:pPr lvl="0" algn="just"/>
            <a:r>
              <a:rPr lang="es-MX" sz="1400" dirty="0" smtClean="0">
                <a:latin typeface="Arial" pitchFamily="34" charset="0"/>
                <a:cs typeface="Arial" pitchFamily="34" charset="0"/>
              </a:rPr>
              <a:t>&gt;La </a:t>
            </a:r>
            <a:r>
              <a:rPr lang="es-MX" sz="1400" dirty="0">
                <a:latin typeface="Arial" pitchFamily="34" charset="0"/>
                <a:cs typeface="Arial" pitchFamily="34" charset="0"/>
              </a:rPr>
              <a:t>violencia en la pareja durante el embarazo también aumenta la probabilidad de aborto involuntario, muerte fetal, parto prematuro y bebés con bajo peso al nacer. El mismo estudio realizado en 2013 puso de manifiesto que la probabilidad de sufrir un aborto espontáneo entre las mujeres objeto de violencia de pareja es un 16% mayor y la de tener un parto prematuro un 41% mayor.</a:t>
            </a:r>
          </a:p>
          <a:p>
            <a:pPr algn="just"/>
            <a:r>
              <a:rPr lang="es-MX" sz="2400" b="1" dirty="0" smtClean="0">
                <a:latin typeface="Arial" pitchFamily="34" charset="0"/>
                <a:cs typeface="Arial" pitchFamily="34" charset="0"/>
              </a:rPr>
              <a:t> </a:t>
            </a:r>
            <a:endParaRPr lang="es-MX" sz="2400" b="1" dirty="0">
              <a:latin typeface="Arial" pitchFamily="34" charset="0"/>
              <a:cs typeface="Arial" pitchFamily="34" charset="0"/>
            </a:endParaRPr>
          </a:p>
        </p:txBody>
      </p:sp>
      <p:sp>
        <p:nvSpPr>
          <p:cNvPr id="5" name="4 CuadroTexto"/>
          <p:cNvSpPr txBox="1"/>
          <p:nvPr/>
        </p:nvSpPr>
        <p:spPr>
          <a:xfrm>
            <a:off x="107504" y="332656"/>
            <a:ext cx="4176464" cy="461665"/>
          </a:xfrm>
          <a:prstGeom prst="rect">
            <a:avLst/>
          </a:prstGeom>
          <a:noFill/>
        </p:spPr>
        <p:txBody>
          <a:bodyPr wrap="square" rtlCol="0">
            <a:spAutoFit/>
          </a:bodyPr>
          <a:lstStyle/>
          <a:p>
            <a:pPr algn="just"/>
            <a:r>
              <a:rPr lang="es-MX" sz="2400" b="1" dirty="0" smtClean="0">
                <a:latin typeface="Arial" pitchFamily="34" charset="0"/>
                <a:cs typeface="Arial" pitchFamily="34" charset="0"/>
              </a:rPr>
              <a:t>CONSECUENCIAS </a:t>
            </a:r>
            <a:endParaRPr lang="es-MX" sz="2400" b="1" dirty="0">
              <a:latin typeface="Arial" pitchFamily="34" charset="0"/>
              <a:cs typeface="Arial" pitchFamily="34" charset="0"/>
            </a:endParaRPr>
          </a:p>
        </p:txBody>
      </p:sp>
      <p:pic>
        <p:nvPicPr>
          <p:cNvPr id="4098" name="Picture 2" descr="Tipos/Causas/consecuencias de la Violencia - Maltrato de las Mujeres"/>
          <p:cNvPicPr>
            <a:picLocks noChangeAspect="1" noChangeArrowheads="1"/>
          </p:cNvPicPr>
          <p:nvPr/>
        </p:nvPicPr>
        <p:blipFill rotWithShape="1">
          <a:blip r:embed="rId2">
            <a:extLst>
              <a:ext uri="{28A0092B-C50C-407E-A947-70E740481C1C}">
                <a14:useLocalDpi xmlns:a14="http://schemas.microsoft.com/office/drawing/2010/main" val="0"/>
              </a:ext>
            </a:extLst>
          </a:blip>
          <a:srcRect l="4242" t="4431" r="5033" b="4351"/>
          <a:stretch/>
        </p:blipFill>
        <p:spPr bwMode="auto">
          <a:xfrm rot="1243293">
            <a:off x="6643676" y="5159033"/>
            <a:ext cx="1587421" cy="1436477"/>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descr="Niñez en riesgo: feminicidio infantil - Ciencia UNAM"/>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914646">
            <a:off x="3809629" y="5203838"/>
            <a:ext cx="1443018" cy="1352614"/>
          </a:xfrm>
          <a:prstGeom prst="rect">
            <a:avLst/>
          </a:prstGeom>
          <a:noFill/>
          <a:extLst>
            <a:ext uri="{909E8E84-426E-40DD-AFC4-6F175D3DCCD1}">
              <a14:hiddenFill xmlns:a14="http://schemas.microsoft.com/office/drawing/2010/main">
                <a:solidFill>
                  <a:srgbClr val="FFFFFF"/>
                </a:solidFill>
              </a14:hiddenFill>
            </a:ext>
          </a:extLst>
        </p:spPr>
      </p:pic>
      <p:pic>
        <p:nvPicPr>
          <p:cNvPr id="4102" name="Picture 6" descr="Planificación familiar mexicana no logra evitar embarazos no deseados"/>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144744" y="5133832"/>
            <a:ext cx="1654572" cy="1409319"/>
          </a:xfrm>
          <a:prstGeom prst="rect">
            <a:avLst/>
          </a:prstGeom>
          <a:noFill/>
          <a:extLst>
            <a:ext uri="{909E8E84-426E-40DD-AFC4-6F175D3DCCD1}">
              <a14:hiddenFill xmlns:a14="http://schemas.microsoft.com/office/drawing/2010/main">
                <a:solidFill>
                  <a:srgbClr val="FFFFFF"/>
                </a:solidFill>
              </a14:hiddenFill>
            </a:ext>
          </a:extLst>
        </p:spPr>
      </p:pic>
      <p:pic>
        <p:nvPicPr>
          <p:cNvPr id="4104" name="Picture 8" descr="Un 22,7 por ciento de mujeres sufre violencia por parte de su pareja durante  el embarazo | Tribuna Feminista"/>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r="36053"/>
          <a:stretch/>
        </p:blipFill>
        <p:spPr bwMode="auto">
          <a:xfrm>
            <a:off x="2235278" y="5179281"/>
            <a:ext cx="1707441" cy="1557466"/>
          </a:xfrm>
          <a:prstGeom prst="rect">
            <a:avLst/>
          </a:prstGeom>
          <a:noFill/>
          <a:extLst>
            <a:ext uri="{909E8E84-426E-40DD-AFC4-6F175D3DCCD1}">
              <a14:hiddenFill xmlns:a14="http://schemas.microsoft.com/office/drawing/2010/main">
                <a:solidFill>
                  <a:srgbClr val="FFFFFF"/>
                </a:solidFill>
              </a14:hiddenFill>
            </a:ext>
          </a:extLst>
        </p:spPr>
      </p:pic>
      <p:pic>
        <p:nvPicPr>
          <p:cNvPr id="4106" name="Picture 10" descr="Esclavitud De La Mujer En El ángulo Del Edificio Abandonado Imagen Borrosa,  Detener La Violencia Contra La Mujer, Día Internacional De La Mujer Fotos,  Retratos, Imágenes Y Fotografía De Archivo Libres De"/>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rot="19312466">
            <a:off x="976949" y="5385591"/>
            <a:ext cx="1237783" cy="114484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87022909"/>
      </p:ext>
    </p:extLst>
  </p:cSld>
  <p:clrMapOvr>
    <a:masterClrMapping/>
  </p:clrMapOvr>
  <mc:AlternateContent xmlns:mc="http://schemas.openxmlformats.org/markup-compatibility/2006">
    <mc:Choice xmlns:p14="http://schemas.microsoft.com/office/powerpoint/2010/main" Requires="p14">
      <p:transition spd="slow" p14:dur="2500" advClick="0" advTm="17761"/>
    </mc:Choice>
    <mc:Fallback>
      <p:transition spd="slow" advClick="0" advTm="1776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3" presetClass="entr" presetSubtype="16"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plus(in)">
                                      <p:cBhvr>
                                        <p:cTn id="7" dur="1500"/>
                                        <p:tgtEl>
                                          <p:spTgt spid="5"/>
                                        </p:tgtEl>
                                      </p:cBhvr>
                                    </p:animEffect>
                                  </p:childTnLst>
                                </p:cTn>
                              </p:par>
                              <p:par>
                                <p:cTn id="8" presetID="13" presetClass="entr" presetSubtype="16"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plus(in)">
                                      <p:cBhvr>
                                        <p:cTn id="10" dur="1500"/>
                                        <p:tgtEl>
                                          <p:spTgt spid="4"/>
                                        </p:tgtEl>
                                      </p:cBhvr>
                                    </p:animEffect>
                                  </p:childTnLst>
                                </p:cTn>
                              </p:par>
                            </p:childTnLst>
                          </p:cTn>
                        </p:par>
                        <p:par>
                          <p:cTn id="11" fill="hold">
                            <p:stCondLst>
                              <p:cond delay="1500"/>
                            </p:stCondLst>
                            <p:childTnLst>
                              <p:par>
                                <p:cTn id="12" presetID="42" presetClass="entr" presetSubtype="0" fill="hold" nodeType="afterEffect">
                                  <p:stCondLst>
                                    <p:cond delay="0"/>
                                  </p:stCondLst>
                                  <p:childTnLst>
                                    <p:set>
                                      <p:cBhvr>
                                        <p:cTn id="13" dur="1" fill="hold">
                                          <p:stCondLst>
                                            <p:cond delay="0"/>
                                          </p:stCondLst>
                                        </p:cTn>
                                        <p:tgtEl>
                                          <p:spTgt spid="4098"/>
                                        </p:tgtEl>
                                        <p:attrNameLst>
                                          <p:attrName>style.visibility</p:attrName>
                                        </p:attrNameLst>
                                      </p:cBhvr>
                                      <p:to>
                                        <p:strVal val="visible"/>
                                      </p:to>
                                    </p:set>
                                    <p:animEffect transition="in" filter="fade">
                                      <p:cBhvr>
                                        <p:cTn id="14" dur="1500"/>
                                        <p:tgtEl>
                                          <p:spTgt spid="4098"/>
                                        </p:tgtEl>
                                      </p:cBhvr>
                                    </p:animEffect>
                                    <p:anim calcmode="lin" valueType="num">
                                      <p:cBhvr>
                                        <p:cTn id="15" dur="1500" fill="hold"/>
                                        <p:tgtEl>
                                          <p:spTgt spid="4098"/>
                                        </p:tgtEl>
                                        <p:attrNameLst>
                                          <p:attrName>ppt_x</p:attrName>
                                        </p:attrNameLst>
                                      </p:cBhvr>
                                      <p:tavLst>
                                        <p:tav tm="0">
                                          <p:val>
                                            <p:strVal val="#ppt_x"/>
                                          </p:val>
                                        </p:tav>
                                        <p:tav tm="100000">
                                          <p:val>
                                            <p:strVal val="#ppt_x"/>
                                          </p:val>
                                        </p:tav>
                                      </p:tavLst>
                                    </p:anim>
                                    <p:anim calcmode="lin" valueType="num">
                                      <p:cBhvr>
                                        <p:cTn id="16" dur="1500" fill="hold"/>
                                        <p:tgtEl>
                                          <p:spTgt spid="4098"/>
                                        </p:tgtEl>
                                        <p:attrNameLst>
                                          <p:attrName>ppt_y</p:attrName>
                                        </p:attrNameLst>
                                      </p:cBhvr>
                                      <p:tavLst>
                                        <p:tav tm="0">
                                          <p:val>
                                            <p:strVal val="#ppt_y+.1"/>
                                          </p:val>
                                        </p:tav>
                                        <p:tav tm="100000">
                                          <p:val>
                                            <p:strVal val="#ppt_y"/>
                                          </p:val>
                                        </p:tav>
                                      </p:tavLst>
                                    </p:anim>
                                  </p:childTnLst>
                                </p:cTn>
                              </p:par>
                            </p:childTnLst>
                          </p:cTn>
                        </p:par>
                        <p:par>
                          <p:cTn id="17" fill="hold">
                            <p:stCondLst>
                              <p:cond delay="3000"/>
                            </p:stCondLst>
                            <p:childTnLst>
                              <p:par>
                                <p:cTn id="18" presetID="42" presetClass="entr" presetSubtype="0" fill="hold" nodeType="afterEffect">
                                  <p:stCondLst>
                                    <p:cond delay="0"/>
                                  </p:stCondLst>
                                  <p:childTnLst>
                                    <p:set>
                                      <p:cBhvr>
                                        <p:cTn id="19" dur="1" fill="hold">
                                          <p:stCondLst>
                                            <p:cond delay="0"/>
                                          </p:stCondLst>
                                        </p:cTn>
                                        <p:tgtEl>
                                          <p:spTgt spid="4102"/>
                                        </p:tgtEl>
                                        <p:attrNameLst>
                                          <p:attrName>style.visibility</p:attrName>
                                        </p:attrNameLst>
                                      </p:cBhvr>
                                      <p:to>
                                        <p:strVal val="visible"/>
                                      </p:to>
                                    </p:set>
                                    <p:animEffect transition="in" filter="fade">
                                      <p:cBhvr>
                                        <p:cTn id="20" dur="1500"/>
                                        <p:tgtEl>
                                          <p:spTgt spid="4102"/>
                                        </p:tgtEl>
                                      </p:cBhvr>
                                    </p:animEffect>
                                    <p:anim calcmode="lin" valueType="num">
                                      <p:cBhvr>
                                        <p:cTn id="21" dur="1500" fill="hold"/>
                                        <p:tgtEl>
                                          <p:spTgt spid="4102"/>
                                        </p:tgtEl>
                                        <p:attrNameLst>
                                          <p:attrName>ppt_x</p:attrName>
                                        </p:attrNameLst>
                                      </p:cBhvr>
                                      <p:tavLst>
                                        <p:tav tm="0">
                                          <p:val>
                                            <p:strVal val="#ppt_x"/>
                                          </p:val>
                                        </p:tav>
                                        <p:tav tm="100000">
                                          <p:val>
                                            <p:strVal val="#ppt_x"/>
                                          </p:val>
                                        </p:tav>
                                      </p:tavLst>
                                    </p:anim>
                                    <p:anim calcmode="lin" valueType="num">
                                      <p:cBhvr>
                                        <p:cTn id="22" dur="1500" fill="hold"/>
                                        <p:tgtEl>
                                          <p:spTgt spid="4102"/>
                                        </p:tgtEl>
                                        <p:attrNameLst>
                                          <p:attrName>ppt_y</p:attrName>
                                        </p:attrNameLst>
                                      </p:cBhvr>
                                      <p:tavLst>
                                        <p:tav tm="0">
                                          <p:val>
                                            <p:strVal val="#ppt_y+.1"/>
                                          </p:val>
                                        </p:tav>
                                        <p:tav tm="100000">
                                          <p:val>
                                            <p:strVal val="#ppt_y"/>
                                          </p:val>
                                        </p:tav>
                                      </p:tavLst>
                                    </p:anim>
                                  </p:childTnLst>
                                </p:cTn>
                              </p:par>
                            </p:childTnLst>
                          </p:cTn>
                        </p:par>
                        <p:par>
                          <p:cTn id="23" fill="hold">
                            <p:stCondLst>
                              <p:cond delay="4500"/>
                            </p:stCondLst>
                            <p:childTnLst>
                              <p:par>
                                <p:cTn id="24" presetID="42" presetClass="entr" presetSubtype="0" fill="hold" nodeType="afterEffect">
                                  <p:stCondLst>
                                    <p:cond delay="0"/>
                                  </p:stCondLst>
                                  <p:childTnLst>
                                    <p:set>
                                      <p:cBhvr>
                                        <p:cTn id="25" dur="1" fill="hold">
                                          <p:stCondLst>
                                            <p:cond delay="0"/>
                                          </p:stCondLst>
                                        </p:cTn>
                                        <p:tgtEl>
                                          <p:spTgt spid="4100"/>
                                        </p:tgtEl>
                                        <p:attrNameLst>
                                          <p:attrName>style.visibility</p:attrName>
                                        </p:attrNameLst>
                                      </p:cBhvr>
                                      <p:to>
                                        <p:strVal val="visible"/>
                                      </p:to>
                                    </p:set>
                                    <p:animEffect transition="in" filter="fade">
                                      <p:cBhvr>
                                        <p:cTn id="26" dur="1500"/>
                                        <p:tgtEl>
                                          <p:spTgt spid="4100"/>
                                        </p:tgtEl>
                                      </p:cBhvr>
                                    </p:animEffect>
                                    <p:anim calcmode="lin" valueType="num">
                                      <p:cBhvr>
                                        <p:cTn id="27" dur="1500" fill="hold"/>
                                        <p:tgtEl>
                                          <p:spTgt spid="4100"/>
                                        </p:tgtEl>
                                        <p:attrNameLst>
                                          <p:attrName>ppt_x</p:attrName>
                                        </p:attrNameLst>
                                      </p:cBhvr>
                                      <p:tavLst>
                                        <p:tav tm="0">
                                          <p:val>
                                            <p:strVal val="#ppt_x"/>
                                          </p:val>
                                        </p:tav>
                                        <p:tav tm="100000">
                                          <p:val>
                                            <p:strVal val="#ppt_x"/>
                                          </p:val>
                                        </p:tav>
                                      </p:tavLst>
                                    </p:anim>
                                    <p:anim calcmode="lin" valueType="num">
                                      <p:cBhvr>
                                        <p:cTn id="28" dur="1500" fill="hold"/>
                                        <p:tgtEl>
                                          <p:spTgt spid="4100"/>
                                        </p:tgtEl>
                                        <p:attrNameLst>
                                          <p:attrName>ppt_y</p:attrName>
                                        </p:attrNameLst>
                                      </p:cBhvr>
                                      <p:tavLst>
                                        <p:tav tm="0">
                                          <p:val>
                                            <p:strVal val="#ppt_y+.1"/>
                                          </p:val>
                                        </p:tav>
                                        <p:tav tm="100000">
                                          <p:val>
                                            <p:strVal val="#ppt_y"/>
                                          </p:val>
                                        </p:tav>
                                      </p:tavLst>
                                    </p:anim>
                                  </p:childTnLst>
                                </p:cTn>
                              </p:par>
                            </p:childTnLst>
                          </p:cTn>
                        </p:par>
                        <p:par>
                          <p:cTn id="29" fill="hold">
                            <p:stCondLst>
                              <p:cond delay="6000"/>
                            </p:stCondLst>
                            <p:childTnLst>
                              <p:par>
                                <p:cTn id="30" presetID="42" presetClass="entr" presetSubtype="0" fill="hold" nodeType="afterEffect">
                                  <p:stCondLst>
                                    <p:cond delay="0"/>
                                  </p:stCondLst>
                                  <p:childTnLst>
                                    <p:set>
                                      <p:cBhvr>
                                        <p:cTn id="31" dur="1" fill="hold">
                                          <p:stCondLst>
                                            <p:cond delay="0"/>
                                          </p:stCondLst>
                                        </p:cTn>
                                        <p:tgtEl>
                                          <p:spTgt spid="4104"/>
                                        </p:tgtEl>
                                        <p:attrNameLst>
                                          <p:attrName>style.visibility</p:attrName>
                                        </p:attrNameLst>
                                      </p:cBhvr>
                                      <p:to>
                                        <p:strVal val="visible"/>
                                      </p:to>
                                    </p:set>
                                    <p:animEffect transition="in" filter="fade">
                                      <p:cBhvr>
                                        <p:cTn id="32" dur="1500"/>
                                        <p:tgtEl>
                                          <p:spTgt spid="4104"/>
                                        </p:tgtEl>
                                      </p:cBhvr>
                                    </p:animEffect>
                                    <p:anim calcmode="lin" valueType="num">
                                      <p:cBhvr>
                                        <p:cTn id="33" dur="1500" fill="hold"/>
                                        <p:tgtEl>
                                          <p:spTgt spid="4104"/>
                                        </p:tgtEl>
                                        <p:attrNameLst>
                                          <p:attrName>ppt_x</p:attrName>
                                        </p:attrNameLst>
                                      </p:cBhvr>
                                      <p:tavLst>
                                        <p:tav tm="0">
                                          <p:val>
                                            <p:strVal val="#ppt_x"/>
                                          </p:val>
                                        </p:tav>
                                        <p:tav tm="100000">
                                          <p:val>
                                            <p:strVal val="#ppt_x"/>
                                          </p:val>
                                        </p:tav>
                                      </p:tavLst>
                                    </p:anim>
                                    <p:anim calcmode="lin" valueType="num">
                                      <p:cBhvr>
                                        <p:cTn id="34" dur="1500" fill="hold"/>
                                        <p:tgtEl>
                                          <p:spTgt spid="4104"/>
                                        </p:tgtEl>
                                        <p:attrNameLst>
                                          <p:attrName>ppt_y</p:attrName>
                                        </p:attrNameLst>
                                      </p:cBhvr>
                                      <p:tavLst>
                                        <p:tav tm="0">
                                          <p:val>
                                            <p:strVal val="#ppt_y+.1"/>
                                          </p:val>
                                        </p:tav>
                                        <p:tav tm="100000">
                                          <p:val>
                                            <p:strVal val="#ppt_y"/>
                                          </p:val>
                                        </p:tav>
                                      </p:tavLst>
                                    </p:anim>
                                  </p:childTnLst>
                                </p:cTn>
                              </p:par>
                            </p:childTnLst>
                          </p:cTn>
                        </p:par>
                        <p:par>
                          <p:cTn id="35" fill="hold">
                            <p:stCondLst>
                              <p:cond delay="7500"/>
                            </p:stCondLst>
                            <p:childTnLst>
                              <p:par>
                                <p:cTn id="36" presetID="42" presetClass="entr" presetSubtype="0" fill="hold" nodeType="afterEffect">
                                  <p:stCondLst>
                                    <p:cond delay="0"/>
                                  </p:stCondLst>
                                  <p:childTnLst>
                                    <p:set>
                                      <p:cBhvr>
                                        <p:cTn id="37" dur="1" fill="hold">
                                          <p:stCondLst>
                                            <p:cond delay="0"/>
                                          </p:stCondLst>
                                        </p:cTn>
                                        <p:tgtEl>
                                          <p:spTgt spid="4106"/>
                                        </p:tgtEl>
                                        <p:attrNameLst>
                                          <p:attrName>style.visibility</p:attrName>
                                        </p:attrNameLst>
                                      </p:cBhvr>
                                      <p:to>
                                        <p:strVal val="visible"/>
                                      </p:to>
                                    </p:set>
                                    <p:animEffect transition="in" filter="fade">
                                      <p:cBhvr>
                                        <p:cTn id="38" dur="1500"/>
                                        <p:tgtEl>
                                          <p:spTgt spid="4106"/>
                                        </p:tgtEl>
                                      </p:cBhvr>
                                    </p:animEffect>
                                    <p:anim calcmode="lin" valueType="num">
                                      <p:cBhvr>
                                        <p:cTn id="39" dur="1500" fill="hold"/>
                                        <p:tgtEl>
                                          <p:spTgt spid="4106"/>
                                        </p:tgtEl>
                                        <p:attrNameLst>
                                          <p:attrName>ppt_x</p:attrName>
                                        </p:attrNameLst>
                                      </p:cBhvr>
                                      <p:tavLst>
                                        <p:tav tm="0">
                                          <p:val>
                                            <p:strVal val="#ppt_x"/>
                                          </p:val>
                                        </p:tav>
                                        <p:tav tm="100000">
                                          <p:val>
                                            <p:strVal val="#ppt_x"/>
                                          </p:val>
                                        </p:tav>
                                      </p:tavLst>
                                    </p:anim>
                                    <p:anim calcmode="lin" valueType="num">
                                      <p:cBhvr>
                                        <p:cTn id="40" dur="1500" fill="hold"/>
                                        <p:tgtEl>
                                          <p:spTgt spid="410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CuadroTexto"/>
          <p:cNvSpPr txBox="1"/>
          <p:nvPr/>
        </p:nvSpPr>
        <p:spPr>
          <a:xfrm>
            <a:off x="611560" y="1589584"/>
            <a:ext cx="7920880" cy="1815882"/>
          </a:xfrm>
          <a:prstGeom prst="rect">
            <a:avLst/>
          </a:prstGeom>
          <a:noFill/>
        </p:spPr>
        <p:txBody>
          <a:bodyPr wrap="square" rtlCol="0">
            <a:spAutoFit/>
          </a:bodyPr>
          <a:lstStyle/>
          <a:p>
            <a:pPr algn="just"/>
            <a:r>
              <a:rPr lang="es-ES" sz="1400" dirty="0">
                <a:latin typeface="Arial" pitchFamily="34" charset="0"/>
                <a:cs typeface="Arial" pitchFamily="34" charset="0"/>
              </a:rPr>
              <a:t>El Día Internacional de la Eliminación de la Violencia contra la Mujer se conmemora anualmente el 25 de </a:t>
            </a:r>
            <a:r>
              <a:rPr lang="es-ES" sz="1400" dirty="0" smtClean="0">
                <a:latin typeface="Arial" pitchFamily="34" charset="0"/>
                <a:cs typeface="Arial" pitchFamily="34" charset="0"/>
              </a:rPr>
              <a:t>noviembre</a:t>
            </a:r>
            <a:r>
              <a:rPr lang="es-ES" sz="1400" dirty="0">
                <a:latin typeface="Arial" pitchFamily="34" charset="0"/>
                <a:cs typeface="Arial" pitchFamily="34" charset="0"/>
              </a:rPr>
              <a:t> para denunciar la violencia que se ejerce sobre las mujeres en todo el mundo y reclamar políticas en todos los países para su erradicación. La convocatoria fue iniciada por el movimiento feminista latinoamericano en </a:t>
            </a:r>
            <a:r>
              <a:rPr lang="es-ES" sz="1400" dirty="0" smtClean="0">
                <a:latin typeface="Arial" pitchFamily="34" charset="0"/>
                <a:cs typeface="Arial" pitchFamily="34" charset="0"/>
              </a:rPr>
              <a:t>1981, </a:t>
            </a:r>
            <a:r>
              <a:rPr lang="es-ES" sz="1400" dirty="0">
                <a:latin typeface="Arial" pitchFamily="34" charset="0"/>
                <a:cs typeface="Arial" pitchFamily="34" charset="0"/>
              </a:rPr>
              <a:t>en conmemoración a la fecha en la que fueron asesinadas, en 1960, las tres hermanas Mirabal (Patria, Minerva y María Teresa), en la República Dominicana. En 1999, la jornada de reivindicación fue asumida por la Asamblea General de las Naciones Unidas en su resolución 54/134, el 17 de diciembre de 1999, entendiendo por violencia contra la </a:t>
            </a:r>
            <a:r>
              <a:rPr lang="es-ES" sz="1400" dirty="0" smtClean="0">
                <a:latin typeface="Arial" pitchFamily="34" charset="0"/>
                <a:cs typeface="Arial" pitchFamily="34" charset="0"/>
              </a:rPr>
              <a:t>mujer.</a:t>
            </a:r>
            <a:endParaRPr lang="es-MX" sz="1400" dirty="0">
              <a:latin typeface="Arial" pitchFamily="34" charset="0"/>
              <a:cs typeface="Arial" pitchFamily="34" charset="0"/>
            </a:endParaRPr>
          </a:p>
        </p:txBody>
      </p:sp>
      <p:sp>
        <p:nvSpPr>
          <p:cNvPr id="6" name="5 CuadroTexto"/>
          <p:cNvSpPr txBox="1"/>
          <p:nvPr/>
        </p:nvSpPr>
        <p:spPr>
          <a:xfrm>
            <a:off x="287525" y="27781"/>
            <a:ext cx="8316923" cy="1384995"/>
          </a:xfrm>
          <a:prstGeom prst="rect">
            <a:avLst/>
          </a:prstGeom>
          <a:noFill/>
        </p:spPr>
        <p:txBody>
          <a:bodyPr wrap="square" rtlCol="0">
            <a:spAutoFit/>
          </a:bodyPr>
          <a:lstStyle/>
          <a:p>
            <a:r>
              <a:rPr lang="es-MX" dirty="0"/>
              <a:t> </a:t>
            </a:r>
          </a:p>
          <a:p>
            <a:pPr algn="just"/>
            <a:r>
              <a:rPr lang="es-MX" sz="2400" b="1" dirty="0" smtClean="0">
                <a:latin typeface="Arial" pitchFamily="34" charset="0"/>
                <a:cs typeface="Arial" pitchFamily="34" charset="0"/>
              </a:rPr>
              <a:t>DÍA INTERNACIONAL DE LA ELIMINACIÓN DE LA VIOLENCIA CONTRA LA MUJER</a:t>
            </a:r>
          </a:p>
          <a:p>
            <a:endParaRPr lang="es-MX" dirty="0"/>
          </a:p>
        </p:txBody>
      </p:sp>
      <p:pic>
        <p:nvPicPr>
          <p:cNvPr id="1027" name="Picture 3" descr="Día Internacional de la Eliminación de la Violencia contra la Mujer – 25  noviembre – Prepa en linea SEP"/>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19842857">
            <a:off x="5429614" y="3509969"/>
            <a:ext cx="1782512" cy="1447788"/>
          </a:xfrm>
          <a:prstGeom prst="rect">
            <a:avLst/>
          </a:prstGeom>
          <a:noFill/>
          <a:extLst>
            <a:ext uri="{909E8E84-426E-40DD-AFC4-6F175D3DCCD1}">
              <a14:hiddenFill xmlns:a14="http://schemas.microsoft.com/office/drawing/2010/main">
                <a:solidFill>
                  <a:srgbClr val="FFFFFF"/>
                </a:solidFill>
              </a14:hiddenFill>
            </a:ext>
          </a:extLst>
        </p:spPr>
      </p:pic>
      <p:pic>
        <p:nvPicPr>
          <p:cNvPr id="1029" name="Picture 5" descr="Día Internacional de la Eliminación de la Violencia contra la Mujer | Banco  del Bienestar, Sociedad Nacional de Crédito, Institución de Banca de  Desarrollo | Gobierno | gob.mx"/>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9180337">
            <a:off x="1917569" y="3640929"/>
            <a:ext cx="1876713" cy="1440160"/>
          </a:xfrm>
          <a:prstGeom prst="rect">
            <a:avLst/>
          </a:prstGeom>
          <a:noFill/>
          <a:extLst>
            <a:ext uri="{909E8E84-426E-40DD-AFC4-6F175D3DCCD1}">
              <a14:hiddenFill xmlns:a14="http://schemas.microsoft.com/office/drawing/2010/main">
                <a:solidFill>
                  <a:srgbClr val="FFFFFF"/>
                </a:solidFill>
              </a14:hiddenFill>
            </a:ext>
          </a:extLst>
        </p:spPr>
      </p:pic>
      <p:pic>
        <p:nvPicPr>
          <p:cNvPr id="1031" name="Picture 7" descr="Todas las violencias, todas las mujeres. Manifiesto 25 de noviembre, día  internacional de la eliminación de la violencia contra la mujer -  Coordinadora de Organizaciones para el Desarrollo"/>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241735" y="5065262"/>
            <a:ext cx="2502278" cy="1535702"/>
          </a:xfrm>
          <a:prstGeom prst="rect">
            <a:avLst/>
          </a:prstGeom>
          <a:noFill/>
          <a:extLst>
            <a:ext uri="{909E8E84-426E-40DD-AFC4-6F175D3DCCD1}">
              <a14:hiddenFill xmlns:a14="http://schemas.microsoft.com/office/drawing/2010/main">
                <a:solidFill>
                  <a:srgbClr val="FFFFFF"/>
                </a:solidFill>
              </a14:hiddenFill>
            </a:ext>
          </a:extLst>
        </p:spPr>
      </p:pic>
      <p:pic>
        <p:nvPicPr>
          <p:cNvPr id="1033" name="Picture 9" descr="Por qué se celebra el Día Internacional de la Eliminación de la Violencia  contra la Mujer? | Mujer México"/>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1075813">
            <a:off x="5544775" y="5037154"/>
            <a:ext cx="1787168" cy="960155"/>
          </a:xfrm>
          <a:prstGeom prst="rect">
            <a:avLst/>
          </a:prstGeom>
          <a:noFill/>
          <a:extLst>
            <a:ext uri="{909E8E84-426E-40DD-AFC4-6F175D3DCCD1}">
              <a14:hiddenFill xmlns:a14="http://schemas.microsoft.com/office/drawing/2010/main">
                <a:solidFill>
                  <a:srgbClr val="FFFFFF"/>
                </a:solidFill>
              </a14:hiddenFill>
            </a:ext>
          </a:extLst>
        </p:spPr>
      </p:pic>
      <p:pic>
        <p:nvPicPr>
          <p:cNvPr id="1035" name="Picture 11" descr="DÍA INTERNACIONAL PARA LA ELIMINACIÓN DE LA VIOLENCIA CONTRA LAS MUJERES |  Centro Nacional de Equidad de Género y Salud Reproductiva | Gobierno |  gob.mx"/>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767109" y="3585596"/>
            <a:ext cx="1854184" cy="2463253"/>
          </a:xfrm>
          <a:prstGeom prst="rect">
            <a:avLst/>
          </a:prstGeom>
          <a:noFill/>
          <a:extLst>
            <a:ext uri="{909E8E84-426E-40DD-AFC4-6F175D3DCCD1}">
              <a14:hiddenFill xmlns:a14="http://schemas.microsoft.com/office/drawing/2010/main">
                <a:solidFill>
                  <a:srgbClr val="FFFFFF"/>
                </a:solidFill>
              </a14:hiddenFill>
            </a:ext>
          </a:extLst>
        </p:spPr>
      </p:pic>
      <p:pic>
        <p:nvPicPr>
          <p:cNvPr id="1037" name="Picture 13" descr="Día internacional de la eliminación de la violencia contra la muje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rot="20557668">
            <a:off x="4493876" y="5822647"/>
            <a:ext cx="1817264" cy="6978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31076626"/>
      </p:ext>
    </p:extLst>
  </p:cSld>
  <p:clrMapOvr>
    <a:masterClrMapping/>
  </p:clrMapOvr>
  <mc:AlternateContent xmlns:mc="http://schemas.openxmlformats.org/markup-compatibility/2006">
    <mc:Choice xmlns:p14="http://schemas.microsoft.com/office/powerpoint/2010/main" Requires="p14">
      <p:transition spd="slow" p14:dur="2500" advClick="0" advTm="17930"/>
    </mc:Choice>
    <mc:Fallback>
      <p:transition spd="slow" advClick="0" advTm="1793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500" fill="hold"/>
                                        <p:tgtEl>
                                          <p:spTgt spid="6"/>
                                        </p:tgtEl>
                                        <p:attrNameLst>
                                          <p:attrName>ppt_w</p:attrName>
                                        </p:attrNameLst>
                                      </p:cBhvr>
                                      <p:tavLst>
                                        <p:tav tm="0">
                                          <p:val>
                                            <p:fltVal val="0"/>
                                          </p:val>
                                        </p:tav>
                                        <p:tav tm="100000">
                                          <p:val>
                                            <p:strVal val="#ppt_w"/>
                                          </p:val>
                                        </p:tav>
                                      </p:tavLst>
                                    </p:anim>
                                    <p:anim calcmode="lin" valueType="num">
                                      <p:cBhvr>
                                        <p:cTn id="8" dur="1500" fill="hold"/>
                                        <p:tgtEl>
                                          <p:spTgt spid="6"/>
                                        </p:tgtEl>
                                        <p:attrNameLst>
                                          <p:attrName>ppt_h</p:attrName>
                                        </p:attrNameLst>
                                      </p:cBhvr>
                                      <p:tavLst>
                                        <p:tav tm="0">
                                          <p:val>
                                            <p:fltVal val="0"/>
                                          </p:val>
                                        </p:tav>
                                        <p:tav tm="100000">
                                          <p:val>
                                            <p:strVal val="#ppt_h"/>
                                          </p:val>
                                        </p:tav>
                                      </p:tavLst>
                                    </p:anim>
                                    <p:anim calcmode="lin" valueType="num">
                                      <p:cBhvr>
                                        <p:cTn id="9" dur="1500" fill="hold"/>
                                        <p:tgtEl>
                                          <p:spTgt spid="6"/>
                                        </p:tgtEl>
                                        <p:attrNameLst>
                                          <p:attrName>style.rotation</p:attrName>
                                        </p:attrNameLst>
                                      </p:cBhvr>
                                      <p:tavLst>
                                        <p:tav tm="0">
                                          <p:val>
                                            <p:fltVal val="360"/>
                                          </p:val>
                                        </p:tav>
                                        <p:tav tm="100000">
                                          <p:val>
                                            <p:fltVal val="0"/>
                                          </p:val>
                                        </p:tav>
                                      </p:tavLst>
                                    </p:anim>
                                    <p:animEffect transition="in" filter="fade">
                                      <p:cBhvr>
                                        <p:cTn id="10" dur="1500"/>
                                        <p:tgtEl>
                                          <p:spTgt spid="6"/>
                                        </p:tgtEl>
                                      </p:cBhvr>
                                    </p:animEffect>
                                  </p:childTnLst>
                                </p:cTn>
                              </p:par>
                              <p:par>
                                <p:cTn id="11" presetID="49" presetClass="entr" presetSubtype="0" decel="10000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1500" fill="hold"/>
                                        <p:tgtEl>
                                          <p:spTgt spid="5"/>
                                        </p:tgtEl>
                                        <p:attrNameLst>
                                          <p:attrName>ppt_w</p:attrName>
                                        </p:attrNameLst>
                                      </p:cBhvr>
                                      <p:tavLst>
                                        <p:tav tm="0">
                                          <p:val>
                                            <p:fltVal val="0"/>
                                          </p:val>
                                        </p:tav>
                                        <p:tav tm="100000">
                                          <p:val>
                                            <p:strVal val="#ppt_w"/>
                                          </p:val>
                                        </p:tav>
                                      </p:tavLst>
                                    </p:anim>
                                    <p:anim calcmode="lin" valueType="num">
                                      <p:cBhvr>
                                        <p:cTn id="14" dur="1500" fill="hold"/>
                                        <p:tgtEl>
                                          <p:spTgt spid="5"/>
                                        </p:tgtEl>
                                        <p:attrNameLst>
                                          <p:attrName>ppt_h</p:attrName>
                                        </p:attrNameLst>
                                      </p:cBhvr>
                                      <p:tavLst>
                                        <p:tav tm="0">
                                          <p:val>
                                            <p:fltVal val="0"/>
                                          </p:val>
                                        </p:tav>
                                        <p:tav tm="100000">
                                          <p:val>
                                            <p:strVal val="#ppt_h"/>
                                          </p:val>
                                        </p:tav>
                                      </p:tavLst>
                                    </p:anim>
                                    <p:anim calcmode="lin" valueType="num">
                                      <p:cBhvr>
                                        <p:cTn id="15" dur="1500" fill="hold"/>
                                        <p:tgtEl>
                                          <p:spTgt spid="5"/>
                                        </p:tgtEl>
                                        <p:attrNameLst>
                                          <p:attrName>style.rotation</p:attrName>
                                        </p:attrNameLst>
                                      </p:cBhvr>
                                      <p:tavLst>
                                        <p:tav tm="0">
                                          <p:val>
                                            <p:fltVal val="360"/>
                                          </p:val>
                                        </p:tav>
                                        <p:tav tm="100000">
                                          <p:val>
                                            <p:fltVal val="0"/>
                                          </p:val>
                                        </p:tav>
                                      </p:tavLst>
                                    </p:anim>
                                    <p:animEffect transition="in" filter="fade">
                                      <p:cBhvr>
                                        <p:cTn id="16" dur="1500"/>
                                        <p:tgtEl>
                                          <p:spTgt spid="5"/>
                                        </p:tgtEl>
                                      </p:cBhvr>
                                    </p:animEffect>
                                  </p:childTnLst>
                                </p:cTn>
                              </p:par>
                            </p:childTnLst>
                          </p:cTn>
                        </p:par>
                        <p:par>
                          <p:cTn id="17" fill="hold">
                            <p:stCondLst>
                              <p:cond delay="1500"/>
                            </p:stCondLst>
                            <p:childTnLst>
                              <p:par>
                                <p:cTn id="18" presetID="14" presetClass="entr" presetSubtype="10" fill="hold" nodeType="afterEffect">
                                  <p:stCondLst>
                                    <p:cond delay="0"/>
                                  </p:stCondLst>
                                  <p:childTnLst>
                                    <p:set>
                                      <p:cBhvr>
                                        <p:cTn id="19" dur="1" fill="hold">
                                          <p:stCondLst>
                                            <p:cond delay="0"/>
                                          </p:stCondLst>
                                        </p:cTn>
                                        <p:tgtEl>
                                          <p:spTgt spid="1029"/>
                                        </p:tgtEl>
                                        <p:attrNameLst>
                                          <p:attrName>style.visibility</p:attrName>
                                        </p:attrNameLst>
                                      </p:cBhvr>
                                      <p:to>
                                        <p:strVal val="visible"/>
                                      </p:to>
                                    </p:set>
                                    <p:animEffect transition="in" filter="randombar(horizontal)">
                                      <p:cBhvr>
                                        <p:cTn id="20" dur="1500"/>
                                        <p:tgtEl>
                                          <p:spTgt spid="1029"/>
                                        </p:tgtEl>
                                      </p:cBhvr>
                                    </p:animEffect>
                                  </p:childTnLst>
                                </p:cTn>
                              </p:par>
                            </p:childTnLst>
                          </p:cTn>
                        </p:par>
                        <p:par>
                          <p:cTn id="21" fill="hold">
                            <p:stCondLst>
                              <p:cond delay="3000"/>
                            </p:stCondLst>
                            <p:childTnLst>
                              <p:par>
                                <p:cTn id="22" presetID="14" presetClass="entr" presetSubtype="10" fill="hold" nodeType="afterEffect">
                                  <p:stCondLst>
                                    <p:cond delay="0"/>
                                  </p:stCondLst>
                                  <p:childTnLst>
                                    <p:set>
                                      <p:cBhvr>
                                        <p:cTn id="23" dur="1" fill="hold">
                                          <p:stCondLst>
                                            <p:cond delay="0"/>
                                          </p:stCondLst>
                                        </p:cTn>
                                        <p:tgtEl>
                                          <p:spTgt spid="1031"/>
                                        </p:tgtEl>
                                        <p:attrNameLst>
                                          <p:attrName>style.visibility</p:attrName>
                                        </p:attrNameLst>
                                      </p:cBhvr>
                                      <p:to>
                                        <p:strVal val="visible"/>
                                      </p:to>
                                    </p:set>
                                    <p:animEffect transition="in" filter="randombar(horizontal)">
                                      <p:cBhvr>
                                        <p:cTn id="24" dur="1500"/>
                                        <p:tgtEl>
                                          <p:spTgt spid="1031"/>
                                        </p:tgtEl>
                                      </p:cBhvr>
                                    </p:animEffect>
                                  </p:childTnLst>
                                </p:cTn>
                              </p:par>
                            </p:childTnLst>
                          </p:cTn>
                        </p:par>
                        <p:par>
                          <p:cTn id="25" fill="hold">
                            <p:stCondLst>
                              <p:cond delay="4500"/>
                            </p:stCondLst>
                            <p:childTnLst>
                              <p:par>
                                <p:cTn id="26" presetID="14" presetClass="entr" presetSubtype="10" fill="hold" nodeType="afterEffect">
                                  <p:stCondLst>
                                    <p:cond delay="0"/>
                                  </p:stCondLst>
                                  <p:childTnLst>
                                    <p:set>
                                      <p:cBhvr>
                                        <p:cTn id="27" dur="1" fill="hold">
                                          <p:stCondLst>
                                            <p:cond delay="0"/>
                                          </p:stCondLst>
                                        </p:cTn>
                                        <p:tgtEl>
                                          <p:spTgt spid="1035"/>
                                        </p:tgtEl>
                                        <p:attrNameLst>
                                          <p:attrName>style.visibility</p:attrName>
                                        </p:attrNameLst>
                                      </p:cBhvr>
                                      <p:to>
                                        <p:strVal val="visible"/>
                                      </p:to>
                                    </p:set>
                                    <p:animEffect transition="in" filter="randombar(horizontal)">
                                      <p:cBhvr>
                                        <p:cTn id="28" dur="1500"/>
                                        <p:tgtEl>
                                          <p:spTgt spid="1035"/>
                                        </p:tgtEl>
                                      </p:cBhvr>
                                    </p:animEffect>
                                  </p:childTnLst>
                                </p:cTn>
                              </p:par>
                            </p:childTnLst>
                          </p:cTn>
                        </p:par>
                        <p:par>
                          <p:cTn id="29" fill="hold">
                            <p:stCondLst>
                              <p:cond delay="6000"/>
                            </p:stCondLst>
                            <p:childTnLst>
                              <p:par>
                                <p:cTn id="30" presetID="14" presetClass="entr" presetSubtype="10" fill="hold" nodeType="afterEffect">
                                  <p:stCondLst>
                                    <p:cond delay="0"/>
                                  </p:stCondLst>
                                  <p:childTnLst>
                                    <p:set>
                                      <p:cBhvr>
                                        <p:cTn id="31" dur="1" fill="hold">
                                          <p:stCondLst>
                                            <p:cond delay="0"/>
                                          </p:stCondLst>
                                        </p:cTn>
                                        <p:tgtEl>
                                          <p:spTgt spid="1027"/>
                                        </p:tgtEl>
                                        <p:attrNameLst>
                                          <p:attrName>style.visibility</p:attrName>
                                        </p:attrNameLst>
                                      </p:cBhvr>
                                      <p:to>
                                        <p:strVal val="visible"/>
                                      </p:to>
                                    </p:set>
                                    <p:animEffect transition="in" filter="randombar(horizontal)">
                                      <p:cBhvr>
                                        <p:cTn id="32" dur="1500"/>
                                        <p:tgtEl>
                                          <p:spTgt spid="1027"/>
                                        </p:tgtEl>
                                      </p:cBhvr>
                                    </p:animEffect>
                                  </p:childTnLst>
                                </p:cTn>
                              </p:par>
                            </p:childTnLst>
                          </p:cTn>
                        </p:par>
                        <p:par>
                          <p:cTn id="33" fill="hold">
                            <p:stCondLst>
                              <p:cond delay="7500"/>
                            </p:stCondLst>
                            <p:childTnLst>
                              <p:par>
                                <p:cTn id="34" presetID="14" presetClass="entr" presetSubtype="10" fill="hold" nodeType="afterEffect">
                                  <p:stCondLst>
                                    <p:cond delay="0"/>
                                  </p:stCondLst>
                                  <p:childTnLst>
                                    <p:set>
                                      <p:cBhvr>
                                        <p:cTn id="35" dur="1" fill="hold">
                                          <p:stCondLst>
                                            <p:cond delay="0"/>
                                          </p:stCondLst>
                                        </p:cTn>
                                        <p:tgtEl>
                                          <p:spTgt spid="1033"/>
                                        </p:tgtEl>
                                        <p:attrNameLst>
                                          <p:attrName>style.visibility</p:attrName>
                                        </p:attrNameLst>
                                      </p:cBhvr>
                                      <p:to>
                                        <p:strVal val="visible"/>
                                      </p:to>
                                    </p:set>
                                    <p:animEffect transition="in" filter="randombar(horizontal)">
                                      <p:cBhvr>
                                        <p:cTn id="36" dur="1500"/>
                                        <p:tgtEl>
                                          <p:spTgt spid="1033"/>
                                        </p:tgtEl>
                                      </p:cBhvr>
                                    </p:animEffect>
                                  </p:childTnLst>
                                </p:cTn>
                              </p:par>
                            </p:childTnLst>
                          </p:cTn>
                        </p:par>
                        <p:par>
                          <p:cTn id="37" fill="hold">
                            <p:stCondLst>
                              <p:cond delay="9000"/>
                            </p:stCondLst>
                            <p:childTnLst>
                              <p:par>
                                <p:cTn id="38" presetID="14" presetClass="entr" presetSubtype="10" fill="hold" nodeType="afterEffect">
                                  <p:stCondLst>
                                    <p:cond delay="0"/>
                                  </p:stCondLst>
                                  <p:childTnLst>
                                    <p:set>
                                      <p:cBhvr>
                                        <p:cTn id="39" dur="1" fill="hold">
                                          <p:stCondLst>
                                            <p:cond delay="0"/>
                                          </p:stCondLst>
                                        </p:cTn>
                                        <p:tgtEl>
                                          <p:spTgt spid="1037"/>
                                        </p:tgtEl>
                                        <p:attrNameLst>
                                          <p:attrName>style.visibility</p:attrName>
                                        </p:attrNameLst>
                                      </p:cBhvr>
                                      <p:to>
                                        <p:strVal val="visible"/>
                                      </p:to>
                                    </p:set>
                                    <p:animEffect transition="in" filter="randombar(horizontal)">
                                      <p:cBhvr>
                                        <p:cTn id="40" dur="1500"/>
                                        <p:tgtEl>
                                          <p:spTgt spid="10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CuadroTexto"/>
          <p:cNvSpPr txBox="1"/>
          <p:nvPr/>
        </p:nvSpPr>
        <p:spPr>
          <a:xfrm>
            <a:off x="611560" y="2708920"/>
            <a:ext cx="7848872" cy="1169551"/>
          </a:xfrm>
          <a:prstGeom prst="rect">
            <a:avLst/>
          </a:prstGeom>
          <a:noFill/>
        </p:spPr>
        <p:txBody>
          <a:bodyPr wrap="square" rtlCol="0">
            <a:spAutoFit/>
          </a:bodyPr>
          <a:lstStyle/>
          <a:p>
            <a:pPr algn="just"/>
            <a:r>
              <a:rPr lang="es-ES" sz="1400" i="1" dirty="0" smtClean="0">
                <a:latin typeface="Arial" pitchFamily="34" charset="0"/>
                <a:cs typeface="Arial" pitchFamily="34" charset="0"/>
              </a:rPr>
              <a:t>«TODO ACTO DE VIOLENCIA BASADO EN LA PERTENENCIA AL SEXO FEMENINO QUE TENGA O PUEDA TENER COMO RESULTADO UN DAÑO O SUFRIMIENTO FÍSICO, SEXUAL O PSICOLÓGICO PARA LA MUJER, ASÍ COMO LAS AMENAZAS DE TALES ACTOS, LA COACCIÓN O LA PRIVACIÓN ARBITRARIA DE LA LIBERTAD, TANTO SI SE PRODUCEN EN LA VIDA PÚBLICA COMO EN LA VIDA PRIVADA» </a:t>
            </a:r>
            <a:endParaRPr lang="es-MX" sz="1400" i="1" dirty="0">
              <a:latin typeface="Arial" pitchFamily="34" charset="0"/>
              <a:cs typeface="Arial" pitchFamily="34" charset="0"/>
            </a:endParaRPr>
          </a:p>
        </p:txBody>
      </p:sp>
      <p:pic>
        <p:nvPicPr>
          <p:cNvPr id="2050" name="Picture 2" descr="Pin en Promesas, bendiciones y alient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20380425">
            <a:off x="6049481" y="4172177"/>
            <a:ext cx="2214216" cy="2358841"/>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100 Frases CONTRA LA VIOLENCIA DE GÉNERO"/>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20378320">
            <a:off x="2039932" y="4395038"/>
            <a:ext cx="2143181" cy="1368152"/>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Pin en La identidad y los roles de género"/>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20726037">
            <a:off x="831559" y="4529539"/>
            <a:ext cx="1631930" cy="2118140"/>
          </a:xfrm>
          <a:prstGeom prst="rect">
            <a:avLst/>
          </a:prstGeom>
          <a:noFill/>
          <a:extLst>
            <a:ext uri="{909E8E84-426E-40DD-AFC4-6F175D3DCCD1}">
              <a14:hiddenFill xmlns:a14="http://schemas.microsoft.com/office/drawing/2010/main">
                <a:solidFill>
                  <a:srgbClr val="FFFFFF"/>
                </a:solidFill>
              </a14:hiddenFill>
            </a:ext>
          </a:extLst>
        </p:spPr>
      </p:pic>
      <p:pic>
        <p:nvPicPr>
          <p:cNvPr id="2056" name="Picture 8" descr="Feminicidio de Ingrid Escamilla: por qué el asesinato de la joven ha  provocado protestas en México - BBC News Mundo"/>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rot="842206">
            <a:off x="1928479" y="5737032"/>
            <a:ext cx="2441458" cy="792088"/>
          </a:xfrm>
          <a:prstGeom prst="rect">
            <a:avLst/>
          </a:prstGeom>
          <a:noFill/>
          <a:extLst>
            <a:ext uri="{909E8E84-426E-40DD-AFC4-6F175D3DCCD1}">
              <a14:hiddenFill xmlns:a14="http://schemas.microsoft.com/office/drawing/2010/main">
                <a:solidFill>
                  <a:srgbClr val="FFFFFF"/>
                </a:solidFill>
              </a14:hiddenFill>
            </a:ext>
          </a:extLst>
        </p:spPr>
      </p:pic>
      <p:pic>
        <p:nvPicPr>
          <p:cNvPr id="2058" name="Picture 10" descr="Yemen: Uno de los peores lugares del mundo para ser muje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202120" y="4135676"/>
            <a:ext cx="1775279" cy="2533684"/>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1164902237"/>
      </p:ext>
    </p:extLst>
  </p:cSld>
  <p:clrMapOvr>
    <a:masterClrMapping/>
  </p:clrMapOvr>
  <mc:AlternateContent xmlns:mc="http://schemas.openxmlformats.org/markup-compatibility/2006">
    <mc:Choice xmlns:p14="http://schemas.microsoft.com/office/powerpoint/2010/main" Requires="p14">
      <p:transition spd="slow" p14:dur="2500" advClick="0" advTm="18686"/>
    </mc:Choice>
    <mc:Fallback>
      <p:transition spd="slow" advClick="0" advTm="18686"/>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250"/>
                                  </p:stCondLst>
                                  <p:childTnLst>
                                    <p:set>
                                      <p:cBhvr>
                                        <p:cTn id="6" dur="1" fill="hold">
                                          <p:stCondLst>
                                            <p:cond delay="0"/>
                                          </p:stCondLst>
                                        </p:cTn>
                                        <p:tgtEl>
                                          <p:spTgt spid="4"/>
                                        </p:tgtEl>
                                        <p:attrNameLst>
                                          <p:attrName>style.visibility</p:attrName>
                                        </p:attrNameLst>
                                      </p:cBhvr>
                                      <p:to>
                                        <p:strVal val="visible"/>
                                      </p:to>
                                    </p:set>
                                    <p:animEffect transition="in" filter="checkerboard(across)">
                                      <p:cBhvr>
                                        <p:cTn id="7" dur="1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250"/>
                                  </p:stCondLst>
                                  <p:childTnLst>
                                    <p:set>
                                      <p:cBhvr>
                                        <p:cTn id="11" dur="1" fill="hold">
                                          <p:stCondLst>
                                            <p:cond delay="0"/>
                                          </p:stCondLst>
                                        </p:cTn>
                                        <p:tgtEl>
                                          <p:spTgt spid="2054"/>
                                        </p:tgtEl>
                                        <p:attrNameLst>
                                          <p:attrName>style.visibility</p:attrName>
                                        </p:attrNameLst>
                                      </p:cBhvr>
                                      <p:to>
                                        <p:strVal val="visible"/>
                                      </p:to>
                                    </p:set>
                                    <p:animEffect transition="in" filter="barn(inVertical)">
                                      <p:cBhvr>
                                        <p:cTn id="12" dur="1500"/>
                                        <p:tgtEl>
                                          <p:spTgt spid="2054"/>
                                        </p:tgtEl>
                                      </p:cBhvr>
                                    </p:animEffect>
                                  </p:childTnLst>
                                </p:cTn>
                              </p:par>
                              <p:par>
                                <p:cTn id="13" presetID="16" presetClass="entr" presetSubtype="21" fill="hold" nodeType="withEffect">
                                  <p:stCondLst>
                                    <p:cond delay="250"/>
                                  </p:stCondLst>
                                  <p:childTnLst>
                                    <p:set>
                                      <p:cBhvr>
                                        <p:cTn id="14" dur="1" fill="hold">
                                          <p:stCondLst>
                                            <p:cond delay="0"/>
                                          </p:stCondLst>
                                        </p:cTn>
                                        <p:tgtEl>
                                          <p:spTgt spid="2056"/>
                                        </p:tgtEl>
                                        <p:attrNameLst>
                                          <p:attrName>style.visibility</p:attrName>
                                        </p:attrNameLst>
                                      </p:cBhvr>
                                      <p:to>
                                        <p:strVal val="visible"/>
                                      </p:to>
                                    </p:set>
                                    <p:animEffect transition="in" filter="barn(inVertical)">
                                      <p:cBhvr>
                                        <p:cTn id="15" dur="1500"/>
                                        <p:tgtEl>
                                          <p:spTgt spid="2056"/>
                                        </p:tgtEl>
                                      </p:cBhvr>
                                    </p:animEffect>
                                  </p:childTnLst>
                                </p:cTn>
                              </p:par>
                              <p:par>
                                <p:cTn id="16" presetID="16" presetClass="entr" presetSubtype="21" fill="hold" nodeType="withEffect">
                                  <p:stCondLst>
                                    <p:cond delay="250"/>
                                  </p:stCondLst>
                                  <p:childTnLst>
                                    <p:set>
                                      <p:cBhvr>
                                        <p:cTn id="17" dur="1" fill="hold">
                                          <p:stCondLst>
                                            <p:cond delay="0"/>
                                          </p:stCondLst>
                                        </p:cTn>
                                        <p:tgtEl>
                                          <p:spTgt spid="2052"/>
                                        </p:tgtEl>
                                        <p:attrNameLst>
                                          <p:attrName>style.visibility</p:attrName>
                                        </p:attrNameLst>
                                      </p:cBhvr>
                                      <p:to>
                                        <p:strVal val="visible"/>
                                      </p:to>
                                    </p:set>
                                    <p:animEffect transition="in" filter="barn(inVertical)">
                                      <p:cBhvr>
                                        <p:cTn id="18" dur="1500"/>
                                        <p:tgtEl>
                                          <p:spTgt spid="2052"/>
                                        </p:tgtEl>
                                      </p:cBhvr>
                                    </p:animEffect>
                                  </p:childTnLst>
                                </p:cTn>
                              </p:par>
                              <p:par>
                                <p:cTn id="19" presetID="16" presetClass="entr" presetSubtype="21" fill="hold" nodeType="withEffect">
                                  <p:stCondLst>
                                    <p:cond delay="250"/>
                                  </p:stCondLst>
                                  <p:childTnLst>
                                    <p:set>
                                      <p:cBhvr>
                                        <p:cTn id="20" dur="1" fill="hold">
                                          <p:stCondLst>
                                            <p:cond delay="0"/>
                                          </p:stCondLst>
                                        </p:cTn>
                                        <p:tgtEl>
                                          <p:spTgt spid="2058"/>
                                        </p:tgtEl>
                                        <p:attrNameLst>
                                          <p:attrName>style.visibility</p:attrName>
                                        </p:attrNameLst>
                                      </p:cBhvr>
                                      <p:to>
                                        <p:strVal val="visible"/>
                                      </p:to>
                                    </p:set>
                                    <p:animEffect transition="in" filter="barn(inVertical)">
                                      <p:cBhvr>
                                        <p:cTn id="21" dur="1500"/>
                                        <p:tgtEl>
                                          <p:spTgt spid="2058"/>
                                        </p:tgtEl>
                                      </p:cBhvr>
                                    </p:animEffect>
                                  </p:childTnLst>
                                </p:cTn>
                              </p:par>
                              <p:par>
                                <p:cTn id="22" presetID="16" presetClass="entr" presetSubtype="21" fill="hold" nodeType="withEffect">
                                  <p:stCondLst>
                                    <p:cond delay="250"/>
                                  </p:stCondLst>
                                  <p:childTnLst>
                                    <p:set>
                                      <p:cBhvr>
                                        <p:cTn id="23" dur="1" fill="hold">
                                          <p:stCondLst>
                                            <p:cond delay="0"/>
                                          </p:stCondLst>
                                        </p:cTn>
                                        <p:tgtEl>
                                          <p:spTgt spid="2050"/>
                                        </p:tgtEl>
                                        <p:attrNameLst>
                                          <p:attrName>style.visibility</p:attrName>
                                        </p:attrNameLst>
                                      </p:cBhvr>
                                      <p:to>
                                        <p:strVal val="visible"/>
                                      </p:to>
                                    </p:set>
                                    <p:animEffect transition="in" filter="barn(inVertical)">
                                      <p:cBhvr>
                                        <p:cTn id="24" dur="1500"/>
                                        <p:tgtEl>
                                          <p:spTgt spid="20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CuadroTexto"/>
          <p:cNvSpPr txBox="1"/>
          <p:nvPr/>
        </p:nvSpPr>
        <p:spPr>
          <a:xfrm>
            <a:off x="251520" y="332656"/>
            <a:ext cx="3528392" cy="461665"/>
          </a:xfrm>
          <a:prstGeom prst="rect">
            <a:avLst/>
          </a:prstGeom>
          <a:noFill/>
        </p:spPr>
        <p:txBody>
          <a:bodyPr wrap="square" rtlCol="0">
            <a:spAutoFit/>
          </a:bodyPr>
          <a:lstStyle/>
          <a:p>
            <a:r>
              <a:rPr lang="es-MX" sz="2400" b="1" dirty="0" smtClean="0">
                <a:latin typeface="Arial" pitchFamily="34" charset="0"/>
                <a:cs typeface="Arial" pitchFamily="34" charset="0"/>
              </a:rPr>
              <a:t>DECLARACIONES </a:t>
            </a:r>
            <a:endParaRPr lang="es-MX" sz="2400" b="1" dirty="0">
              <a:latin typeface="Arial" pitchFamily="34" charset="0"/>
              <a:cs typeface="Arial" pitchFamily="34" charset="0"/>
            </a:endParaRPr>
          </a:p>
        </p:txBody>
      </p:sp>
      <p:sp>
        <p:nvSpPr>
          <p:cNvPr id="5" name="4 CuadroTexto"/>
          <p:cNvSpPr txBox="1"/>
          <p:nvPr/>
        </p:nvSpPr>
        <p:spPr>
          <a:xfrm>
            <a:off x="611560" y="1052736"/>
            <a:ext cx="7848872" cy="4893647"/>
          </a:xfrm>
          <a:prstGeom prst="rect">
            <a:avLst/>
          </a:prstGeom>
          <a:noFill/>
        </p:spPr>
        <p:txBody>
          <a:bodyPr wrap="square" rtlCol="0">
            <a:spAutoFit/>
          </a:bodyPr>
          <a:lstStyle/>
          <a:p>
            <a:pPr algn="just"/>
            <a:r>
              <a:rPr lang="es-MX" sz="1400" b="1" dirty="0" smtClean="0">
                <a:latin typeface="Arial" pitchFamily="34" charset="0"/>
                <a:cs typeface="Arial" pitchFamily="34" charset="0"/>
              </a:rPr>
              <a:t>ARTÍCULO 1: </a:t>
            </a:r>
            <a:r>
              <a:rPr lang="es-MX" sz="1400" dirty="0" smtClean="0">
                <a:latin typeface="Arial" pitchFamily="34" charset="0"/>
                <a:cs typeface="Arial" pitchFamily="34" charset="0"/>
              </a:rPr>
              <a:t>A </a:t>
            </a:r>
            <a:r>
              <a:rPr lang="es-MX" sz="1400" dirty="0">
                <a:latin typeface="Arial" pitchFamily="34" charset="0"/>
                <a:cs typeface="Arial" pitchFamily="34" charset="0"/>
              </a:rPr>
              <a:t>los efectos de la presente Declaración, por "violencia contra la mujer" se entiende todo acto de violencia basado en la pertenencia al sexo femenino que tenga o pueda tener como resultado un daño o sufrimiento físico, sexual o sicológico para la mujer, así como las amenazas de tales actos, la coacción o la privación arbitraria de la libertad, tanto si se producen en la vida pública como en la vida privada</a:t>
            </a:r>
            <a:r>
              <a:rPr lang="es-MX" sz="1400" dirty="0" smtClean="0">
                <a:latin typeface="Arial" pitchFamily="34" charset="0"/>
                <a:cs typeface="Arial" pitchFamily="34" charset="0"/>
              </a:rPr>
              <a:t>.</a:t>
            </a:r>
          </a:p>
          <a:p>
            <a:pPr algn="just"/>
            <a:endParaRPr lang="es-MX" sz="1400" dirty="0">
              <a:latin typeface="Arial" pitchFamily="34" charset="0"/>
              <a:cs typeface="Arial" pitchFamily="34" charset="0"/>
            </a:endParaRPr>
          </a:p>
          <a:p>
            <a:pPr algn="just"/>
            <a:r>
              <a:rPr lang="es-MX" sz="1400" b="1" dirty="0" smtClean="0">
                <a:latin typeface="Arial" pitchFamily="34" charset="0"/>
                <a:cs typeface="Arial" pitchFamily="34" charset="0"/>
              </a:rPr>
              <a:t>ARTÍCULO 2: </a:t>
            </a:r>
            <a:r>
              <a:rPr lang="es-MX" sz="1400" dirty="0" smtClean="0">
                <a:latin typeface="Arial" pitchFamily="34" charset="0"/>
                <a:cs typeface="Arial" pitchFamily="34" charset="0"/>
              </a:rPr>
              <a:t>Se </a:t>
            </a:r>
            <a:r>
              <a:rPr lang="es-MX" sz="1400" dirty="0">
                <a:latin typeface="Arial" pitchFamily="34" charset="0"/>
                <a:cs typeface="Arial" pitchFamily="34" charset="0"/>
              </a:rPr>
              <a:t>entenderá que la violencia contra la mujer abarca los siguientes actos, aunque sin limitarse a ellos</a:t>
            </a:r>
            <a:r>
              <a:rPr lang="es-MX" sz="1400" dirty="0" smtClean="0">
                <a:latin typeface="Arial" pitchFamily="34" charset="0"/>
                <a:cs typeface="Arial" pitchFamily="34" charset="0"/>
              </a:rPr>
              <a:t>:</a:t>
            </a:r>
          </a:p>
          <a:p>
            <a:pPr algn="just"/>
            <a:endParaRPr lang="es-MX" sz="1400" dirty="0">
              <a:latin typeface="Arial" pitchFamily="34" charset="0"/>
              <a:cs typeface="Arial" pitchFamily="34" charset="0"/>
            </a:endParaRPr>
          </a:p>
          <a:p>
            <a:pPr algn="just"/>
            <a:r>
              <a:rPr lang="es-MX" sz="1400" dirty="0" smtClean="0">
                <a:latin typeface="Arial" pitchFamily="34" charset="0"/>
                <a:cs typeface="Arial" pitchFamily="34" charset="0"/>
              </a:rPr>
              <a:t>a) La </a:t>
            </a:r>
            <a:r>
              <a:rPr lang="es-MX" sz="1400" dirty="0">
                <a:latin typeface="Arial" pitchFamily="34" charset="0"/>
                <a:cs typeface="Arial" pitchFamily="34" charset="0"/>
              </a:rPr>
              <a:t>violencia física, sexual y sicológica que se produzca en la familia, incluidos los malos tratos, el abuso sexual de las niñas en el hogar, la violencia relacionada con la dote, la violación por el marido, la mutilación genital femenina y otras prácticas tradicionales nocivas para la mujer, los actos de violencia perpetrados por otros miembros de la familia y la violencia relacionada con la </a:t>
            </a:r>
            <a:r>
              <a:rPr lang="es-MX" sz="1400" dirty="0" smtClean="0">
                <a:latin typeface="Arial" pitchFamily="34" charset="0"/>
                <a:cs typeface="Arial" pitchFamily="34" charset="0"/>
              </a:rPr>
              <a:t>explotación.</a:t>
            </a:r>
          </a:p>
          <a:p>
            <a:pPr algn="just"/>
            <a:endParaRPr lang="es-MX" sz="1400" dirty="0">
              <a:latin typeface="Arial" pitchFamily="34" charset="0"/>
              <a:cs typeface="Arial" pitchFamily="34" charset="0"/>
            </a:endParaRPr>
          </a:p>
          <a:p>
            <a:pPr algn="just"/>
            <a:r>
              <a:rPr lang="es-MX" sz="1400" dirty="0">
                <a:latin typeface="Arial" pitchFamily="34" charset="0"/>
                <a:cs typeface="Arial" pitchFamily="34" charset="0"/>
              </a:rPr>
              <a:t>b) La violencia física, sexual y sicológica perpetrada dentro de la comunidad en general, inclusive la violación, el abuso sexual, el acoso y la intimidación sexuales en el trabajo, en instituciones educacionales y en otros lugares, la trata de mujeres y la prostitución </a:t>
            </a:r>
            <a:r>
              <a:rPr lang="es-MX" sz="1400" dirty="0" smtClean="0">
                <a:latin typeface="Arial" pitchFamily="34" charset="0"/>
                <a:cs typeface="Arial" pitchFamily="34" charset="0"/>
              </a:rPr>
              <a:t>forzada.</a:t>
            </a:r>
          </a:p>
          <a:p>
            <a:pPr algn="just"/>
            <a:endParaRPr lang="es-MX" sz="1400" dirty="0">
              <a:latin typeface="Arial" pitchFamily="34" charset="0"/>
              <a:cs typeface="Arial" pitchFamily="34" charset="0"/>
            </a:endParaRPr>
          </a:p>
          <a:p>
            <a:pPr algn="just"/>
            <a:r>
              <a:rPr lang="es-MX" sz="1400" dirty="0">
                <a:latin typeface="Arial" pitchFamily="34" charset="0"/>
                <a:cs typeface="Arial" pitchFamily="34" charset="0"/>
              </a:rPr>
              <a:t>c) La violencia física, sexual y sicológica perpetrada o tolerada por el Estado, dondequiera que ocurra.</a:t>
            </a:r>
          </a:p>
          <a:p>
            <a:endParaRPr lang="es-MX" dirty="0"/>
          </a:p>
        </p:txBody>
      </p:sp>
      <p:pic>
        <p:nvPicPr>
          <p:cNvPr id="4098" name="Picture 2" descr="Siete razones para defender leyes que protegen específicamente a las mujeres  de la violencia"/>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42387" y="5911695"/>
            <a:ext cx="1850167" cy="648072"/>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descr="Protocolo contra los malos tratos a mujeres discapacitadas | Radio Murcia |  Cadena SE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1403119">
            <a:off x="2254555" y="5722350"/>
            <a:ext cx="1728192" cy="629910"/>
          </a:xfrm>
          <a:prstGeom prst="rect">
            <a:avLst/>
          </a:prstGeom>
          <a:noFill/>
          <a:extLst>
            <a:ext uri="{909E8E84-426E-40DD-AFC4-6F175D3DCCD1}">
              <a14:hiddenFill xmlns:a14="http://schemas.microsoft.com/office/drawing/2010/main">
                <a:solidFill>
                  <a:srgbClr val="FFFFFF"/>
                </a:solidFill>
              </a14:hiddenFill>
            </a:ext>
          </a:extLst>
        </p:spPr>
      </p:pic>
      <p:pic>
        <p:nvPicPr>
          <p:cNvPr id="4102" name="Picture 6" descr="Malos tratos en el ámbito familiar ¿qué dice la ley?"/>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20512957">
            <a:off x="3766723" y="5636391"/>
            <a:ext cx="1599990" cy="951809"/>
          </a:xfrm>
          <a:prstGeom prst="rect">
            <a:avLst/>
          </a:prstGeom>
          <a:noFill/>
          <a:extLst>
            <a:ext uri="{909E8E84-426E-40DD-AFC4-6F175D3DCCD1}">
              <a14:hiddenFill xmlns:a14="http://schemas.microsoft.com/office/drawing/2010/main">
                <a:solidFill>
                  <a:srgbClr val="FFFFFF"/>
                </a:solidFill>
              </a14:hiddenFill>
            </a:ext>
          </a:extLst>
        </p:spPr>
      </p:pic>
      <p:pic>
        <p:nvPicPr>
          <p:cNvPr id="4104" name="Picture 8" descr="Psicoterapeuta sobre violencia psicológica: &quot;hay que cuadrar en one&quot; |  Noticias | Agencia Peruana de Noticias Andina"/>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250380" y="5608239"/>
            <a:ext cx="2044735" cy="1133129"/>
          </a:xfrm>
          <a:prstGeom prst="rect">
            <a:avLst/>
          </a:prstGeom>
          <a:noFill/>
          <a:extLst>
            <a:ext uri="{909E8E84-426E-40DD-AFC4-6F175D3DCCD1}">
              <a14:hiddenFill xmlns:a14="http://schemas.microsoft.com/office/drawing/2010/main">
                <a:solidFill>
                  <a:srgbClr val="FFFFFF"/>
                </a:solidFill>
              </a14:hiddenFill>
            </a:ext>
          </a:extLst>
        </p:spPr>
      </p:pic>
      <p:pic>
        <p:nvPicPr>
          <p:cNvPr id="4106" name="Picture 10" descr="Derecho a una vida libre de violencia - Derechos de la Muje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rot="1710584">
            <a:off x="7085937" y="5683302"/>
            <a:ext cx="1151625" cy="924715"/>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2572877322"/>
      </p:ext>
    </p:extLst>
  </p:cSld>
  <p:clrMapOvr>
    <a:masterClrMapping/>
  </p:clrMapOvr>
  <mc:AlternateContent xmlns:mc="http://schemas.openxmlformats.org/markup-compatibility/2006">
    <mc:Choice xmlns:p14="http://schemas.microsoft.com/office/powerpoint/2010/main" Requires="p14">
      <p:transition spd="slow" p14:dur="2500" advClick="0" advTm="17462"/>
    </mc:Choice>
    <mc:Fallback>
      <p:transition spd="slow" advClick="0" advTm="17462"/>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250"/>
                                  </p:stCondLst>
                                  <p:childTnLst>
                                    <p:set>
                                      <p:cBhvr>
                                        <p:cTn id="6" dur="1" fill="hold">
                                          <p:stCondLst>
                                            <p:cond delay="0"/>
                                          </p:stCondLst>
                                        </p:cTn>
                                        <p:tgtEl>
                                          <p:spTgt spid="5"/>
                                        </p:tgtEl>
                                        <p:attrNameLst>
                                          <p:attrName>style.visibility</p:attrName>
                                        </p:attrNameLst>
                                      </p:cBhvr>
                                      <p:to>
                                        <p:strVal val="visible"/>
                                      </p:to>
                                    </p:set>
                                    <p:animEffect transition="in" filter="wheel(1)">
                                      <p:cBhvr>
                                        <p:cTn id="7" dur="1500"/>
                                        <p:tgtEl>
                                          <p:spTgt spid="5"/>
                                        </p:tgtEl>
                                      </p:cBhvr>
                                    </p:animEffect>
                                  </p:childTnLst>
                                </p:cTn>
                              </p:par>
                              <p:par>
                                <p:cTn id="8" presetID="21" presetClass="entr" presetSubtype="1" fill="hold" grpId="0" nodeType="withEffect">
                                  <p:stCondLst>
                                    <p:cond delay="250"/>
                                  </p:stCondLst>
                                  <p:childTnLst>
                                    <p:set>
                                      <p:cBhvr>
                                        <p:cTn id="9" dur="1" fill="hold">
                                          <p:stCondLst>
                                            <p:cond delay="0"/>
                                          </p:stCondLst>
                                        </p:cTn>
                                        <p:tgtEl>
                                          <p:spTgt spid="4"/>
                                        </p:tgtEl>
                                        <p:attrNameLst>
                                          <p:attrName>style.visibility</p:attrName>
                                        </p:attrNameLst>
                                      </p:cBhvr>
                                      <p:to>
                                        <p:strVal val="visible"/>
                                      </p:to>
                                    </p:set>
                                    <p:animEffect transition="in" filter="wheel(1)">
                                      <p:cBhvr>
                                        <p:cTn id="10" dur="15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26" presetClass="entr" presetSubtype="0" fill="hold" nodeType="clickEffect">
                                  <p:stCondLst>
                                    <p:cond delay="250"/>
                                  </p:stCondLst>
                                  <p:childTnLst>
                                    <p:set>
                                      <p:cBhvr>
                                        <p:cTn id="14" dur="1" fill="hold">
                                          <p:stCondLst>
                                            <p:cond delay="0"/>
                                          </p:stCondLst>
                                        </p:cTn>
                                        <p:tgtEl>
                                          <p:spTgt spid="4106"/>
                                        </p:tgtEl>
                                        <p:attrNameLst>
                                          <p:attrName>style.visibility</p:attrName>
                                        </p:attrNameLst>
                                      </p:cBhvr>
                                      <p:to>
                                        <p:strVal val="visible"/>
                                      </p:to>
                                    </p:set>
                                    <p:animEffect transition="in" filter="wipe(down)">
                                      <p:cBhvr>
                                        <p:cTn id="15" dur="435">
                                          <p:stCondLst>
                                            <p:cond delay="0"/>
                                          </p:stCondLst>
                                        </p:cTn>
                                        <p:tgtEl>
                                          <p:spTgt spid="4106"/>
                                        </p:tgtEl>
                                      </p:cBhvr>
                                    </p:animEffect>
                                    <p:anim calcmode="lin" valueType="num">
                                      <p:cBhvr>
                                        <p:cTn id="16" dur="1367" tmFilter="0,0; 0.14,0.36; 0.43,0.73; 0.71,0.91; 1.0,1.0">
                                          <p:stCondLst>
                                            <p:cond delay="0"/>
                                          </p:stCondLst>
                                        </p:cTn>
                                        <p:tgtEl>
                                          <p:spTgt spid="4106"/>
                                        </p:tgtEl>
                                        <p:attrNameLst>
                                          <p:attrName>ppt_x</p:attrName>
                                        </p:attrNameLst>
                                      </p:cBhvr>
                                      <p:tavLst>
                                        <p:tav tm="0">
                                          <p:val>
                                            <p:strVal val="#ppt_x-0.25"/>
                                          </p:val>
                                        </p:tav>
                                        <p:tav tm="100000">
                                          <p:val>
                                            <p:strVal val="#ppt_x"/>
                                          </p:val>
                                        </p:tav>
                                      </p:tavLst>
                                    </p:anim>
                                    <p:anim calcmode="lin" valueType="num">
                                      <p:cBhvr>
                                        <p:cTn id="17" dur="498" tmFilter="0.0,0.0; 0.25,0.07; 0.50,0.2; 0.75,0.467; 1.0,1.0">
                                          <p:stCondLst>
                                            <p:cond delay="0"/>
                                          </p:stCondLst>
                                        </p:cTn>
                                        <p:tgtEl>
                                          <p:spTgt spid="4106"/>
                                        </p:tgtEl>
                                        <p:attrNameLst>
                                          <p:attrName>ppt_y</p:attrName>
                                        </p:attrNameLst>
                                      </p:cBhvr>
                                      <p:tavLst>
                                        <p:tav tm="0" fmla="#ppt_y-sin(pi*$)/3">
                                          <p:val>
                                            <p:fltVal val="0.5"/>
                                          </p:val>
                                        </p:tav>
                                        <p:tav tm="100000">
                                          <p:val>
                                            <p:fltVal val="1"/>
                                          </p:val>
                                        </p:tav>
                                      </p:tavLst>
                                    </p:anim>
                                    <p:anim calcmode="lin" valueType="num">
                                      <p:cBhvr>
                                        <p:cTn id="18" dur="498" tmFilter="0, 0; 0.125,0.2665; 0.25,0.4; 0.375,0.465; 0.5,0.5;  0.625,0.535; 0.75,0.6; 0.875,0.7335; 1,1">
                                          <p:stCondLst>
                                            <p:cond delay="498"/>
                                          </p:stCondLst>
                                        </p:cTn>
                                        <p:tgtEl>
                                          <p:spTgt spid="4106"/>
                                        </p:tgtEl>
                                        <p:attrNameLst>
                                          <p:attrName>ppt_y</p:attrName>
                                        </p:attrNameLst>
                                      </p:cBhvr>
                                      <p:tavLst>
                                        <p:tav tm="0" fmla="#ppt_y-sin(pi*$)/9">
                                          <p:val>
                                            <p:fltVal val="0"/>
                                          </p:val>
                                        </p:tav>
                                        <p:tav tm="100000">
                                          <p:val>
                                            <p:fltVal val="1"/>
                                          </p:val>
                                        </p:tav>
                                      </p:tavLst>
                                    </p:anim>
                                    <p:anim calcmode="lin" valueType="num">
                                      <p:cBhvr>
                                        <p:cTn id="19" dur="249" tmFilter="0, 0; 0.125,0.2665; 0.25,0.4; 0.375,0.465; 0.5,0.5;  0.625,0.535; 0.75,0.6; 0.875,0.7335; 1,1">
                                          <p:stCondLst>
                                            <p:cond delay="993"/>
                                          </p:stCondLst>
                                        </p:cTn>
                                        <p:tgtEl>
                                          <p:spTgt spid="4106"/>
                                        </p:tgtEl>
                                        <p:attrNameLst>
                                          <p:attrName>ppt_y</p:attrName>
                                        </p:attrNameLst>
                                      </p:cBhvr>
                                      <p:tavLst>
                                        <p:tav tm="0" fmla="#ppt_y-sin(pi*$)/27">
                                          <p:val>
                                            <p:fltVal val="0"/>
                                          </p:val>
                                        </p:tav>
                                        <p:tav tm="100000">
                                          <p:val>
                                            <p:fltVal val="1"/>
                                          </p:val>
                                        </p:tav>
                                      </p:tavLst>
                                    </p:anim>
                                    <p:anim calcmode="lin" valueType="num">
                                      <p:cBhvr>
                                        <p:cTn id="20" dur="123" tmFilter="0, 0; 0.125,0.2665; 0.25,0.4; 0.375,0.465; 0.5,0.5;  0.625,0.535; 0.75,0.6; 0.875,0.7335; 1,1">
                                          <p:stCondLst>
                                            <p:cond delay="1242"/>
                                          </p:stCondLst>
                                        </p:cTn>
                                        <p:tgtEl>
                                          <p:spTgt spid="4106"/>
                                        </p:tgtEl>
                                        <p:attrNameLst>
                                          <p:attrName>ppt_y</p:attrName>
                                        </p:attrNameLst>
                                      </p:cBhvr>
                                      <p:tavLst>
                                        <p:tav tm="0" fmla="#ppt_y-sin(pi*$)/81">
                                          <p:val>
                                            <p:fltVal val="0"/>
                                          </p:val>
                                        </p:tav>
                                        <p:tav tm="100000">
                                          <p:val>
                                            <p:fltVal val="1"/>
                                          </p:val>
                                        </p:tav>
                                      </p:tavLst>
                                    </p:anim>
                                    <p:animScale>
                                      <p:cBhvr>
                                        <p:cTn id="21" dur="20">
                                          <p:stCondLst>
                                            <p:cond delay="487"/>
                                          </p:stCondLst>
                                        </p:cTn>
                                        <p:tgtEl>
                                          <p:spTgt spid="4106"/>
                                        </p:tgtEl>
                                      </p:cBhvr>
                                      <p:to x="100000" y="60000"/>
                                    </p:animScale>
                                    <p:animScale>
                                      <p:cBhvr>
                                        <p:cTn id="22" dur="124" decel="50000">
                                          <p:stCondLst>
                                            <p:cond delay="507"/>
                                          </p:stCondLst>
                                        </p:cTn>
                                        <p:tgtEl>
                                          <p:spTgt spid="4106"/>
                                        </p:tgtEl>
                                      </p:cBhvr>
                                      <p:to x="100000" y="100000"/>
                                    </p:animScale>
                                    <p:animScale>
                                      <p:cBhvr>
                                        <p:cTn id="23" dur="20">
                                          <p:stCondLst>
                                            <p:cond delay="984"/>
                                          </p:stCondLst>
                                        </p:cTn>
                                        <p:tgtEl>
                                          <p:spTgt spid="4106"/>
                                        </p:tgtEl>
                                      </p:cBhvr>
                                      <p:to x="100000" y="80000"/>
                                    </p:animScale>
                                    <p:animScale>
                                      <p:cBhvr>
                                        <p:cTn id="24" dur="124" decel="50000">
                                          <p:stCondLst>
                                            <p:cond delay="1004"/>
                                          </p:stCondLst>
                                        </p:cTn>
                                        <p:tgtEl>
                                          <p:spTgt spid="4106"/>
                                        </p:tgtEl>
                                      </p:cBhvr>
                                      <p:to x="100000" y="100000"/>
                                    </p:animScale>
                                    <p:animScale>
                                      <p:cBhvr>
                                        <p:cTn id="25" dur="20">
                                          <p:stCondLst>
                                            <p:cond delay="1231"/>
                                          </p:stCondLst>
                                        </p:cTn>
                                        <p:tgtEl>
                                          <p:spTgt spid="4106"/>
                                        </p:tgtEl>
                                      </p:cBhvr>
                                      <p:to x="100000" y="90000"/>
                                    </p:animScale>
                                    <p:animScale>
                                      <p:cBhvr>
                                        <p:cTn id="26" dur="124" decel="50000">
                                          <p:stCondLst>
                                            <p:cond delay="1251"/>
                                          </p:stCondLst>
                                        </p:cTn>
                                        <p:tgtEl>
                                          <p:spTgt spid="4106"/>
                                        </p:tgtEl>
                                      </p:cBhvr>
                                      <p:to x="100000" y="100000"/>
                                    </p:animScale>
                                    <p:animScale>
                                      <p:cBhvr>
                                        <p:cTn id="27" dur="20">
                                          <p:stCondLst>
                                            <p:cond delay="1356"/>
                                          </p:stCondLst>
                                        </p:cTn>
                                        <p:tgtEl>
                                          <p:spTgt spid="4106"/>
                                        </p:tgtEl>
                                      </p:cBhvr>
                                      <p:to x="100000" y="95000"/>
                                    </p:animScale>
                                    <p:animScale>
                                      <p:cBhvr>
                                        <p:cTn id="28" dur="124" decel="50000">
                                          <p:stCondLst>
                                            <p:cond delay="1376"/>
                                          </p:stCondLst>
                                        </p:cTn>
                                        <p:tgtEl>
                                          <p:spTgt spid="4106"/>
                                        </p:tgtEl>
                                      </p:cBhvr>
                                      <p:to x="100000" y="100000"/>
                                    </p:animScale>
                                  </p:childTnLst>
                                </p:cTn>
                              </p:par>
                              <p:par>
                                <p:cTn id="29" presetID="26" presetClass="entr" presetSubtype="0" fill="hold" nodeType="withEffect">
                                  <p:stCondLst>
                                    <p:cond delay="250"/>
                                  </p:stCondLst>
                                  <p:childTnLst>
                                    <p:set>
                                      <p:cBhvr>
                                        <p:cTn id="30" dur="1" fill="hold">
                                          <p:stCondLst>
                                            <p:cond delay="0"/>
                                          </p:stCondLst>
                                        </p:cTn>
                                        <p:tgtEl>
                                          <p:spTgt spid="4104"/>
                                        </p:tgtEl>
                                        <p:attrNameLst>
                                          <p:attrName>style.visibility</p:attrName>
                                        </p:attrNameLst>
                                      </p:cBhvr>
                                      <p:to>
                                        <p:strVal val="visible"/>
                                      </p:to>
                                    </p:set>
                                    <p:animEffect transition="in" filter="wipe(down)">
                                      <p:cBhvr>
                                        <p:cTn id="31" dur="435">
                                          <p:stCondLst>
                                            <p:cond delay="0"/>
                                          </p:stCondLst>
                                        </p:cTn>
                                        <p:tgtEl>
                                          <p:spTgt spid="4104"/>
                                        </p:tgtEl>
                                      </p:cBhvr>
                                    </p:animEffect>
                                    <p:anim calcmode="lin" valueType="num">
                                      <p:cBhvr>
                                        <p:cTn id="32" dur="1367" tmFilter="0,0; 0.14,0.36; 0.43,0.73; 0.71,0.91; 1.0,1.0">
                                          <p:stCondLst>
                                            <p:cond delay="0"/>
                                          </p:stCondLst>
                                        </p:cTn>
                                        <p:tgtEl>
                                          <p:spTgt spid="4104"/>
                                        </p:tgtEl>
                                        <p:attrNameLst>
                                          <p:attrName>ppt_x</p:attrName>
                                        </p:attrNameLst>
                                      </p:cBhvr>
                                      <p:tavLst>
                                        <p:tav tm="0">
                                          <p:val>
                                            <p:strVal val="#ppt_x-0.25"/>
                                          </p:val>
                                        </p:tav>
                                        <p:tav tm="100000">
                                          <p:val>
                                            <p:strVal val="#ppt_x"/>
                                          </p:val>
                                        </p:tav>
                                      </p:tavLst>
                                    </p:anim>
                                    <p:anim calcmode="lin" valueType="num">
                                      <p:cBhvr>
                                        <p:cTn id="33" dur="498" tmFilter="0.0,0.0; 0.25,0.07; 0.50,0.2; 0.75,0.467; 1.0,1.0">
                                          <p:stCondLst>
                                            <p:cond delay="0"/>
                                          </p:stCondLst>
                                        </p:cTn>
                                        <p:tgtEl>
                                          <p:spTgt spid="4104"/>
                                        </p:tgtEl>
                                        <p:attrNameLst>
                                          <p:attrName>ppt_y</p:attrName>
                                        </p:attrNameLst>
                                      </p:cBhvr>
                                      <p:tavLst>
                                        <p:tav tm="0" fmla="#ppt_y-sin(pi*$)/3">
                                          <p:val>
                                            <p:fltVal val="0.5"/>
                                          </p:val>
                                        </p:tav>
                                        <p:tav tm="100000">
                                          <p:val>
                                            <p:fltVal val="1"/>
                                          </p:val>
                                        </p:tav>
                                      </p:tavLst>
                                    </p:anim>
                                    <p:anim calcmode="lin" valueType="num">
                                      <p:cBhvr>
                                        <p:cTn id="34" dur="498" tmFilter="0, 0; 0.125,0.2665; 0.25,0.4; 0.375,0.465; 0.5,0.5;  0.625,0.535; 0.75,0.6; 0.875,0.7335; 1,1">
                                          <p:stCondLst>
                                            <p:cond delay="498"/>
                                          </p:stCondLst>
                                        </p:cTn>
                                        <p:tgtEl>
                                          <p:spTgt spid="4104"/>
                                        </p:tgtEl>
                                        <p:attrNameLst>
                                          <p:attrName>ppt_y</p:attrName>
                                        </p:attrNameLst>
                                      </p:cBhvr>
                                      <p:tavLst>
                                        <p:tav tm="0" fmla="#ppt_y-sin(pi*$)/9">
                                          <p:val>
                                            <p:fltVal val="0"/>
                                          </p:val>
                                        </p:tav>
                                        <p:tav tm="100000">
                                          <p:val>
                                            <p:fltVal val="1"/>
                                          </p:val>
                                        </p:tav>
                                      </p:tavLst>
                                    </p:anim>
                                    <p:anim calcmode="lin" valueType="num">
                                      <p:cBhvr>
                                        <p:cTn id="35" dur="249" tmFilter="0, 0; 0.125,0.2665; 0.25,0.4; 0.375,0.465; 0.5,0.5;  0.625,0.535; 0.75,0.6; 0.875,0.7335; 1,1">
                                          <p:stCondLst>
                                            <p:cond delay="993"/>
                                          </p:stCondLst>
                                        </p:cTn>
                                        <p:tgtEl>
                                          <p:spTgt spid="4104"/>
                                        </p:tgtEl>
                                        <p:attrNameLst>
                                          <p:attrName>ppt_y</p:attrName>
                                        </p:attrNameLst>
                                      </p:cBhvr>
                                      <p:tavLst>
                                        <p:tav tm="0" fmla="#ppt_y-sin(pi*$)/27">
                                          <p:val>
                                            <p:fltVal val="0"/>
                                          </p:val>
                                        </p:tav>
                                        <p:tav tm="100000">
                                          <p:val>
                                            <p:fltVal val="1"/>
                                          </p:val>
                                        </p:tav>
                                      </p:tavLst>
                                    </p:anim>
                                    <p:anim calcmode="lin" valueType="num">
                                      <p:cBhvr>
                                        <p:cTn id="36" dur="123" tmFilter="0, 0; 0.125,0.2665; 0.25,0.4; 0.375,0.465; 0.5,0.5;  0.625,0.535; 0.75,0.6; 0.875,0.7335; 1,1">
                                          <p:stCondLst>
                                            <p:cond delay="1242"/>
                                          </p:stCondLst>
                                        </p:cTn>
                                        <p:tgtEl>
                                          <p:spTgt spid="4104"/>
                                        </p:tgtEl>
                                        <p:attrNameLst>
                                          <p:attrName>ppt_y</p:attrName>
                                        </p:attrNameLst>
                                      </p:cBhvr>
                                      <p:tavLst>
                                        <p:tav tm="0" fmla="#ppt_y-sin(pi*$)/81">
                                          <p:val>
                                            <p:fltVal val="0"/>
                                          </p:val>
                                        </p:tav>
                                        <p:tav tm="100000">
                                          <p:val>
                                            <p:fltVal val="1"/>
                                          </p:val>
                                        </p:tav>
                                      </p:tavLst>
                                    </p:anim>
                                    <p:animScale>
                                      <p:cBhvr>
                                        <p:cTn id="37" dur="20">
                                          <p:stCondLst>
                                            <p:cond delay="487"/>
                                          </p:stCondLst>
                                        </p:cTn>
                                        <p:tgtEl>
                                          <p:spTgt spid="4104"/>
                                        </p:tgtEl>
                                      </p:cBhvr>
                                      <p:to x="100000" y="60000"/>
                                    </p:animScale>
                                    <p:animScale>
                                      <p:cBhvr>
                                        <p:cTn id="38" dur="124" decel="50000">
                                          <p:stCondLst>
                                            <p:cond delay="507"/>
                                          </p:stCondLst>
                                        </p:cTn>
                                        <p:tgtEl>
                                          <p:spTgt spid="4104"/>
                                        </p:tgtEl>
                                      </p:cBhvr>
                                      <p:to x="100000" y="100000"/>
                                    </p:animScale>
                                    <p:animScale>
                                      <p:cBhvr>
                                        <p:cTn id="39" dur="20">
                                          <p:stCondLst>
                                            <p:cond delay="984"/>
                                          </p:stCondLst>
                                        </p:cTn>
                                        <p:tgtEl>
                                          <p:spTgt spid="4104"/>
                                        </p:tgtEl>
                                      </p:cBhvr>
                                      <p:to x="100000" y="80000"/>
                                    </p:animScale>
                                    <p:animScale>
                                      <p:cBhvr>
                                        <p:cTn id="40" dur="124" decel="50000">
                                          <p:stCondLst>
                                            <p:cond delay="1004"/>
                                          </p:stCondLst>
                                        </p:cTn>
                                        <p:tgtEl>
                                          <p:spTgt spid="4104"/>
                                        </p:tgtEl>
                                      </p:cBhvr>
                                      <p:to x="100000" y="100000"/>
                                    </p:animScale>
                                    <p:animScale>
                                      <p:cBhvr>
                                        <p:cTn id="41" dur="20">
                                          <p:stCondLst>
                                            <p:cond delay="1231"/>
                                          </p:stCondLst>
                                        </p:cTn>
                                        <p:tgtEl>
                                          <p:spTgt spid="4104"/>
                                        </p:tgtEl>
                                      </p:cBhvr>
                                      <p:to x="100000" y="90000"/>
                                    </p:animScale>
                                    <p:animScale>
                                      <p:cBhvr>
                                        <p:cTn id="42" dur="124" decel="50000">
                                          <p:stCondLst>
                                            <p:cond delay="1251"/>
                                          </p:stCondLst>
                                        </p:cTn>
                                        <p:tgtEl>
                                          <p:spTgt spid="4104"/>
                                        </p:tgtEl>
                                      </p:cBhvr>
                                      <p:to x="100000" y="100000"/>
                                    </p:animScale>
                                    <p:animScale>
                                      <p:cBhvr>
                                        <p:cTn id="43" dur="20">
                                          <p:stCondLst>
                                            <p:cond delay="1356"/>
                                          </p:stCondLst>
                                        </p:cTn>
                                        <p:tgtEl>
                                          <p:spTgt spid="4104"/>
                                        </p:tgtEl>
                                      </p:cBhvr>
                                      <p:to x="100000" y="95000"/>
                                    </p:animScale>
                                    <p:animScale>
                                      <p:cBhvr>
                                        <p:cTn id="44" dur="124" decel="50000">
                                          <p:stCondLst>
                                            <p:cond delay="1376"/>
                                          </p:stCondLst>
                                        </p:cTn>
                                        <p:tgtEl>
                                          <p:spTgt spid="4104"/>
                                        </p:tgtEl>
                                      </p:cBhvr>
                                      <p:to x="100000" y="100000"/>
                                    </p:animScale>
                                  </p:childTnLst>
                                </p:cTn>
                              </p:par>
                              <p:par>
                                <p:cTn id="45" presetID="26" presetClass="entr" presetSubtype="0" fill="hold" nodeType="withEffect">
                                  <p:stCondLst>
                                    <p:cond delay="250"/>
                                  </p:stCondLst>
                                  <p:childTnLst>
                                    <p:set>
                                      <p:cBhvr>
                                        <p:cTn id="46" dur="1" fill="hold">
                                          <p:stCondLst>
                                            <p:cond delay="0"/>
                                          </p:stCondLst>
                                        </p:cTn>
                                        <p:tgtEl>
                                          <p:spTgt spid="4102"/>
                                        </p:tgtEl>
                                        <p:attrNameLst>
                                          <p:attrName>style.visibility</p:attrName>
                                        </p:attrNameLst>
                                      </p:cBhvr>
                                      <p:to>
                                        <p:strVal val="visible"/>
                                      </p:to>
                                    </p:set>
                                    <p:animEffect transition="in" filter="wipe(down)">
                                      <p:cBhvr>
                                        <p:cTn id="47" dur="435">
                                          <p:stCondLst>
                                            <p:cond delay="0"/>
                                          </p:stCondLst>
                                        </p:cTn>
                                        <p:tgtEl>
                                          <p:spTgt spid="4102"/>
                                        </p:tgtEl>
                                      </p:cBhvr>
                                    </p:animEffect>
                                    <p:anim calcmode="lin" valueType="num">
                                      <p:cBhvr>
                                        <p:cTn id="48" dur="1367" tmFilter="0,0; 0.14,0.36; 0.43,0.73; 0.71,0.91; 1.0,1.0">
                                          <p:stCondLst>
                                            <p:cond delay="0"/>
                                          </p:stCondLst>
                                        </p:cTn>
                                        <p:tgtEl>
                                          <p:spTgt spid="4102"/>
                                        </p:tgtEl>
                                        <p:attrNameLst>
                                          <p:attrName>ppt_x</p:attrName>
                                        </p:attrNameLst>
                                      </p:cBhvr>
                                      <p:tavLst>
                                        <p:tav tm="0">
                                          <p:val>
                                            <p:strVal val="#ppt_x-0.25"/>
                                          </p:val>
                                        </p:tav>
                                        <p:tav tm="100000">
                                          <p:val>
                                            <p:strVal val="#ppt_x"/>
                                          </p:val>
                                        </p:tav>
                                      </p:tavLst>
                                    </p:anim>
                                    <p:anim calcmode="lin" valueType="num">
                                      <p:cBhvr>
                                        <p:cTn id="49" dur="498" tmFilter="0.0,0.0; 0.25,0.07; 0.50,0.2; 0.75,0.467; 1.0,1.0">
                                          <p:stCondLst>
                                            <p:cond delay="0"/>
                                          </p:stCondLst>
                                        </p:cTn>
                                        <p:tgtEl>
                                          <p:spTgt spid="4102"/>
                                        </p:tgtEl>
                                        <p:attrNameLst>
                                          <p:attrName>ppt_y</p:attrName>
                                        </p:attrNameLst>
                                      </p:cBhvr>
                                      <p:tavLst>
                                        <p:tav tm="0" fmla="#ppt_y-sin(pi*$)/3">
                                          <p:val>
                                            <p:fltVal val="0.5"/>
                                          </p:val>
                                        </p:tav>
                                        <p:tav tm="100000">
                                          <p:val>
                                            <p:fltVal val="1"/>
                                          </p:val>
                                        </p:tav>
                                      </p:tavLst>
                                    </p:anim>
                                    <p:anim calcmode="lin" valueType="num">
                                      <p:cBhvr>
                                        <p:cTn id="50" dur="498" tmFilter="0, 0; 0.125,0.2665; 0.25,0.4; 0.375,0.465; 0.5,0.5;  0.625,0.535; 0.75,0.6; 0.875,0.7335; 1,1">
                                          <p:stCondLst>
                                            <p:cond delay="498"/>
                                          </p:stCondLst>
                                        </p:cTn>
                                        <p:tgtEl>
                                          <p:spTgt spid="4102"/>
                                        </p:tgtEl>
                                        <p:attrNameLst>
                                          <p:attrName>ppt_y</p:attrName>
                                        </p:attrNameLst>
                                      </p:cBhvr>
                                      <p:tavLst>
                                        <p:tav tm="0" fmla="#ppt_y-sin(pi*$)/9">
                                          <p:val>
                                            <p:fltVal val="0"/>
                                          </p:val>
                                        </p:tav>
                                        <p:tav tm="100000">
                                          <p:val>
                                            <p:fltVal val="1"/>
                                          </p:val>
                                        </p:tav>
                                      </p:tavLst>
                                    </p:anim>
                                    <p:anim calcmode="lin" valueType="num">
                                      <p:cBhvr>
                                        <p:cTn id="51" dur="249" tmFilter="0, 0; 0.125,0.2665; 0.25,0.4; 0.375,0.465; 0.5,0.5;  0.625,0.535; 0.75,0.6; 0.875,0.7335; 1,1">
                                          <p:stCondLst>
                                            <p:cond delay="993"/>
                                          </p:stCondLst>
                                        </p:cTn>
                                        <p:tgtEl>
                                          <p:spTgt spid="4102"/>
                                        </p:tgtEl>
                                        <p:attrNameLst>
                                          <p:attrName>ppt_y</p:attrName>
                                        </p:attrNameLst>
                                      </p:cBhvr>
                                      <p:tavLst>
                                        <p:tav tm="0" fmla="#ppt_y-sin(pi*$)/27">
                                          <p:val>
                                            <p:fltVal val="0"/>
                                          </p:val>
                                        </p:tav>
                                        <p:tav tm="100000">
                                          <p:val>
                                            <p:fltVal val="1"/>
                                          </p:val>
                                        </p:tav>
                                      </p:tavLst>
                                    </p:anim>
                                    <p:anim calcmode="lin" valueType="num">
                                      <p:cBhvr>
                                        <p:cTn id="52" dur="123" tmFilter="0, 0; 0.125,0.2665; 0.25,0.4; 0.375,0.465; 0.5,0.5;  0.625,0.535; 0.75,0.6; 0.875,0.7335; 1,1">
                                          <p:stCondLst>
                                            <p:cond delay="1242"/>
                                          </p:stCondLst>
                                        </p:cTn>
                                        <p:tgtEl>
                                          <p:spTgt spid="4102"/>
                                        </p:tgtEl>
                                        <p:attrNameLst>
                                          <p:attrName>ppt_y</p:attrName>
                                        </p:attrNameLst>
                                      </p:cBhvr>
                                      <p:tavLst>
                                        <p:tav tm="0" fmla="#ppt_y-sin(pi*$)/81">
                                          <p:val>
                                            <p:fltVal val="0"/>
                                          </p:val>
                                        </p:tav>
                                        <p:tav tm="100000">
                                          <p:val>
                                            <p:fltVal val="1"/>
                                          </p:val>
                                        </p:tav>
                                      </p:tavLst>
                                    </p:anim>
                                    <p:animScale>
                                      <p:cBhvr>
                                        <p:cTn id="53" dur="20">
                                          <p:stCondLst>
                                            <p:cond delay="487"/>
                                          </p:stCondLst>
                                        </p:cTn>
                                        <p:tgtEl>
                                          <p:spTgt spid="4102"/>
                                        </p:tgtEl>
                                      </p:cBhvr>
                                      <p:to x="100000" y="60000"/>
                                    </p:animScale>
                                    <p:animScale>
                                      <p:cBhvr>
                                        <p:cTn id="54" dur="124" decel="50000">
                                          <p:stCondLst>
                                            <p:cond delay="507"/>
                                          </p:stCondLst>
                                        </p:cTn>
                                        <p:tgtEl>
                                          <p:spTgt spid="4102"/>
                                        </p:tgtEl>
                                      </p:cBhvr>
                                      <p:to x="100000" y="100000"/>
                                    </p:animScale>
                                    <p:animScale>
                                      <p:cBhvr>
                                        <p:cTn id="55" dur="20">
                                          <p:stCondLst>
                                            <p:cond delay="984"/>
                                          </p:stCondLst>
                                        </p:cTn>
                                        <p:tgtEl>
                                          <p:spTgt spid="4102"/>
                                        </p:tgtEl>
                                      </p:cBhvr>
                                      <p:to x="100000" y="80000"/>
                                    </p:animScale>
                                    <p:animScale>
                                      <p:cBhvr>
                                        <p:cTn id="56" dur="124" decel="50000">
                                          <p:stCondLst>
                                            <p:cond delay="1004"/>
                                          </p:stCondLst>
                                        </p:cTn>
                                        <p:tgtEl>
                                          <p:spTgt spid="4102"/>
                                        </p:tgtEl>
                                      </p:cBhvr>
                                      <p:to x="100000" y="100000"/>
                                    </p:animScale>
                                    <p:animScale>
                                      <p:cBhvr>
                                        <p:cTn id="57" dur="20">
                                          <p:stCondLst>
                                            <p:cond delay="1231"/>
                                          </p:stCondLst>
                                        </p:cTn>
                                        <p:tgtEl>
                                          <p:spTgt spid="4102"/>
                                        </p:tgtEl>
                                      </p:cBhvr>
                                      <p:to x="100000" y="90000"/>
                                    </p:animScale>
                                    <p:animScale>
                                      <p:cBhvr>
                                        <p:cTn id="58" dur="124" decel="50000">
                                          <p:stCondLst>
                                            <p:cond delay="1251"/>
                                          </p:stCondLst>
                                        </p:cTn>
                                        <p:tgtEl>
                                          <p:spTgt spid="4102"/>
                                        </p:tgtEl>
                                      </p:cBhvr>
                                      <p:to x="100000" y="100000"/>
                                    </p:animScale>
                                    <p:animScale>
                                      <p:cBhvr>
                                        <p:cTn id="59" dur="20">
                                          <p:stCondLst>
                                            <p:cond delay="1356"/>
                                          </p:stCondLst>
                                        </p:cTn>
                                        <p:tgtEl>
                                          <p:spTgt spid="4102"/>
                                        </p:tgtEl>
                                      </p:cBhvr>
                                      <p:to x="100000" y="95000"/>
                                    </p:animScale>
                                    <p:animScale>
                                      <p:cBhvr>
                                        <p:cTn id="60" dur="124" decel="50000">
                                          <p:stCondLst>
                                            <p:cond delay="1376"/>
                                          </p:stCondLst>
                                        </p:cTn>
                                        <p:tgtEl>
                                          <p:spTgt spid="4102"/>
                                        </p:tgtEl>
                                      </p:cBhvr>
                                      <p:to x="100000" y="100000"/>
                                    </p:animScale>
                                  </p:childTnLst>
                                </p:cTn>
                              </p:par>
                              <p:par>
                                <p:cTn id="61" presetID="26" presetClass="entr" presetSubtype="0" fill="hold" nodeType="withEffect">
                                  <p:stCondLst>
                                    <p:cond delay="250"/>
                                  </p:stCondLst>
                                  <p:childTnLst>
                                    <p:set>
                                      <p:cBhvr>
                                        <p:cTn id="62" dur="1" fill="hold">
                                          <p:stCondLst>
                                            <p:cond delay="0"/>
                                          </p:stCondLst>
                                        </p:cTn>
                                        <p:tgtEl>
                                          <p:spTgt spid="4100"/>
                                        </p:tgtEl>
                                        <p:attrNameLst>
                                          <p:attrName>style.visibility</p:attrName>
                                        </p:attrNameLst>
                                      </p:cBhvr>
                                      <p:to>
                                        <p:strVal val="visible"/>
                                      </p:to>
                                    </p:set>
                                    <p:animEffect transition="in" filter="wipe(down)">
                                      <p:cBhvr>
                                        <p:cTn id="63" dur="435">
                                          <p:stCondLst>
                                            <p:cond delay="0"/>
                                          </p:stCondLst>
                                        </p:cTn>
                                        <p:tgtEl>
                                          <p:spTgt spid="4100"/>
                                        </p:tgtEl>
                                      </p:cBhvr>
                                    </p:animEffect>
                                    <p:anim calcmode="lin" valueType="num">
                                      <p:cBhvr>
                                        <p:cTn id="64" dur="1367" tmFilter="0,0; 0.14,0.36; 0.43,0.73; 0.71,0.91; 1.0,1.0">
                                          <p:stCondLst>
                                            <p:cond delay="0"/>
                                          </p:stCondLst>
                                        </p:cTn>
                                        <p:tgtEl>
                                          <p:spTgt spid="4100"/>
                                        </p:tgtEl>
                                        <p:attrNameLst>
                                          <p:attrName>ppt_x</p:attrName>
                                        </p:attrNameLst>
                                      </p:cBhvr>
                                      <p:tavLst>
                                        <p:tav tm="0">
                                          <p:val>
                                            <p:strVal val="#ppt_x-0.25"/>
                                          </p:val>
                                        </p:tav>
                                        <p:tav tm="100000">
                                          <p:val>
                                            <p:strVal val="#ppt_x"/>
                                          </p:val>
                                        </p:tav>
                                      </p:tavLst>
                                    </p:anim>
                                    <p:anim calcmode="lin" valueType="num">
                                      <p:cBhvr>
                                        <p:cTn id="65" dur="498" tmFilter="0.0,0.0; 0.25,0.07; 0.50,0.2; 0.75,0.467; 1.0,1.0">
                                          <p:stCondLst>
                                            <p:cond delay="0"/>
                                          </p:stCondLst>
                                        </p:cTn>
                                        <p:tgtEl>
                                          <p:spTgt spid="4100"/>
                                        </p:tgtEl>
                                        <p:attrNameLst>
                                          <p:attrName>ppt_y</p:attrName>
                                        </p:attrNameLst>
                                      </p:cBhvr>
                                      <p:tavLst>
                                        <p:tav tm="0" fmla="#ppt_y-sin(pi*$)/3">
                                          <p:val>
                                            <p:fltVal val="0.5"/>
                                          </p:val>
                                        </p:tav>
                                        <p:tav tm="100000">
                                          <p:val>
                                            <p:fltVal val="1"/>
                                          </p:val>
                                        </p:tav>
                                      </p:tavLst>
                                    </p:anim>
                                    <p:anim calcmode="lin" valueType="num">
                                      <p:cBhvr>
                                        <p:cTn id="66" dur="498" tmFilter="0, 0; 0.125,0.2665; 0.25,0.4; 0.375,0.465; 0.5,0.5;  0.625,0.535; 0.75,0.6; 0.875,0.7335; 1,1">
                                          <p:stCondLst>
                                            <p:cond delay="498"/>
                                          </p:stCondLst>
                                        </p:cTn>
                                        <p:tgtEl>
                                          <p:spTgt spid="4100"/>
                                        </p:tgtEl>
                                        <p:attrNameLst>
                                          <p:attrName>ppt_y</p:attrName>
                                        </p:attrNameLst>
                                      </p:cBhvr>
                                      <p:tavLst>
                                        <p:tav tm="0" fmla="#ppt_y-sin(pi*$)/9">
                                          <p:val>
                                            <p:fltVal val="0"/>
                                          </p:val>
                                        </p:tav>
                                        <p:tav tm="100000">
                                          <p:val>
                                            <p:fltVal val="1"/>
                                          </p:val>
                                        </p:tav>
                                      </p:tavLst>
                                    </p:anim>
                                    <p:anim calcmode="lin" valueType="num">
                                      <p:cBhvr>
                                        <p:cTn id="67" dur="249" tmFilter="0, 0; 0.125,0.2665; 0.25,0.4; 0.375,0.465; 0.5,0.5;  0.625,0.535; 0.75,0.6; 0.875,0.7335; 1,1">
                                          <p:stCondLst>
                                            <p:cond delay="993"/>
                                          </p:stCondLst>
                                        </p:cTn>
                                        <p:tgtEl>
                                          <p:spTgt spid="4100"/>
                                        </p:tgtEl>
                                        <p:attrNameLst>
                                          <p:attrName>ppt_y</p:attrName>
                                        </p:attrNameLst>
                                      </p:cBhvr>
                                      <p:tavLst>
                                        <p:tav tm="0" fmla="#ppt_y-sin(pi*$)/27">
                                          <p:val>
                                            <p:fltVal val="0"/>
                                          </p:val>
                                        </p:tav>
                                        <p:tav tm="100000">
                                          <p:val>
                                            <p:fltVal val="1"/>
                                          </p:val>
                                        </p:tav>
                                      </p:tavLst>
                                    </p:anim>
                                    <p:anim calcmode="lin" valueType="num">
                                      <p:cBhvr>
                                        <p:cTn id="68" dur="123" tmFilter="0, 0; 0.125,0.2665; 0.25,0.4; 0.375,0.465; 0.5,0.5;  0.625,0.535; 0.75,0.6; 0.875,0.7335; 1,1">
                                          <p:stCondLst>
                                            <p:cond delay="1242"/>
                                          </p:stCondLst>
                                        </p:cTn>
                                        <p:tgtEl>
                                          <p:spTgt spid="4100"/>
                                        </p:tgtEl>
                                        <p:attrNameLst>
                                          <p:attrName>ppt_y</p:attrName>
                                        </p:attrNameLst>
                                      </p:cBhvr>
                                      <p:tavLst>
                                        <p:tav tm="0" fmla="#ppt_y-sin(pi*$)/81">
                                          <p:val>
                                            <p:fltVal val="0"/>
                                          </p:val>
                                        </p:tav>
                                        <p:tav tm="100000">
                                          <p:val>
                                            <p:fltVal val="1"/>
                                          </p:val>
                                        </p:tav>
                                      </p:tavLst>
                                    </p:anim>
                                    <p:animScale>
                                      <p:cBhvr>
                                        <p:cTn id="69" dur="20">
                                          <p:stCondLst>
                                            <p:cond delay="487"/>
                                          </p:stCondLst>
                                        </p:cTn>
                                        <p:tgtEl>
                                          <p:spTgt spid="4100"/>
                                        </p:tgtEl>
                                      </p:cBhvr>
                                      <p:to x="100000" y="60000"/>
                                    </p:animScale>
                                    <p:animScale>
                                      <p:cBhvr>
                                        <p:cTn id="70" dur="124" decel="50000">
                                          <p:stCondLst>
                                            <p:cond delay="507"/>
                                          </p:stCondLst>
                                        </p:cTn>
                                        <p:tgtEl>
                                          <p:spTgt spid="4100"/>
                                        </p:tgtEl>
                                      </p:cBhvr>
                                      <p:to x="100000" y="100000"/>
                                    </p:animScale>
                                    <p:animScale>
                                      <p:cBhvr>
                                        <p:cTn id="71" dur="20">
                                          <p:stCondLst>
                                            <p:cond delay="984"/>
                                          </p:stCondLst>
                                        </p:cTn>
                                        <p:tgtEl>
                                          <p:spTgt spid="4100"/>
                                        </p:tgtEl>
                                      </p:cBhvr>
                                      <p:to x="100000" y="80000"/>
                                    </p:animScale>
                                    <p:animScale>
                                      <p:cBhvr>
                                        <p:cTn id="72" dur="124" decel="50000">
                                          <p:stCondLst>
                                            <p:cond delay="1004"/>
                                          </p:stCondLst>
                                        </p:cTn>
                                        <p:tgtEl>
                                          <p:spTgt spid="4100"/>
                                        </p:tgtEl>
                                      </p:cBhvr>
                                      <p:to x="100000" y="100000"/>
                                    </p:animScale>
                                    <p:animScale>
                                      <p:cBhvr>
                                        <p:cTn id="73" dur="20">
                                          <p:stCondLst>
                                            <p:cond delay="1231"/>
                                          </p:stCondLst>
                                        </p:cTn>
                                        <p:tgtEl>
                                          <p:spTgt spid="4100"/>
                                        </p:tgtEl>
                                      </p:cBhvr>
                                      <p:to x="100000" y="90000"/>
                                    </p:animScale>
                                    <p:animScale>
                                      <p:cBhvr>
                                        <p:cTn id="74" dur="124" decel="50000">
                                          <p:stCondLst>
                                            <p:cond delay="1251"/>
                                          </p:stCondLst>
                                        </p:cTn>
                                        <p:tgtEl>
                                          <p:spTgt spid="4100"/>
                                        </p:tgtEl>
                                      </p:cBhvr>
                                      <p:to x="100000" y="100000"/>
                                    </p:animScale>
                                    <p:animScale>
                                      <p:cBhvr>
                                        <p:cTn id="75" dur="20">
                                          <p:stCondLst>
                                            <p:cond delay="1356"/>
                                          </p:stCondLst>
                                        </p:cTn>
                                        <p:tgtEl>
                                          <p:spTgt spid="4100"/>
                                        </p:tgtEl>
                                      </p:cBhvr>
                                      <p:to x="100000" y="95000"/>
                                    </p:animScale>
                                    <p:animScale>
                                      <p:cBhvr>
                                        <p:cTn id="76" dur="124" decel="50000">
                                          <p:stCondLst>
                                            <p:cond delay="1376"/>
                                          </p:stCondLst>
                                        </p:cTn>
                                        <p:tgtEl>
                                          <p:spTgt spid="4100"/>
                                        </p:tgtEl>
                                      </p:cBhvr>
                                      <p:to x="100000" y="100000"/>
                                    </p:animScale>
                                  </p:childTnLst>
                                </p:cTn>
                              </p:par>
                              <p:par>
                                <p:cTn id="77" presetID="26" presetClass="entr" presetSubtype="0" fill="hold" nodeType="withEffect">
                                  <p:stCondLst>
                                    <p:cond delay="250"/>
                                  </p:stCondLst>
                                  <p:childTnLst>
                                    <p:set>
                                      <p:cBhvr>
                                        <p:cTn id="78" dur="1" fill="hold">
                                          <p:stCondLst>
                                            <p:cond delay="0"/>
                                          </p:stCondLst>
                                        </p:cTn>
                                        <p:tgtEl>
                                          <p:spTgt spid="4098"/>
                                        </p:tgtEl>
                                        <p:attrNameLst>
                                          <p:attrName>style.visibility</p:attrName>
                                        </p:attrNameLst>
                                      </p:cBhvr>
                                      <p:to>
                                        <p:strVal val="visible"/>
                                      </p:to>
                                    </p:set>
                                    <p:animEffect transition="in" filter="wipe(down)">
                                      <p:cBhvr>
                                        <p:cTn id="79" dur="435">
                                          <p:stCondLst>
                                            <p:cond delay="0"/>
                                          </p:stCondLst>
                                        </p:cTn>
                                        <p:tgtEl>
                                          <p:spTgt spid="4098"/>
                                        </p:tgtEl>
                                      </p:cBhvr>
                                    </p:animEffect>
                                    <p:anim calcmode="lin" valueType="num">
                                      <p:cBhvr>
                                        <p:cTn id="80" dur="1367" tmFilter="0,0; 0.14,0.36; 0.43,0.73; 0.71,0.91; 1.0,1.0">
                                          <p:stCondLst>
                                            <p:cond delay="0"/>
                                          </p:stCondLst>
                                        </p:cTn>
                                        <p:tgtEl>
                                          <p:spTgt spid="4098"/>
                                        </p:tgtEl>
                                        <p:attrNameLst>
                                          <p:attrName>ppt_x</p:attrName>
                                        </p:attrNameLst>
                                      </p:cBhvr>
                                      <p:tavLst>
                                        <p:tav tm="0">
                                          <p:val>
                                            <p:strVal val="#ppt_x-0.25"/>
                                          </p:val>
                                        </p:tav>
                                        <p:tav tm="100000">
                                          <p:val>
                                            <p:strVal val="#ppt_x"/>
                                          </p:val>
                                        </p:tav>
                                      </p:tavLst>
                                    </p:anim>
                                    <p:anim calcmode="lin" valueType="num">
                                      <p:cBhvr>
                                        <p:cTn id="81" dur="498" tmFilter="0.0,0.0; 0.25,0.07; 0.50,0.2; 0.75,0.467; 1.0,1.0">
                                          <p:stCondLst>
                                            <p:cond delay="0"/>
                                          </p:stCondLst>
                                        </p:cTn>
                                        <p:tgtEl>
                                          <p:spTgt spid="4098"/>
                                        </p:tgtEl>
                                        <p:attrNameLst>
                                          <p:attrName>ppt_y</p:attrName>
                                        </p:attrNameLst>
                                      </p:cBhvr>
                                      <p:tavLst>
                                        <p:tav tm="0" fmla="#ppt_y-sin(pi*$)/3">
                                          <p:val>
                                            <p:fltVal val="0.5"/>
                                          </p:val>
                                        </p:tav>
                                        <p:tav tm="100000">
                                          <p:val>
                                            <p:fltVal val="1"/>
                                          </p:val>
                                        </p:tav>
                                      </p:tavLst>
                                    </p:anim>
                                    <p:anim calcmode="lin" valueType="num">
                                      <p:cBhvr>
                                        <p:cTn id="82" dur="498" tmFilter="0, 0; 0.125,0.2665; 0.25,0.4; 0.375,0.465; 0.5,0.5;  0.625,0.535; 0.75,0.6; 0.875,0.7335; 1,1">
                                          <p:stCondLst>
                                            <p:cond delay="498"/>
                                          </p:stCondLst>
                                        </p:cTn>
                                        <p:tgtEl>
                                          <p:spTgt spid="4098"/>
                                        </p:tgtEl>
                                        <p:attrNameLst>
                                          <p:attrName>ppt_y</p:attrName>
                                        </p:attrNameLst>
                                      </p:cBhvr>
                                      <p:tavLst>
                                        <p:tav tm="0" fmla="#ppt_y-sin(pi*$)/9">
                                          <p:val>
                                            <p:fltVal val="0"/>
                                          </p:val>
                                        </p:tav>
                                        <p:tav tm="100000">
                                          <p:val>
                                            <p:fltVal val="1"/>
                                          </p:val>
                                        </p:tav>
                                      </p:tavLst>
                                    </p:anim>
                                    <p:anim calcmode="lin" valueType="num">
                                      <p:cBhvr>
                                        <p:cTn id="83" dur="249" tmFilter="0, 0; 0.125,0.2665; 0.25,0.4; 0.375,0.465; 0.5,0.5;  0.625,0.535; 0.75,0.6; 0.875,0.7335; 1,1">
                                          <p:stCondLst>
                                            <p:cond delay="993"/>
                                          </p:stCondLst>
                                        </p:cTn>
                                        <p:tgtEl>
                                          <p:spTgt spid="4098"/>
                                        </p:tgtEl>
                                        <p:attrNameLst>
                                          <p:attrName>ppt_y</p:attrName>
                                        </p:attrNameLst>
                                      </p:cBhvr>
                                      <p:tavLst>
                                        <p:tav tm="0" fmla="#ppt_y-sin(pi*$)/27">
                                          <p:val>
                                            <p:fltVal val="0"/>
                                          </p:val>
                                        </p:tav>
                                        <p:tav tm="100000">
                                          <p:val>
                                            <p:fltVal val="1"/>
                                          </p:val>
                                        </p:tav>
                                      </p:tavLst>
                                    </p:anim>
                                    <p:anim calcmode="lin" valueType="num">
                                      <p:cBhvr>
                                        <p:cTn id="84" dur="123" tmFilter="0, 0; 0.125,0.2665; 0.25,0.4; 0.375,0.465; 0.5,0.5;  0.625,0.535; 0.75,0.6; 0.875,0.7335; 1,1">
                                          <p:stCondLst>
                                            <p:cond delay="1242"/>
                                          </p:stCondLst>
                                        </p:cTn>
                                        <p:tgtEl>
                                          <p:spTgt spid="4098"/>
                                        </p:tgtEl>
                                        <p:attrNameLst>
                                          <p:attrName>ppt_y</p:attrName>
                                        </p:attrNameLst>
                                      </p:cBhvr>
                                      <p:tavLst>
                                        <p:tav tm="0" fmla="#ppt_y-sin(pi*$)/81">
                                          <p:val>
                                            <p:fltVal val="0"/>
                                          </p:val>
                                        </p:tav>
                                        <p:tav tm="100000">
                                          <p:val>
                                            <p:fltVal val="1"/>
                                          </p:val>
                                        </p:tav>
                                      </p:tavLst>
                                    </p:anim>
                                    <p:animScale>
                                      <p:cBhvr>
                                        <p:cTn id="85" dur="20">
                                          <p:stCondLst>
                                            <p:cond delay="487"/>
                                          </p:stCondLst>
                                        </p:cTn>
                                        <p:tgtEl>
                                          <p:spTgt spid="4098"/>
                                        </p:tgtEl>
                                      </p:cBhvr>
                                      <p:to x="100000" y="60000"/>
                                    </p:animScale>
                                    <p:animScale>
                                      <p:cBhvr>
                                        <p:cTn id="86" dur="124" decel="50000">
                                          <p:stCondLst>
                                            <p:cond delay="507"/>
                                          </p:stCondLst>
                                        </p:cTn>
                                        <p:tgtEl>
                                          <p:spTgt spid="4098"/>
                                        </p:tgtEl>
                                      </p:cBhvr>
                                      <p:to x="100000" y="100000"/>
                                    </p:animScale>
                                    <p:animScale>
                                      <p:cBhvr>
                                        <p:cTn id="87" dur="20">
                                          <p:stCondLst>
                                            <p:cond delay="984"/>
                                          </p:stCondLst>
                                        </p:cTn>
                                        <p:tgtEl>
                                          <p:spTgt spid="4098"/>
                                        </p:tgtEl>
                                      </p:cBhvr>
                                      <p:to x="100000" y="80000"/>
                                    </p:animScale>
                                    <p:animScale>
                                      <p:cBhvr>
                                        <p:cTn id="88" dur="124" decel="50000">
                                          <p:stCondLst>
                                            <p:cond delay="1004"/>
                                          </p:stCondLst>
                                        </p:cTn>
                                        <p:tgtEl>
                                          <p:spTgt spid="4098"/>
                                        </p:tgtEl>
                                      </p:cBhvr>
                                      <p:to x="100000" y="100000"/>
                                    </p:animScale>
                                    <p:animScale>
                                      <p:cBhvr>
                                        <p:cTn id="89" dur="20">
                                          <p:stCondLst>
                                            <p:cond delay="1231"/>
                                          </p:stCondLst>
                                        </p:cTn>
                                        <p:tgtEl>
                                          <p:spTgt spid="4098"/>
                                        </p:tgtEl>
                                      </p:cBhvr>
                                      <p:to x="100000" y="90000"/>
                                    </p:animScale>
                                    <p:animScale>
                                      <p:cBhvr>
                                        <p:cTn id="90" dur="124" decel="50000">
                                          <p:stCondLst>
                                            <p:cond delay="1251"/>
                                          </p:stCondLst>
                                        </p:cTn>
                                        <p:tgtEl>
                                          <p:spTgt spid="4098"/>
                                        </p:tgtEl>
                                      </p:cBhvr>
                                      <p:to x="100000" y="100000"/>
                                    </p:animScale>
                                    <p:animScale>
                                      <p:cBhvr>
                                        <p:cTn id="91" dur="20">
                                          <p:stCondLst>
                                            <p:cond delay="1356"/>
                                          </p:stCondLst>
                                        </p:cTn>
                                        <p:tgtEl>
                                          <p:spTgt spid="4098"/>
                                        </p:tgtEl>
                                      </p:cBhvr>
                                      <p:to x="100000" y="95000"/>
                                    </p:animScale>
                                    <p:animScale>
                                      <p:cBhvr>
                                        <p:cTn id="92" dur="124" decel="50000">
                                          <p:stCondLst>
                                            <p:cond delay="1376"/>
                                          </p:stCondLst>
                                        </p:cTn>
                                        <p:tgtEl>
                                          <p:spTgt spid="4098"/>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CuadroTexto"/>
          <p:cNvSpPr txBox="1"/>
          <p:nvPr/>
        </p:nvSpPr>
        <p:spPr>
          <a:xfrm>
            <a:off x="683568" y="260648"/>
            <a:ext cx="7848872" cy="5478423"/>
          </a:xfrm>
          <a:prstGeom prst="rect">
            <a:avLst/>
          </a:prstGeom>
          <a:noFill/>
        </p:spPr>
        <p:txBody>
          <a:bodyPr wrap="square" rtlCol="0">
            <a:spAutoFit/>
          </a:bodyPr>
          <a:lstStyle/>
          <a:p>
            <a:pPr algn="just"/>
            <a:r>
              <a:rPr lang="es-MX" sz="1400" b="1" dirty="0" smtClean="0">
                <a:latin typeface="Arial" pitchFamily="34" charset="0"/>
                <a:cs typeface="Arial" pitchFamily="34" charset="0"/>
              </a:rPr>
              <a:t>ARTÍCULO 3: </a:t>
            </a:r>
            <a:r>
              <a:rPr lang="es-MX" sz="1400" dirty="0" smtClean="0">
                <a:latin typeface="Arial" pitchFamily="34" charset="0"/>
                <a:cs typeface="Arial" pitchFamily="34" charset="0"/>
              </a:rPr>
              <a:t>La </a:t>
            </a:r>
            <a:r>
              <a:rPr lang="es-MX" sz="1400" dirty="0">
                <a:latin typeface="Arial" pitchFamily="34" charset="0"/>
                <a:cs typeface="Arial" pitchFamily="34" charset="0"/>
              </a:rPr>
              <a:t>mujer tiene derecho, en condiciones de igualdad, al goce y la protección de todos los derechos humanos y libertades fundamentales en las esferas política, económica, social, cultural, civil y de cualquier otra índole. Entre estos derechos </a:t>
            </a:r>
            <a:r>
              <a:rPr lang="es-MX" sz="1400" dirty="0" smtClean="0">
                <a:latin typeface="Arial" pitchFamily="34" charset="0"/>
                <a:cs typeface="Arial" pitchFamily="34" charset="0"/>
              </a:rPr>
              <a:t>figuran:</a:t>
            </a:r>
          </a:p>
          <a:p>
            <a:pPr algn="just"/>
            <a:endParaRPr lang="es-MX" sz="1400" dirty="0">
              <a:latin typeface="Arial" pitchFamily="34" charset="0"/>
              <a:cs typeface="Arial" pitchFamily="34" charset="0"/>
            </a:endParaRPr>
          </a:p>
          <a:p>
            <a:pPr algn="just"/>
            <a:r>
              <a:rPr lang="es-MX" sz="1400" dirty="0">
                <a:latin typeface="Arial" pitchFamily="34" charset="0"/>
                <a:cs typeface="Arial" pitchFamily="34" charset="0"/>
              </a:rPr>
              <a:t>a) El derecho a la </a:t>
            </a:r>
            <a:r>
              <a:rPr lang="es-MX" sz="1400" dirty="0" smtClean="0">
                <a:latin typeface="Arial" pitchFamily="34" charset="0"/>
                <a:cs typeface="Arial" pitchFamily="34" charset="0"/>
              </a:rPr>
              <a:t>vida.</a:t>
            </a:r>
            <a:endParaRPr lang="es-MX" sz="1400" dirty="0">
              <a:latin typeface="Arial" pitchFamily="34" charset="0"/>
              <a:cs typeface="Arial" pitchFamily="34" charset="0"/>
            </a:endParaRPr>
          </a:p>
          <a:p>
            <a:pPr algn="just"/>
            <a:r>
              <a:rPr lang="es-MX" sz="1400" dirty="0">
                <a:latin typeface="Arial" pitchFamily="34" charset="0"/>
                <a:cs typeface="Arial" pitchFamily="34" charset="0"/>
              </a:rPr>
              <a:t>b) El derecho a la </a:t>
            </a:r>
            <a:r>
              <a:rPr lang="es-MX" sz="1400" dirty="0" smtClean="0">
                <a:latin typeface="Arial" pitchFamily="34" charset="0"/>
                <a:cs typeface="Arial" pitchFamily="34" charset="0"/>
              </a:rPr>
              <a:t>igualdad.</a:t>
            </a:r>
            <a:endParaRPr lang="es-MX" sz="1400" dirty="0">
              <a:latin typeface="Arial" pitchFamily="34" charset="0"/>
              <a:cs typeface="Arial" pitchFamily="34" charset="0"/>
            </a:endParaRPr>
          </a:p>
          <a:p>
            <a:pPr algn="just"/>
            <a:r>
              <a:rPr lang="es-MX" sz="1400" dirty="0">
                <a:latin typeface="Arial" pitchFamily="34" charset="0"/>
                <a:cs typeface="Arial" pitchFamily="34" charset="0"/>
              </a:rPr>
              <a:t>c) El derecho a la libertad y la seguridad de la </a:t>
            </a:r>
            <a:r>
              <a:rPr lang="es-MX" sz="1400" dirty="0" smtClean="0">
                <a:latin typeface="Arial" pitchFamily="34" charset="0"/>
                <a:cs typeface="Arial" pitchFamily="34" charset="0"/>
              </a:rPr>
              <a:t>persona.</a:t>
            </a:r>
            <a:endParaRPr lang="es-MX" sz="1400" dirty="0">
              <a:latin typeface="Arial" pitchFamily="34" charset="0"/>
              <a:cs typeface="Arial" pitchFamily="34" charset="0"/>
            </a:endParaRPr>
          </a:p>
          <a:p>
            <a:pPr algn="just"/>
            <a:r>
              <a:rPr lang="es-MX" sz="1400" dirty="0">
                <a:latin typeface="Arial" pitchFamily="34" charset="0"/>
                <a:cs typeface="Arial" pitchFamily="34" charset="0"/>
              </a:rPr>
              <a:t>d) El derecho a igual protección ante la </a:t>
            </a:r>
            <a:r>
              <a:rPr lang="es-MX" sz="1400" dirty="0" smtClean="0">
                <a:latin typeface="Arial" pitchFamily="34" charset="0"/>
                <a:cs typeface="Arial" pitchFamily="34" charset="0"/>
              </a:rPr>
              <a:t>ley.</a:t>
            </a:r>
            <a:endParaRPr lang="es-MX" sz="1400" dirty="0">
              <a:latin typeface="Arial" pitchFamily="34" charset="0"/>
              <a:cs typeface="Arial" pitchFamily="34" charset="0"/>
            </a:endParaRPr>
          </a:p>
          <a:p>
            <a:pPr algn="just"/>
            <a:r>
              <a:rPr lang="es-MX" sz="1400" dirty="0">
                <a:latin typeface="Arial" pitchFamily="34" charset="0"/>
                <a:cs typeface="Arial" pitchFamily="34" charset="0"/>
              </a:rPr>
              <a:t>e) El derecho a verse libre de todas las formas de </a:t>
            </a:r>
            <a:r>
              <a:rPr lang="es-MX" sz="1400" dirty="0" smtClean="0">
                <a:latin typeface="Arial" pitchFamily="34" charset="0"/>
                <a:cs typeface="Arial" pitchFamily="34" charset="0"/>
              </a:rPr>
              <a:t>discriminación.</a:t>
            </a:r>
            <a:endParaRPr lang="es-MX" sz="1400" dirty="0">
              <a:latin typeface="Arial" pitchFamily="34" charset="0"/>
              <a:cs typeface="Arial" pitchFamily="34" charset="0"/>
            </a:endParaRPr>
          </a:p>
          <a:p>
            <a:pPr algn="just"/>
            <a:endParaRPr lang="es-MX" sz="1400" dirty="0">
              <a:latin typeface="Arial" pitchFamily="34" charset="0"/>
              <a:cs typeface="Arial" pitchFamily="34" charset="0"/>
            </a:endParaRPr>
          </a:p>
          <a:p>
            <a:pPr algn="just"/>
            <a:r>
              <a:rPr lang="es-MX" sz="1400" b="1" dirty="0" smtClean="0">
                <a:latin typeface="Arial" pitchFamily="34" charset="0"/>
                <a:cs typeface="Arial" pitchFamily="34" charset="0"/>
              </a:rPr>
              <a:t>ARTÍCULO 4: </a:t>
            </a:r>
            <a:r>
              <a:rPr lang="es-MX" sz="1400" dirty="0" smtClean="0">
                <a:latin typeface="Arial" pitchFamily="34" charset="0"/>
                <a:cs typeface="Arial" pitchFamily="34" charset="0"/>
              </a:rPr>
              <a:t>Los </a:t>
            </a:r>
            <a:r>
              <a:rPr lang="es-MX" sz="1400" dirty="0">
                <a:latin typeface="Arial" pitchFamily="34" charset="0"/>
                <a:cs typeface="Arial" pitchFamily="34" charset="0"/>
              </a:rPr>
              <a:t>Estados deben condenar la violencia contra la mujer y no invocar ninguna costumbre, tradición o consideración religiosa para eludir su obligación de procurar eliminarla. Los Estados deben aplicar por todos los medios apropiados y sin demora una política encaminada a eliminar la violencia contra la mujer. Con este fin, deberán</a:t>
            </a:r>
            <a:r>
              <a:rPr lang="es-MX" sz="1400" dirty="0" smtClean="0">
                <a:latin typeface="Arial" pitchFamily="34" charset="0"/>
                <a:cs typeface="Arial" pitchFamily="34" charset="0"/>
              </a:rPr>
              <a:t>:</a:t>
            </a:r>
          </a:p>
          <a:p>
            <a:pPr algn="just"/>
            <a:endParaRPr lang="es-MX" sz="1400" dirty="0">
              <a:latin typeface="Arial" pitchFamily="34" charset="0"/>
              <a:cs typeface="Arial" pitchFamily="34" charset="0"/>
            </a:endParaRPr>
          </a:p>
          <a:p>
            <a:pPr marL="342900" indent="-342900" algn="just">
              <a:buAutoNum type="alphaLcParenR"/>
            </a:pPr>
            <a:r>
              <a:rPr lang="es-MX" sz="1400" dirty="0" smtClean="0">
                <a:latin typeface="Arial" pitchFamily="34" charset="0"/>
                <a:cs typeface="Arial" pitchFamily="34" charset="0"/>
              </a:rPr>
              <a:t>Considerar </a:t>
            </a:r>
            <a:r>
              <a:rPr lang="es-MX" sz="1400" dirty="0">
                <a:latin typeface="Arial" pitchFamily="34" charset="0"/>
                <a:cs typeface="Arial" pitchFamily="34" charset="0"/>
              </a:rPr>
              <a:t>la posibilidad, cuando aún no lo hayan hecho, de ratificar la Convención sobre la eliminación de todas las formas de discriminación contra la mujer, de adherirse a ella o de retirar sus reservas a esa </a:t>
            </a:r>
            <a:r>
              <a:rPr lang="es-MX" sz="1400" dirty="0" smtClean="0">
                <a:latin typeface="Arial" pitchFamily="34" charset="0"/>
                <a:cs typeface="Arial" pitchFamily="34" charset="0"/>
              </a:rPr>
              <a:t>Convención</a:t>
            </a:r>
            <a:r>
              <a:rPr lang="es-MX" sz="1400" dirty="0">
                <a:latin typeface="Arial" pitchFamily="34" charset="0"/>
                <a:cs typeface="Arial" pitchFamily="34" charset="0"/>
              </a:rPr>
              <a:t>.</a:t>
            </a:r>
            <a:endParaRPr lang="es-MX" sz="1400" dirty="0" smtClean="0">
              <a:latin typeface="Arial" pitchFamily="34" charset="0"/>
              <a:cs typeface="Arial" pitchFamily="34" charset="0"/>
            </a:endParaRPr>
          </a:p>
          <a:p>
            <a:pPr marL="342900" indent="-342900" algn="just">
              <a:buAutoNum type="alphaLcParenR"/>
            </a:pPr>
            <a:endParaRPr lang="es-MX" sz="1400" dirty="0">
              <a:latin typeface="Arial" pitchFamily="34" charset="0"/>
              <a:cs typeface="Arial" pitchFamily="34" charset="0"/>
            </a:endParaRPr>
          </a:p>
          <a:p>
            <a:pPr algn="just"/>
            <a:r>
              <a:rPr lang="es-MX" sz="1400" dirty="0">
                <a:latin typeface="Arial" pitchFamily="34" charset="0"/>
                <a:cs typeface="Arial" pitchFamily="34" charset="0"/>
              </a:rPr>
              <a:t>b) Abstenerse de practicar la violencia contra la </a:t>
            </a:r>
            <a:r>
              <a:rPr lang="es-MX" sz="1400" dirty="0" smtClean="0">
                <a:latin typeface="Arial" pitchFamily="34" charset="0"/>
                <a:cs typeface="Arial" pitchFamily="34" charset="0"/>
              </a:rPr>
              <a:t>mujer.</a:t>
            </a:r>
          </a:p>
          <a:p>
            <a:pPr algn="just"/>
            <a:endParaRPr lang="es-MX" sz="1400" dirty="0">
              <a:latin typeface="Arial" pitchFamily="34" charset="0"/>
              <a:cs typeface="Arial" pitchFamily="34" charset="0"/>
            </a:endParaRPr>
          </a:p>
          <a:p>
            <a:pPr algn="just"/>
            <a:r>
              <a:rPr lang="es-MX" sz="1400" dirty="0">
                <a:latin typeface="Arial" pitchFamily="34" charset="0"/>
                <a:cs typeface="Arial" pitchFamily="34" charset="0"/>
              </a:rPr>
              <a:t>c) Proceder con la debida diligencia a fin de prevenir, investigar y, conforme a la legislación nacional, castigar todo acto de violencia contra la mujer, ya se trate de actos perpetrados por el Estado o por </a:t>
            </a:r>
            <a:r>
              <a:rPr lang="es-MX" sz="1400" dirty="0" smtClean="0">
                <a:latin typeface="Arial" pitchFamily="34" charset="0"/>
                <a:cs typeface="Arial" pitchFamily="34" charset="0"/>
              </a:rPr>
              <a:t>particulares.</a:t>
            </a:r>
          </a:p>
          <a:p>
            <a:pPr algn="just"/>
            <a:endParaRPr lang="es-MX" sz="1400" dirty="0">
              <a:latin typeface="Arial" pitchFamily="34" charset="0"/>
              <a:cs typeface="Arial" pitchFamily="34" charset="0"/>
            </a:endParaRPr>
          </a:p>
        </p:txBody>
      </p:sp>
      <p:pic>
        <p:nvPicPr>
          <p:cNvPr id="3076" name="Picture 4" descr="Retos y desafíos de las mujeres en México #MesDeLaMujer | Comisión Nacional  para Prevenir y Erradicar la Violencia Contra las Mujeres | Gobierno |  gob.mx"/>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913685" y="5517232"/>
            <a:ext cx="1800200" cy="1224136"/>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descr="Derechos humanos de las mujeres, por Lucía Avilés"/>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1220359">
            <a:off x="3566759" y="5759443"/>
            <a:ext cx="1132856" cy="855683"/>
          </a:xfrm>
          <a:prstGeom prst="rect">
            <a:avLst/>
          </a:prstGeom>
          <a:noFill/>
          <a:extLst>
            <a:ext uri="{909E8E84-426E-40DD-AFC4-6F175D3DCCD1}">
              <a14:hiddenFill xmlns:a14="http://schemas.microsoft.com/office/drawing/2010/main">
                <a:solidFill>
                  <a:srgbClr val="FFFFFF"/>
                </a:solidFill>
              </a14:hiddenFill>
            </a:ext>
          </a:extLst>
        </p:spPr>
      </p:pic>
      <p:pic>
        <p:nvPicPr>
          <p:cNvPr id="3080" name="Picture 8" descr="Derechos Humanos de las mujeres - YouTube"/>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1202705">
            <a:off x="4905836" y="5929111"/>
            <a:ext cx="1090950" cy="740065"/>
          </a:xfrm>
          <a:prstGeom prst="rect">
            <a:avLst/>
          </a:prstGeom>
          <a:noFill/>
          <a:extLst>
            <a:ext uri="{909E8E84-426E-40DD-AFC4-6F175D3DCCD1}">
              <a14:hiddenFill xmlns:a14="http://schemas.microsoft.com/office/drawing/2010/main">
                <a:solidFill>
                  <a:srgbClr val="FFFFFF"/>
                </a:solidFill>
              </a14:hiddenFill>
            </a:ext>
          </a:extLst>
        </p:spPr>
      </p:pic>
      <p:pic>
        <p:nvPicPr>
          <p:cNvPr id="3082" name="Picture 10" descr="Gestos feministas y activistas por los derechos de las mujeres con  pancartas | Vector Gratis"/>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rot="20070107">
            <a:off x="4224392" y="5495678"/>
            <a:ext cx="1296144" cy="780015"/>
          </a:xfrm>
          <a:prstGeom prst="rect">
            <a:avLst/>
          </a:prstGeom>
          <a:noFill/>
          <a:extLst>
            <a:ext uri="{909E8E84-426E-40DD-AFC4-6F175D3DCCD1}">
              <a14:hiddenFill xmlns:a14="http://schemas.microsoft.com/office/drawing/2010/main">
                <a:solidFill>
                  <a:srgbClr val="FFFFFF"/>
                </a:solidFill>
              </a14:hiddenFill>
            </a:ext>
          </a:extLst>
        </p:spPr>
      </p:pic>
      <p:pic>
        <p:nvPicPr>
          <p:cNvPr id="3084" name="Picture 12" descr="CAMPAÑA: DERECHOS DE LAS MUJERES - Procuraduría de los Derechos Humanos del  Estado de Guanajuato"/>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485671" y="5325099"/>
            <a:ext cx="1403018" cy="988425"/>
          </a:xfrm>
          <a:prstGeom prst="rect">
            <a:avLst/>
          </a:prstGeom>
          <a:noFill/>
          <a:extLst>
            <a:ext uri="{909E8E84-426E-40DD-AFC4-6F175D3DCCD1}">
              <a14:hiddenFill xmlns:a14="http://schemas.microsoft.com/office/drawing/2010/main">
                <a:solidFill>
                  <a:srgbClr val="FFFFFF"/>
                </a:solidFill>
              </a14:hiddenFill>
            </a:ext>
          </a:extLst>
        </p:spPr>
      </p:pic>
      <p:pic>
        <p:nvPicPr>
          <p:cNvPr id="3086" name="Picture 14" descr="Red de Mujeres en Alerta por ti&quot;, el programa que llega a tu casa para que  conozcas tus derechos - Noticias, Deportes, Gossip, Columnas | El Sol de  México"/>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rot="19774635">
            <a:off x="5907041" y="5863013"/>
            <a:ext cx="1254417" cy="636667"/>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426482677"/>
      </p:ext>
    </p:extLst>
  </p:cSld>
  <p:clrMapOvr>
    <a:masterClrMapping/>
  </p:clrMapOvr>
  <mc:AlternateContent xmlns:mc="http://schemas.openxmlformats.org/markup-compatibility/2006">
    <mc:Choice xmlns:p14="http://schemas.microsoft.com/office/powerpoint/2010/main" Requires="p14">
      <p:transition spd="slow" p14:dur="2500" advClick="0" advTm="18016"/>
    </mc:Choice>
    <mc:Fallback>
      <p:transition spd="slow" advClick="0" advTm="18016"/>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25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1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nodeType="clickEffect">
                                  <p:stCondLst>
                                    <p:cond delay="250"/>
                                  </p:stCondLst>
                                  <p:childTnLst>
                                    <p:set>
                                      <p:cBhvr>
                                        <p:cTn id="11" dur="1" fill="hold">
                                          <p:stCondLst>
                                            <p:cond delay="0"/>
                                          </p:stCondLst>
                                        </p:cTn>
                                        <p:tgtEl>
                                          <p:spTgt spid="3076"/>
                                        </p:tgtEl>
                                        <p:attrNameLst>
                                          <p:attrName>style.visibility</p:attrName>
                                        </p:attrNameLst>
                                      </p:cBhvr>
                                      <p:to>
                                        <p:strVal val="visible"/>
                                      </p:to>
                                    </p:set>
                                    <p:animEffect transition="in" filter="wedge">
                                      <p:cBhvr>
                                        <p:cTn id="12" dur="1500"/>
                                        <p:tgtEl>
                                          <p:spTgt spid="3076"/>
                                        </p:tgtEl>
                                      </p:cBhvr>
                                    </p:animEffect>
                                  </p:childTnLst>
                                </p:cTn>
                              </p:par>
                              <p:par>
                                <p:cTn id="13" presetID="20" presetClass="entr" presetSubtype="0" fill="hold" nodeType="withEffect">
                                  <p:stCondLst>
                                    <p:cond delay="250"/>
                                  </p:stCondLst>
                                  <p:childTnLst>
                                    <p:set>
                                      <p:cBhvr>
                                        <p:cTn id="14" dur="1" fill="hold">
                                          <p:stCondLst>
                                            <p:cond delay="0"/>
                                          </p:stCondLst>
                                        </p:cTn>
                                        <p:tgtEl>
                                          <p:spTgt spid="3078"/>
                                        </p:tgtEl>
                                        <p:attrNameLst>
                                          <p:attrName>style.visibility</p:attrName>
                                        </p:attrNameLst>
                                      </p:cBhvr>
                                      <p:to>
                                        <p:strVal val="visible"/>
                                      </p:to>
                                    </p:set>
                                    <p:animEffect transition="in" filter="wedge">
                                      <p:cBhvr>
                                        <p:cTn id="15" dur="1500"/>
                                        <p:tgtEl>
                                          <p:spTgt spid="3078"/>
                                        </p:tgtEl>
                                      </p:cBhvr>
                                    </p:animEffect>
                                  </p:childTnLst>
                                </p:cTn>
                              </p:par>
                              <p:par>
                                <p:cTn id="16" presetID="20" presetClass="entr" presetSubtype="0" fill="hold" nodeType="withEffect">
                                  <p:stCondLst>
                                    <p:cond delay="250"/>
                                  </p:stCondLst>
                                  <p:childTnLst>
                                    <p:set>
                                      <p:cBhvr>
                                        <p:cTn id="17" dur="1" fill="hold">
                                          <p:stCondLst>
                                            <p:cond delay="0"/>
                                          </p:stCondLst>
                                        </p:cTn>
                                        <p:tgtEl>
                                          <p:spTgt spid="3082"/>
                                        </p:tgtEl>
                                        <p:attrNameLst>
                                          <p:attrName>style.visibility</p:attrName>
                                        </p:attrNameLst>
                                      </p:cBhvr>
                                      <p:to>
                                        <p:strVal val="visible"/>
                                      </p:to>
                                    </p:set>
                                    <p:animEffect transition="in" filter="wedge">
                                      <p:cBhvr>
                                        <p:cTn id="18" dur="1500"/>
                                        <p:tgtEl>
                                          <p:spTgt spid="3082"/>
                                        </p:tgtEl>
                                      </p:cBhvr>
                                    </p:animEffect>
                                  </p:childTnLst>
                                </p:cTn>
                              </p:par>
                              <p:par>
                                <p:cTn id="19" presetID="20" presetClass="entr" presetSubtype="0" fill="hold" nodeType="withEffect">
                                  <p:stCondLst>
                                    <p:cond delay="250"/>
                                  </p:stCondLst>
                                  <p:childTnLst>
                                    <p:set>
                                      <p:cBhvr>
                                        <p:cTn id="20" dur="1" fill="hold">
                                          <p:stCondLst>
                                            <p:cond delay="0"/>
                                          </p:stCondLst>
                                        </p:cTn>
                                        <p:tgtEl>
                                          <p:spTgt spid="3080"/>
                                        </p:tgtEl>
                                        <p:attrNameLst>
                                          <p:attrName>style.visibility</p:attrName>
                                        </p:attrNameLst>
                                      </p:cBhvr>
                                      <p:to>
                                        <p:strVal val="visible"/>
                                      </p:to>
                                    </p:set>
                                    <p:animEffect transition="in" filter="wedge">
                                      <p:cBhvr>
                                        <p:cTn id="21" dur="1500"/>
                                        <p:tgtEl>
                                          <p:spTgt spid="3080"/>
                                        </p:tgtEl>
                                      </p:cBhvr>
                                    </p:animEffect>
                                  </p:childTnLst>
                                </p:cTn>
                              </p:par>
                              <p:par>
                                <p:cTn id="22" presetID="20" presetClass="entr" presetSubtype="0" fill="hold" nodeType="withEffect">
                                  <p:stCondLst>
                                    <p:cond delay="250"/>
                                  </p:stCondLst>
                                  <p:childTnLst>
                                    <p:set>
                                      <p:cBhvr>
                                        <p:cTn id="23" dur="1" fill="hold">
                                          <p:stCondLst>
                                            <p:cond delay="0"/>
                                          </p:stCondLst>
                                        </p:cTn>
                                        <p:tgtEl>
                                          <p:spTgt spid="3084"/>
                                        </p:tgtEl>
                                        <p:attrNameLst>
                                          <p:attrName>style.visibility</p:attrName>
                                        </p:attrNameLst>
                                      </p:cBhvr>
                                      <p:to>
                                        <p:strVal val="visible"/>
                                      </p:to>
                                    </p:set>
                                    <p:animEffect transition="in" filter="wedge">
                                      <p:cBhvr>
                                        <p:cTn id="24" dur="1500"/>
                                        <p:tgtEl>
                                          <p:spTgt spid="3084"/>
                                        </p:tgtEl>
                                      </p:cBhvr>
                                    </p:animEffect>
                                  </p:childTnLst>
                                </p:cTn>
                              </p:par>
                              <p:par>
                                <p:cTn id="25" presetID="20" presetClass="entr" presetSubtype="0" fill="hold" nodeType="withEffect">
                                  <p:stCondLst>
                                    <p:cond delay="250"/>
                                  </p:stCondLst>
                                  <p:childTnLst>
                                    <p:set>
                                      <p:cBhvr>
                                        <p:cTn id="26" dur="1" fill="hold">
                                          <p:stCondLst>
                                            <p:cond delay="0"/>
                                          </p:stCondLst>
                                        </p:cTn>
                                        <p:tgtEl>
                                          <p:spTgt spid="3086"/>
                                        </p:tgtEl>
                                        <p:attrNameLst>
                                          <p:attrName>style.visibility</p:attrName>
                                        </p:attrNameLst>
                                      </p:cBhvr>
                                      <p:to>
                                        <p:strVal val="visible"/>
                                      </p:to>
                                    </p:set>
                                    <p:animEffect transition="in" filter="wedge">
                                      <p:cBhvr>
                                        <p:cTn id="27" dur="1500"/>
                                        <p:tgtEl>
                                          <p:spTgt spid="30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tags/tag1.xml><?xml version="1.0" encoding="utf-8"?>
<p:tagLst xmlns:a="http://schemas.openxmlformats.org/drawingml/2006/main" xmlns:r="http://schemas.openxmlformats.org/officeDocument/2006/relationships" xmlns:p="http://schemas.openxmlformats.org/presentationml/2006/main">
  <p:tag name="TIMING" val="|3.3"/>
</p:tagLst>
</file>

<file path=ppt/tags/tag2.xml><?xml version="1.0" encoding="utf-8"?>
<p:tagLst xmlns:a="http://schemas.openxmlformats.org/drawingml/2006/main" xmlns:r="http://schemas.openxmlformats.org/officeDocument/2006/relationships" xmlns:p="http://schemas.openxmlformats.org/presentationml/2006/main">
  <p:tag name="TIMING" val="|4"/>
</p:tagLst>
</file>

<file path=ppt/tags/tag3.xml><?xml version="1.0" encoding="utf-8"?>
<p:tagLst xmlns:a="http://schemas.openxmlformats.org/drawingml/2006/main" xmlns:r="http://schemas.openxmlformats.org/officeDocument/2006/relationships" xmlns:p="http://schemas.openxmlformats.org/presentationml/2006/main">
  <p:tag name="TIMING" val="|4.4|2.9"/>
</p:tagLst>
</file>

<file path=ppt/tags/tag4.xml><?xml version="1.0" encoding="utf-8"?>
<p:tagLst xmlns:a="http://schemas.openxmlformats.org/drawingml/2006/main" xmlns:r="http://schemas.openxmlformats.org/officeDocument/2006/relationships" xmlns:p="http://schemas.openxmlformats.org/presentationml/2006/main">
  <p:tag name="TIMING" val="|3.4|3"/>
</p:tagLst>
</file>

<file path=ppt/tags/tag5.xml><?xml version="1.0" encoding="utf-8"?>
<p:tagLst xmlns:a="http://schemas.openxmlformats.org/drawingml/2006/main" xmlns:r="http://schemas.openxmlformats.org/officeDocument/2006/relationships" xmlns:p="http://schemas.openxmlformats.org/presentationml/2006/main">
  <p:tag name="TIMING" val="|4.2|2.3"/>
</p:tagLst>
</file>

<file path=ppt/tags/tag6.xml><?xml version="1.0" encoding="utf-8"?>
<p:tagLst xmlns:a="http://schemas.openxmlformats.org/drawingml/2006/main" xmlns:r="http://schemas.openxmlformats.org/officeDocument/2006/relationships" xmlns:p="http://schemas.openxmlformats.org/presentationml/2006/main">
  <p:tag name="TIMING" val="|3.8|3.4"/>
</p:tagLst>
</file>

<file path=ppt/tags/tag7.xml><?xml version="1.0" encoding="utf-8"?>
<p:tagLst xmlns:a="http://schemas.openxmlformats.org/drawingml/2006/main" xmlns:r="http://schemas.openxmlformats.org/officeDocument/2006/relationships" xmlns:p="http://schemas.openxmlformats.org/presentationml/2006/main">
  <p:tag name="TIMING" val="|1.9"/>
</p:tagLst>
</file>

<file path=ppt/theme/theme1.xml><?xml version="1.0" encoding="utf-8"?>
<a:theme xmlns:a="http://schemas.openxmlformats.org/drawingml/2006/main" name="Transmisión de listas">
  <a:themeElements>
    <a:clrScheme name="Transmisión de listas">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Transmisión de listas">
      <a:majorFont>
        <a:latin typeface="Trebuchet MS"/>
        <a:ea typeface=""/>
        <a:cs typeface=""/>
        <a:font script="Jpan" typeface="HGｺﾞｼｯｸM"/>
        <a:font script="Hang" typeface="HY그래픽B"/>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ｺﾞｼｯｸM"/>
        <a:font script="Hang" typeface="HY그래픽M"/>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ransmisión de listas">
      <a:fillStyleLst>
        <a:solidFill>
          <a:schemeClr val="phClr"/>
        </a:solidFill>
        <a:gradFill rotWithShape="1">
          <a:gsLst>
            <a:gs pos="28000">
              <a:schemeClr val="phClr">
                <a:tint val="18000"/>
                <a:satMod val="120000"/>
                <a:lumMod val="88000"/>
              </a:schemeClr>
            </a:gs>
            <a:gs pos="100000">
              <a:schemeClr val="phClr">
                <a:tint val="40000"/>
                <a:satMod val="100000"/>
                <a:lumMod val="78000"/>
              </a:schemeClr>
            </a:gs>
          </a:gsLst>
          <a:lin ang="5400000" scaled="0"/>
        </a:gradFill>
        <a:gradFill rotWithShape="1">
          <a:gsLst>
            <a:gs pos="0">
              <a:schemeClr val="phClr">
                <a:lumMod val="95000"/>
              </a:schemeClr>
            </a:gs>
            <a:gs pos="100000">
              <a:schemeClr val="phClr">
                <a:shade val="82000"/>
                <a:satMod val="125000"/>
                <a:lumMod val="74000"/>
              </a:schemeClr>
            </a:gs>
          </a:gsLst>
          <a:lin ang="5400000" scaled="0"/>
        </a:gradFill>
      </a:fillStyleLst>
      <a:lnStyleLst>
        <a:ln w="9525" cap="flat" cmpd="sng" algn="ctr">
          <a:solidFill>
            <a:schemeClr val="phClr"/>
          </a:solidFill>
          <a:prstDash val="solid"/>
        </a:ln>
        <a:ln w="15875" cap="flat" cmpd="sng" algn="ctr">
          <a:solidFill>
            <a:schemeClr val="phClr">
              <a:shade val="75000"/>
              <a:satMod val="125000"/>
              <a:lumMod val="75000"/>
            </a:schemeClr>
          </a:solidFill>
          <a:prstDash val="solid"/>
        </a:ln>
        <a:ln w="25400" cap="flat" cmpd="sng" algn="ctr">
          <a:solidFill>
            <a:schemeClr val="phClr"/>
          </a:solidFill>
          <a:prstDash val="solid"/>
        </a:ln>
      </a:lnStyleLst>
      <a:effectStyleLst>
        <a:effectStyle>
          <a:effectLst>
            <a:outerShdw blurRad="63500" dist="50800" dir="5400000" sx="98000" sy="98000" rotWithShape="0">
              <a:srgbClr val="000000">
                <a:alpha val="20000"/>
              </a:srgbClr>
            </a:outerShdw>
          </a:effectLst>
        </a:effectStyle>
        <a:effectStyle>
          <a:effectLst>
            <a:outerShdw blurRad="40005" dist="22984" dir="5400000" rotWithShape="0">
              <a:srgbClr val="000000">
                <a:alpha val="45000"/>
              </a:srgbClr>
            </a:outerShdw>
          </a:effectLst>
          <a:scene3d>
            <a:camera prst="orthographicFront">
              <a:rot lat="0" lon="0" rev="0"/>
            </a:camera>
            <a:lightRig rig="balanced" dir="tr"/>
          </a:scene3d>
          <a:sp3d prstMaterial="matte">
            <a:bevelT w="19050" h="38100"/>
          </a:sp3d>
        </a:effectStyle>
        <a:effectStyle>
          <a:effectLst>
            <a:reflection blurRad="38100" stA="26000" endPos="23000" dist="25400" dir="5400000" sy="-100000" rotWithShape="0"/>
          </a:effectLst>
          <a:scene3d>
            <a:camera prst="orthographicFront">
              <a:rot lat="0" lon="0" rev="0"/>
            </a:camera>
            <a:lightRig rig="balanced" dir="tr"/>
          </a:scene3d>
          <a:sp3d contourW="14605" prstMaterial="plastic">
            <a:bevelT w="50800"/>
            <a:contourClr>
              <a:schemeClr val="phClr">
                <a:shade val="30000"/>
                <a:satMod val="120000"/>
              </a:schemeClr>
            </a:contourClr>
          </a:sp3d>
        </a:effectStyle>
      </a:effectStyleLst>
      <a:bgFillStyleLst>
        <a:solidFill>
          <a:schemeClr val="phClr"/>
        </a:solidFill>
        <a:gradFill rotWithShape="1">
          <a:gsLst>
            <a:gs pos="0">
              <a:schemeClr val="phClr">
                <a:tint val="98000"/>
                <a:shade val="90000"/>
                <a:satMod val="160000"/>
                <a:lumMod val="100000"/>
              </a:schemeClr>
            </a:gs>
            <a:gs pos="60000">
              <a:schemeClr val="phClr">
                <a:tint val="95000"/>
                <a:shade val="100000"/>
                <a:satMod val="130000"/>
                <a:lumMod val="130000"/>
              </a:schemeClr>
            </a:gs>
            <a:gs pos="100000">
              <a:schemeClr val="phClr">
                <a:tint val="97000"/>
                <a:shade val="100000"/>
                <a:hueMod val="100000"/>
                <a:satMod val="140000"/>
                <a:lumMod val="80000"/>
              </a:schemeClr>
            </a:gs>
          </a:gsLst>
          <a:path path="circle">
            <a:fillToRect l="20000" t="10000" r="20000" b="60000"/>
          </a:path>
        </a:gradFill>
        <a:gradFill rotWithShape="1">
          <a:gsLst>
            <a:gs pos="0">
              <a:schemeClr val="phClr">
                <a:tint val="94000"/>
                <a:satMod val="160000"/>
                <a:lumMod val="160000"/>
              </a:schemeClr>
            </a:gs>
            <a:gs pos="42000">
              <a:schemeClr val="phClr">
                <a:tint val="94000"/>
                <a:shade val="94000"/>
                <a:satMod val="160000"/>
                <a:lumMod val="130000"/>
              </a:schemeClr>
            </a:gs>
            <a:gs pos="100000">
              <a:schemeClr val="phClr">
                <a:tint val="97000"/>
                <a:shade val="94000"/>
                <a:satMod val="180000"/>
                <a:lumMod val="84000"/>
              </a:schemeClr>
            </a:gs>
          </a:gsLst>
          <a:path path="circle">
            <a:fillToRect l="24000" t="44000" r="24000" b="12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Slipstream</Template>
  <TotalTime>495</TotalTime>
  <Words>1043</Words>
  <Application>Microsoft Office PowerPoint</Application>
  <PresentationFormat>Presentación en pantalla (4:3)</PresentationFormat>
  <Paragraphs>100</Paragraphs>
  <Slides>11</Slides>
  <Notes>0</Notes>
  <HiddenSlides>0</HiddenSlides>
  <MMClips>1</MMClips>
  <ScaleCrop>false</ScaleCrop>
  <HeadingPairs>
    <vt:vector size="4" baseType="variant">
      <vt:variant>
        <vt:lpstr>Tema</vt:lpstr>
      </vt:variant>
      <vt:variant>
        <vt:i4>1</vt:i4>
      </vt:variant>
      <vt:variant>
        <vt:lpstr>Títulos de diapositiva</vt:lpstr>
      </vt:variant>
      <vt:variant>
        <vt:i4>11</vt:i4>
      </vt:variant>
    </vt:vector>
  </HeadingPairs>
  <TitlesOfParts>
    <vt:vector size="12" baseType="lpstr">
      <vt:lpstr>Transmisión de listas</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flakita</dc:creator>
  <cp:lastModifiedBy>flakita</cp:lastModifiedBy>
  <cp:revision>44</cp:revision>
  <dcterms:created xsi:type="dcterms:W3CDTF">2021-03-15T16:19:28Z</dcterms:created>
  <dcterms:modified xsi:type="dcterms:W3CDTF">2021-03-18T04:13:31Z</dcterms:modified>
</cp:coreProperties>
</file>