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62" r:id="rId2"/>
    <p:sldId id="257" r:id="rId3"/>
    <p:sldId id="271" r:id="rId4"/>
    <p:sldId id="259" r:id="rId5"/>
    <p:sldId id="261" r:id="rId6"/>
    <p:sldId id="263" r:id="rId7"/>
    <p:sldId id="264" r:id="rId8"/>
    <p:sldId id="265" r:id="rId9"/>
    <p:sldId id="266" r:id="rId10"/>
    <p:sldId id="267" r:id="rId11"/>
    <p:sldId id="268" r:id="rId12"/>
    <p:sldId id="269" r:id="rId13"/>
    <p:sldId id="270" r:id="rId14"/>
    <p:sldId id="272" r:id="rId15"/>
    <p:sldId id="273" r:id="rId16"/>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2754"/>
    <a:srgbClr val="24204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388FA3-9031-49F3-BA8D-3797685BFC43}" type="datetimeFigureOut">
              <a:rPr lang="es-ES" smtClean="0"/>
              <a:t>04/01/2007</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534FEA-1A54-48A5-9517-32903AF5A69F}" type="slidenum">
              <a:rPr lang="es-ES" smtClean="0"/>
              <a:t>‹Nº›</a:t>
            </a:fld>
            <a:endParaRPr lang="es-ES"/>
          </a:p>
        </p:txBody>
      </p:sp>
    </p:spTree>
    <p:extLst>
      <p:ext uri="{BB962C8B-B14F-4D97-AF65-F5344CB8AC3E}">
        <p14:creationId xmlns:p14="http://schemas.microsoft.com/office/powerpoint/2010/main" val="274404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37E4E7F6-25D0-FB48-AEE8-553982CC1DAC}" type="datetimeFigureOut">
              <a:rPr lang="es-ES" smtClean="0"/>
              <a:t>04/01/2007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136582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37E4E7F6-25D0-FB48-AEE8-553982CC1DAC}" type="datetimeFigureOut">
              <a:rPr lang="es-ES" smtClean="0"/>
              <a:t>04/01/2007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4262233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37E4E7F6-25D0-FB48-AEE8-553982CC1DAC}" type="datetimeFigureOut">
              <a:rPr lang="es-ES" smtClean="0"/>
              <a:t>04/01/2007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1438797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37E4E7F6-25D0-FB48-AEE8-553982CC1DAC}" type="datetimeFigureOut">
              <a:rPr lang="es-ES" smtClean="0"/>
              <a:t>04/01/2007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2963583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37E4E7F6-25D0-FB48-AEE8-553982CC1DAC}" type="datetimeFigureOut">
              <a:rPr lang="es-ES" smtClean="0"/>
              <a:t>04/01/2007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2707494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37E4E7F6-25D0-FB48-AEE8-553982CC1DAC}" type="datetimeFigureOut">
              <a:rPr lang="es-ES" smtClean="0"/>
              <a:t>04/01/2007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4089031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37E4E7F6-25D0-FB48-AEE8-553982CC1DAC}" type="datetimeFigureOut">
              <a:rPr lang="es-ES" smtClean="0"/>
              <a:t>04/01/2007</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557757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37E4E7F6-25D0-FB48-AEE8-553982CC1DAC}" type="datetimeFigureOut">
              <a:rPr lang="es-ES" smtClean="0"/>
              <a:t>04/01/2007</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875177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37E4E7F6-25D0-FB48-AEE8-553982CC1DAC}" type="datetimeFigureOut">
              <a:rPr lang="es-ES" smtClean="0"/>
              <a:t>04/01/2007</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3095412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37E4E7F6-25D0-FB48-AEE8-553982CC1DAC}" type="datetimeFigureOut">
              <a:rPr lang="es-ES" smtClean="0"/>
              <a:t>04/01/2007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2673824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37E4E7F6-25D0-FB48-AEE8-553982CC1DAC}" type="datetimeFigureOut">
              <a:rPr lang="es-ES" smtClean="0"/>
              <a:t>04/01/2007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4730D15-AB14-B041-9C17-68E89A70DBD7}" type="slidenum">
              <a:rPr lang="es-ES" smtClean="0"/>
              <a:t>‹Nº›</a:t>
            </a:fld>
            <a:endParaRPr lang="es-ES"/>
          </a:p>
        </p:txBody>
      </p:sp>
    </p:spTree>
    <p:extLst>
      <p:ext uri="{BB962C8B-B14F-4D97-AF65-F5344CB8AC3E}">
        <p14:creationId xmlns:p14="http://schemas.microsoft.com/office/powerpoint/2010/main" val="4038447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E4E7F6-25D0-FB48-AEE8-553982CC1DAC}" type="datetimeFigureOut">
              <a:rPr lang="es-ES" smtClean="0"/>
              <a:t>04/01/2007</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730D15-AB14-B041-9C17-68E89A70DBD7}" type="slidenum">
              <a:rPr lang="es-ES" smtClean="0"/>
              <a:t>‹Nº›</a:t>
            </a:fld>
            <a:endParaRPr lang="es-ES"/>
          </a:p>
        </p:txBody>
      </p:sp>
    </p:spTree>
    <p:extLst>
      <p:ext uri="{BB962C8B-B14F-4D97-AF65-F5344CB8AC3E}">
        <p14:creationId xmlns:p14="http://schemas.microsoft.com/office/powerpoint/2010/main" val="4000999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8.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8.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3" Type="http://schemas.openxmlformats.org/officeDocument/2006/relationships/image" Target="../media/image3.emf"/><Relationship Id="rId7" Type="http://schemas.openxmlformats.org/officeDocument/2006/relationships/slide" Target="slide6.xml"/><Relationship Id="rId12" Type="http://schemas.openxmlformats.org/officeDocument/2006/relationships/slide" Target="slide11.xml"/><Relationship Id="rId2" Type="http://schemas.openxmlformats.org/officeDocument/2006/relationships/image" Target="../media/image1.emf"/><Relationship Id="rId16"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10.xml"/><Relationship Id="rId5" Type="http://schemas.openxmlformats.org/officeDocument/2006/relationships/slide" Target="slide4.xml"/><Relationship Id="rId15" Type="http://schemas.openxmlformats.org/officeDocument/2006/relationships/slide" Target="slide14.xml"/><Relationship Id="rId10" Type="http://schemas.openxmlformats.org/officeDocument/2006/relationships/slide" Target="slide9.xml"/><Relationship Id="rId4" Type="http://schemas.openxmlformats.org/officeDocument/2006/relationships/slide" Target="slide3.xml"/><Relationship Id="rId9" Type="http://schemas.openxmlformats.org/officeDocument/2006/relationships/slide" Target="slide8.xml"/><Relationship Id="rId1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3"/>
          <p:cNvPicPr>
            <a:picLocks noChangeAspect="1"/>
          </p:cNvPicPr>
          <p:nvPr/>
        </p:nvPicPr>
        <p:blipFill rotWithShape="1">
          <a:blip r:embed="rId2">
            <a:lum bright="54000"/>
          </a:blip>
          <a:srcRect b="5860"/>
          <a:stretch/>
        </p:blipFill>
        <p:spPr>
          <a:xfrm>
            <a:off x="118796" y="199951"/>
            <a:ext cx="4564950" cy="1550736"/>
          </a:xfrm>
          <a:prstGeom prst="rect">
            <a:avLst/>
          </a:prstGeom>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uadroTexto 12"/>
          <p:cNvSpPr txBox="1"/>
          <p:nvPr/>
        </p:nvSpPr>
        <p:spPr>
          <a:xfrm>
            <a:off x="2095835" y="3252417"/>
            <a:ext cx="5556823" cy="1446550"/>
          </a:xfrm>
          <a:prstGeom prst="rect">
            <a:avLst/>
          </a:prstGeom>
          <a:solidFill>
            <a:srgbClr val="FFFF00"/>
          </a:solidFill>
        </p:spPr>
        <p:txBody>
          <a:bodyPr wrap="square" rtlCol="0">
            <a:spAutoFit/>
          </a:bodyPr>
          <a:lstStyle/>
          <a:p>
            <a:r>
              <a:rPr lang="es-ES_tradnl" sz="4400" dirty="0" smtClean="0">
                <a:solidFill>
                  <a:srgbClr val="FF0000"/>
                </a:solidFill>
                <a:latin typeface="Gill Sans MT" pitchFamily="34" charset="0"/>
                <a:cs typeface="Arial" pitchFamily="34" charset="0"/>
              </a:rPr>
              <a:t>HISTORIAS DE LOS VIDEOJUEGOS</a:t>
            </a:r>
            <a:endParaRPr lang="es-ES" sz="4400" dirty="0">
              <a:solidFill>
                <a:srgbClr val="FF0000"/>
              </a:solidFill>
              <a:latin typeface="Gill Sans MT" pitchFamily="34" charset="0"/>
              <a:cs typeface="Arial" pitchFamily="34" charset="0"/>
            </a:endParaRPr>
          </a:p>
        </p:txBody>
      </p:sp>
      <p:sp>
        <p:nvSpPr>
          <p:cNvPr id="7" name="6 CuadroTexto"/>
          <p:cNvSpPr txBox="1"/>
          <p:nvPr/>
        </p:nvSpPr>
        <p:spPr>
          <a:xfrm>
            <a:off x="-3" y="5562047"/>
            <a:ext cx="6207745" cy="923330"/>
          </a:xfrm>
          <a:prstGeom prst="rect">
            <a:avLst/>
          </a:prstGeom>
          <a:solidFill>
            <a:srgbClr val="FFFF00"/>
          </a:solidFill>
        </p:spPr>
        <p:txBody>
          <a:bodyPr wrap="square" rtlCol="0">
            <a:spAutoFit/>
          </a:bodyPr>
          <a:lstStyle/>
          <a:p>
            <a:r>
              <a:rPr lang="es-ES_tradnl" dirty="0" smtClean="0">
                <a:solidFill>
                  <a:srgbClr val="FF0000"/>
                </a:solidFill>
                <a:latin typeface="Gill Sans MT" pitchFamily="34" charset="0"/>
                <a:cs typeface="Arial" pitchFamily="34" charset="0"/>
              </a:rPr>
              <a:t>Nombre del alumno: Leonardo Daniel Morales Jonapa</a:t>
            </a:r>
          </a:p>
          <a:p>
            <a:r>
              <a:rPr lang="es-ES_tradnl" dirty="0" smtClean="0">
                <a:solidFill>
                  <a:srgbClr val="FF0000"/>
                </a:solidFill>
                <a:latin typeface="Gill Sans MT" pitchFamily="34" charset="0"/>
                <a:cs typeface="Arial" pitchFamily="34" charset="0"/>
              </a:rPr>
              <a:t>Fecha de entrega: </a:t>
            </a:r>
            <a:r>
              <a:rPr lang="es-ES_tradnl" dirty="0" smtClean="0">
                <a:solidFill>
                  <a:srgbClr val="FF0000"/>
                </a:solidFill>
                <a:latin typeface="Gill Sans MT" pitchFamily="34" charset="0"/>
                <a:cs typeface="Arial" pitchFamily="34" charset="0"/>
              </a:rPr>
              <a:t>07/12/20</a:t>
            </a:r>
            <a:endParaRPr lang="es-ES_tradnl" dirty="0" smtClean="0">
              <a:solidFill>
                <a:srgbClr val="FF0000"/>
              </a:solidFill>
              <a:latin typeface="Gill Sans MT" pitchFamily="34" charset="0"/>
              <a:cs typeface="Arial" pitchFamily="34" charset="0"/>
            </a:endParaRPr>
          </a:p>
          <a:p>
            <a:r>
              <a:rPr lang="es-ES_tradnl" dirty="0" smtClean="0">
                <a:solidFill>
                  <a:srgbClr val="FF0000"/>
                </a:solidFill>
                <a:latin typeface="Gill Sans MT" pitchFamily="34" charset="0"/>
                <a:cs typeface="Arial" pitchFamily="34" charset="0"/>
              </a:rPr>
              <a:t>Materia: Computación 1</a:t>
            </a:r>
            <a:endParaRPr lang="es-ES_tradnl" dirty="0" smtClean="0">
              <a:solidFill>
                <a:srgbClr val="FF0000"/>
              </a:solidFill>
              <a:latin typeface="Gill Sans MT" pitchFamily="34" charset="0"/>
            </a:endParaRPr>
          </a:p>
        </p:txBody>
      </p:sp>
    </p:spTree>
    <p:extLst>
      <p:ext uri="{BB962C8B-B14F-4D97-AF65-F5344CB8AC3E}">
        <p14:creationId xmlns:p14="http://schemas.microsoft.com/office/powerpoint/2010/main" val="388865011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838200"/>
            <a:ext cx="3008313" cy="596900"/>
          </a:xfrm>
        </p:spPr>
        <p:txBody>
          <a:bodyPr>
            <a:normAutofit fontScale="90000"/>
          </a:bodyPr>
          <a:lstStyle/>
          <a:p>
            <a:r>
              <a:rPr lang="es-ES_tradnl" sz="2400" dirty="0" smtClean="0">
                <a:solidFill>
                  <a:srgbClr val="00B050"/>
                </a:solidFill>
                <a:latin typeface="Gill Sans MT" pitchFamily="34" charset="0"/>
              </a:rPr>
              <a:t>SEGA SATURN  VS PS1</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p:txBody>
          <a:bodyPr>
            <a:normAutofit/>
          </a:bodyPr>
          <a:lstStyle/>
          <a:p>
            <a:r>
              <a:rPr lang="es-ES_tradnl" sz="1600" dirty="0" smtClean="0">
                <a:solidFill>
                  <a:srgbClr val="0070C0"/>
                </a:solidFill>
                <a:latin typeface="Gill Sans MT" pitchFamily="34" charset="0"/>
              </a:rPr>
              <a:t>Aunque sega y nintendo lanzaron títulos 3D de buena calidad, como virtua fighter en la saturn y súper Mario 64 en la nintendo 64, estas compañías no pudieron competir con la fuerte irrupción de Sony.</a:t>
            </a:r>
          </a:p>
          <a:p>
            <a:r>
              <a:rPr lang="es-ES_tradnl" sz="1600" dirty="0" smtClean="0">
                <a:solidFill>
                  <a:srgbClr val="0070C0"/>
                </a:solidFill>
                <a:latin typeface="Gill Sans MT" pitchFamily="34" charset="0"/>
              </a:rPr>
              <a:t>El hecho de que tuviera un gran numero de títulos exclusivos también empujaba a los compradores a hacerse con esta consola</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9629" y="-1"/>
            <a:ext cx="5584371" cy="3298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9629" y="3298371"/>
            <a:ext cx="5584371" cy="3559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708276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588734"/>
            <a:ext cx="3008313" cy="564243"/>
          </a:xfrm>
        </p:spPr>
        <p:txBody>
          <a:bodyPr>
            <a:normAutofit/>
          </a:bodyPr>
          <a:lstStyle/>
          <a:p>
            <a:r>
              <a:rPr lang="es-ES_tradnl" sz="2400" dirty="0" smtClean="0">
                <a:solidFill>
                  <a:srgbClr val="00B050"/>
                </a:solidFill>
                <a:latin typeface="Gill Sans MT" pitchFamily="34" charset="0"/>
              </a:rPr>
              <a:t>PS2</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a:xfrm>
            <a:off x="457200" y="1183480"/>
            <a:ext cx="3008313" cy="4691063"/>
          </a:xfrm>
        </p:spPr>
        <p:txBody>
          <a:bodyPr>
            <a:normAutofit/>
          </a:bodyPr>
          <a:lstStyle/>
          <a:p>
            <a:r>
              <a:rPr lang="es-ES_tradnl" sz="1600" dirty="0" smtClean="0">
                <a:solidFill>
                  <a:srgbClr val="0070C0"/>
                </a:solidFill>
                <a:latin typeface="Gill Sans MT" pitchFamily="34" charset="0"/>
              </a:rPr>
              <a:t>La PlayStation 2, que fue la primera consola que utilizo DVD, compitio con la sega dreamcast ( lanzada en 1999),  la nintendo gamecube (2001) y la Xbox de Microsoft (2001).</a:t>
            </a:r>
          </a:p>
          <a:p>
            <a:r>
              <a:rPr lang="es-ES_tradnl" sz="1600" dirty="0" smtClean="0">
                <a:solidFill>
                  <a:srgbClr val="0070C0"/>
                </a:solidFill>
                <a:latin typeface="Gill Sans MT" pitchFamily="34" charset="0"/>
              </a:rPr>
              <a:t>La dramcast, considerada por muchos como adelantada a su tiempo y una de las mejores consolas jamás creadas por varias razones, tenia capacidad para juegos en línea, aunque termino siendo un fracaso comercial que hizo bajar los brazos a su constructora.</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
            <a:ext cx="5334000" cy="3374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374571"/>
            <a:ext cx="5333999" cy="348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11982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p:cNvSpPr/>
          <p:nvPr/>
        </p:nvSpPr>
        <p:spPr>
          <a:xfrm>
            <a:off x="0" y="592772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sp>
        <p:nvSpPr>
          <p:cNvPr id="3" name="2 Título"/>
          <p:cNvSpPr>
            <a:spLocks noGrp="1"/>
          </p:cNvSpPr>
          <p:nvPr>
            <p:ph type="title"/>
          </p:nvPr>
        </p:nvSpPr>
        <p:spPr/>
        <p:txBody>
          <a:bodyPr/>
          <a:lstStyle/>
          <a:p>
            <a:r>
              <a:rPr lang="es-ES_tradnl" dirty="0" smtClean="0">
                <a:solidFill>
                  <a:srgbClr val="00B050"/>
                </a:solidFill>
                <a:latin typeface="Gill Sans MT" pitchFamily="34" charset="0"/>
              </a:rPr>
              <a:t>EDAD MODERNA DEL VIDEOJUEGO</a:t>
            </a:r>
            <a:endParaRPr lang="es-ES" dirty="0">
              <a:solidFill>
                <a:srgbClr val="00B050"/>
              </a:solidFill>
              <a:latin typeface="Gill Sans MT" pitchFamily="34" charset="0"/>
            </a:endParaRPr>
          </a:p>
        </p:txBody>
      </p:sp>
      <p:sp>
        <p:nvSpPr>
          <p:cNvPr id="5" name="4 Marcador de texto"/>
          <p:cNvSpPr>
            <a:spLocks noGrp="1"/>
          </p:cNvSpPr>
          <p:nvPr>
            <p:ph type="body" sz="half" idx="2"/>
          </p:nvPr>
        </p:nvSpPr>
        <p:spPr/>
        <p:txBody>
          <a:bodyPr/>
          <a:lstStyle/>
          <a:p>
            <a:r>
              <a:rPr lang="es-ES_tradnl" dirty="0" smtClean="0">
                <a:solidFill>
                  <a:srgbClr val="0070C0"/>
                </a:solidFill>
                <a:latin typeface="Gill Sans MT" pitchFamily="34" charset="0"/>
              </a:rPr>
              <a:t>En 2005 y 2006, la Xbox 360 de Microsoft, la PlayStation 3 de Sony y la Wii de nintendo dieron inicio a la era moderna de los juegos de alta definición. Aunque la PlayStation 3, el único sistema en aquel momento de reproducir blu-rays, tuvo éxito por derecho propio, Sony, por primera vez , se enfrento a la dura competencia de sus rivales.</a:t>
            </a:r>
            <a:endParaRPr lang="es-ES" dirty="0">
              <a:solidFill>
                <a:srgbClr val="0070C0"/>
              </a:solidFill>
              <a:latin typeface="Gill Sans MT"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
            <a:ext cx="5410199" cy="3407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407229"/>
            <a:ext cx="5410199" cy="345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472080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402771"/>
            <a:ext cx="3008313" cy="846364"/>
          </a:xfrm>
        </p:spPr>
        <p:txBody>
          <a:bodyPr/>
          <a:lstStyle/>
          <a:p>
            <a:r>
              <a:rPr lang="es-ES_tradnl" dirty="0" smtClean="0">
                <a:solidFill>
                  <a:srgbClr val="00B050"/>
                </a:solidFill>
                <a:latin typeface="Gill Sans MT" pitchFamily="34" charset="0"/>
              </a:rPr>
              <a:t>XBOX 360</a:t>
            </a:r>
            <a:endParaRPr lang="es-ES" dirty="0">
              <a:solidFill>
                <a:srgbClr val="00B050"/>
              </a:solidFill>
              <a:latin typeface="Gill Sans MT" pitchFamily="34" charset="0"/>
            </a:endParaRPr>
          </a:p>
        </p:txBody>
      </p:sp>
      <p:sp>
        <p:nvSpPr>
          <p:cNvPr id="6" name="5 Marcador de texto"/>
          <p:cNvSpPr>
            <a:spLocks noGrp="1"/>
          </p:cNvSpPr>
          <p:nvPr>
            <p:ph type="body" sz="half" idx="2"/>
          </p:nvPr>
        </p:nvSpPr>
        <p:spPr/>
        <p:txBody>
          <a:bodyPr/>
          <a:lstStyle/>
          <a:p>
            <a:r>
              <a:rPr lang="es-ES_tradnl" dirty="0" smtClean="0">
                <a:solidFill>
                  <a:srgbClr val="0070C0"/>
                </a:solidFill>
                <a:latin typeface="Gill Sans MT" pitchFamily="34" charset="0"/>
              </a:rPr>
              <a:t>La Xbox 360, que tenia capacidades graficas similares a las de la PlayStation 3, fue alabada por su sistema de juegos en línea y gano muchos mas premios game critics awards que otras plataformas en 2007; también incluía el Microsoft kinect, un sistema de captura de movimiento de ultima generación que ofrecía  una forma diferente de jugar videojuegos (aunque el kinect nunca tuvo éxito entre los jugadores)</a:t>
            </a:r>
            <a:endParaRPr lang="es-ES" dirty="0">
              <a:solidFill>
                <a:srgbClr val="0070C0"/>
              </a:solidFill>
              <a:latin typeface="Gill Sans MT" pitchFamily="34" charset="0"/>
            </a:endParaRPr>
          </a:p>
        </p:txBody>
      </p:sp>
      <p:sp>
        <p:nvSpPr>
          <p:cNvPr id="12" name="11 Rectángulo"/>
          <p:cNvSpPr/>
          <p:nvPr/>
        </p:nvSpPr>
        <p:spPr>
          <a:xfrm>
            <a:off x="0" y="5946997"/>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3286" y="0"/>
            <a:ext cx="5170714" cy="330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7086" y="3682320"/>
            <a:ext cx="5246914" cy="3175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51185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424543"/>
            <a:ext cx="3008313" cy="716642"/>
          </a:xfrm>
        </p:spPr>
        <p:txBody>
          <a:bodyPr/>
          <a:lstStyle/>
          <a:p>
            <a:r>
              <a:rPr lang="es-ES_tradnl" dirty="0" smtClean="0">
                <a:solidFill>
                  <a:srgbClr val="00B050"/>
                </a:solidFill>
                <a:latin typeface="Gill Sans MT" pitchFamily="34" charset="0"/>
              </a:rPr>
              <a:t>ANGRY BIRDS</a:t>
            </a:r>
            <a:endParaRPr lang="es-ES" dirty="0">
              <a:solidFill>
                <a:srgbClr val="00B050"/>
              </a:solidFill>
              <a:latin typeface="Gill Sans MT" pitchFamily="34" charset="0"/>
            </a:endParaRPr>
          </a:p>
        </p:txBody>
      </p:sp>
      <p:sp>
        <p:nvSpPr>
          <p:cNvPr id="4" name="3 Marcador de texto"/>
          <p:cNvSpPr>
            <a:spLocks noGrp="1"/>
          </p:cNvSpPr>
          <p:nvPr>
            <p:ph type="body" sz="half" idx="2"/>
          </p:nvPr>
        </p:nvSpPr>
        <p:spPr>
          <a:xfrm>
            <a:off x="457200" y="1338944"/>
            <a:ext cx="3008313" cy="4787220"/>
          </a:xfrm>
        </p:spPr>
        <p:txBody>
          <a:bodyPr/>
          <a:lstStyle/>
          <a:p>
            <a:r>
              <a:rPr lang="es-ES_tradnl" dirty="0" smtClean="0">
                <a:solidFill>
                  <a:srgbClr val="0070C0"/>
                </a:solidFill>
                <a:latin typeface="Gill Sans MT" pitchFamily="34" charset="0"/>
              </a:rPr>
              <a:t>En 2011, Skylanders: spyro’s adventure introdujo los videojuegos en el mundo físico. Es el primer videojuego de la serie skylanders, desarrollado por Toys for bob y publicado por activision. Es un videojuego  de acción y plataformas en 3D que se juega junto a figuras de juguete que interactúan con el a través de un portal de poder, que lee su etiqueta a través de NFC.</a:t>
            </a:r>
            <a:endParaRPr lang="es-ES" dirty="0">
              <a:solidFill>
                <a:srgbClr val="0070C0"/>
              </a:solidFill>
              <a:latin typeface="Gill Sans MT" pitchFamily="34"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2030" y="-1"/>
            <a:ext cx="5431970" cy="3429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2030" y="3429000"/>
            <a:ext cx="543197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Rectángulo"/>
          <p:cNvSpPr/>
          <p:nvPr/>
        </p:nvSpPr>
        <p:spPr>
          <a:xfrm>
            <a:off x="0" y="5946997"/>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4" action="ppaction://hlinksldjump"/>
              </a:rPr>
              <a:t>VOLVER AL INDICE</a:t>
            </a:r>
            <a:endParaRPr lang="es-ES" dirty="0">
              <a:solidFill>
                <a:srgbClr val="FF0000"/>
              </a:solidFill>
            </a:endParaRPr>
          </a:p>
        </p:txBody>
      </p:sp>
    </p:spTree>
    <p:extLst>
      <p:ext uri="{BB962C8B-B14F-4D97-AF65-F5344CB8AC3E}">
        <p14:creationId xmlns:p14="http://schemas.microsoft.com/office/powerpoint/2010/main" val="286439267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474434"/>
            <a:ext cx="3008313" cy="640443"/>
          </a:xfrm>
        </p:spPr>
        <p:txBody>
          <a:bodyPr/>
          <a:lstStyle/>
          <a:p>
            <a:r>
              <a:rPr lang="es-ES_tradnl" dirty="0" smtClean="0">
                <a:solidFill>
                  <a:srgbClr val="00B050"/>
                </a:solidFill>
                <a:latin typeface="Gill Sans MT" pitchFamily="34" charset="0"/>
              </a:rPr>
              <a:t>MINECRAFT</a:t>
            </a:r>
            <a:endParaRPr lang="es-ES" dirty="0">
              <a:solidFill>
                <a:srgbClr val="00B050"/>
              </a:solidFill>
              <a:latin typeface="Gill Sans MT" pitchFamily="34" charset="0"/>
            </a:endParaRPr>
          </a:p>
        </p:txBody>
      </p:sp>
      <p:sp>
        <p:nvSpPr>
          <p:cNvPr id="4" name="3 Marcador de texto"/>
          <p:cNvSpPr>
            <a:spLocks noGrp="1"/>
          </p:cNvSpPr>
          <p:nvPr>
            <p:ph type="body" sz="half" idx="2"/>
          </p:nvPr>
        </p:nvSpPr>
        <p:spPr>
          <a:xfrm>
            <a:off x="457200" y="1240972"/>
            <a:ext cx="3008313" cy="4885192"/>
          </a:xfrm>
        </p:spPr>
        <p:txBody>
          <a:bodyPr/>
          <a:lstStyle/>
          <a:p>
            <a:r>
              <a:rPr lang="es-ES_tradnl" dirty="0" smtClean="0">
                <a:solidFill>
                  <a:srgbClr val="0070C0"/>
                </a:solidFill>
                <a:latin typeface="Gill Sans MT" pitchFamily="34" charset="0"/>
              </a:rPr>
              <a:t>De orígenes humildes pero rotundas maneras de triunfador, minecraft, uno de los videojuegos mas populares de todos los tiempos, ha ido batiendo un record comercial tras otro sin mas apoyo inicial que el boca- oreja entre los jugadores.</a:t>
            </a:r>
          </a:p>
          <a:p>
            <a:r>
              <a:rPr lang="es-ES_tradnl" dirty="0" smtClean="0">
                <a:solidFill>
                  <a:srgbClr val="0070C0"/>
                </a:solidFill>
                <a:latin typeface="Gill Sans MT" pitchFamily="34" charset="0"/>
              </a:rPr>
              <a:t>Aun sin una versión definitiva a la venta, en enero de 2011 minecraft ya había vendido mas de un millón de copias.</a:t>
            </a:r>
            <a:endParaRPr lang="es-ES" dirty="0">
              <a:solidFill>
                <a:srgbClr val="0070C0"/>
              </a:solidFill>
              <a:latin typeface="Gill Sans MT" pitchFamily="34"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8743" y="0"/>
            <a:ext cx="5595257" cy="3320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743" y="3320143"/>
            <a:ext cx="5595257" cy="3537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Rectángulo"/>
          <p:cNvSpPr/>
          <p:nvPr/>
        </p:nvSpPr>
        <p:spPr>
          <a:xfrm>
            <a:off x="0" y="5946997"/>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4" action="ppaction://hlinksldjump"/>
              </a:rPr>
              <a:t>VOLVER AL INDICE</a:t>
            </a:r>
            <a:endParaRPr lang="es-ES" dirty="0">
              <a:solidFill>
                <a:srgbClr val="FF0000"/>
              </a:solidFill>
            </a:endParaRPr>
          </a:p>
        </p:txBody>
      </p:sp>
    </p:spTree>
    <p:extLst>
      <p:ext uri="{BB962C8B-B14F-4D97-AF65-F5344CB8AC3E}">
        <p14:creationId xmlns:p14="http://schemas.microsoft.com/office/powerpoint/2010/main" val="312606187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b="5860"/>
          <a:stretch/>
        </p:blipFill>
        <p:spPr>
          <a:xfrm>
            <a:off x="50800" y="5868813"/>
            <a:ext cx="2536246" cy="861576"/>
          </a:xfrm>
          <a:prstGeom prst="rect">
            <a:avLst/>
          </a:prstGeom>
        </p:spPr>
      </p:pic>
      <p:pic>
        <p:nvPicPr>
          <p:cNvPr id="6" name="Imagen 5"/>
          <p:cNvPicPr>
            <a:picLocks noChangeAspect="1"/>
          </p:cNvPicPr>
          <p:nvPr/>
        </p:nvPicPr>
        <p:blipFill>
          <a:blip r:embed="rId3"/>
          <a:stretch>
            <a:fillRect/>
          </a:stretch>
        </p:blipFill>
        <p:spPr>
          <a:xfrm>
            <a:off x="7759700" y="5308599"/>
            <a:ext cx="1397000" cy="1583267"/>
          </a:xfrm>
          <a:prstGeom prst="rect">
            <a:avLst/>
          </a:prstGeom>
        </p:spPr>
      </p:pic>
      <p:sp>
        <p:nvSpPr>
          <p:cNvPr id="2" name="1 Título"/>
          <p:cNvSpPr>
            <a:spLocks noGrp="1"/>
          </p:cNvSpPr>
          <p:nvPr>
            <p:ph type="title"/>
          </p:nvPr>
        </p:nvSpPr>
        <p:spPr/>
        <p:txBody>
          <a:bodyPr>
            <a:normAutofit fontScale="90000"/>
          </a:bodyPr>
          <a:lstStyle/>
          <a:p>
            <a:r>
              <a:rPr lang="es-ES" dirty="0"/>
              <a:t/>
            </a:r>
            <a:br>
              <a:rPr lang="es-ES" dirty="0"/>
            </a:br>
            <a:endParaRPr lang="es-ES" dirty="0"/>
          </a:p>
        </p:txBody>
      </p:sp>
      <p:sp>
        <p:nvSpPr>
          <p:cNvPr id="8" name="7 CuadroTexto"/>
          <p:cNvSpPr txBox="1"/>
          <p:nvPr/>
        </p:nvSpPr>
        <p:spPr>
          <a:xfrm>
            <a:off x="3537857" y="119740"/>
            <a:ext cx="2110077" cy="646331"/>
          </a:xfrm>
          <a:prstGeom prst="rect">
            <a:avLst/>
          </a:prstGeom>
          <a:noFill/>
        </p:spPr>
        <p:txBody>
          <a:bodyPr wrap="square" rtlCol="0">
            <a:spAutoFit/>
          </a:bodyPr>
          <a:lstStyle/>
          <a:p>
            <a:r>
              <a:rPr lang="es-ES_tradnl" sz="3600" dirty="0" smtClean="0">
                <a:solidFill>
                  <a:srgbClr val="FF0000"/>
                </a:solidFill>
                <a:latin typeface="Gill Sans MT" pitchFamily="34" charset="0"/>
              </a:rPr>
              <a:t>INDICE</a:t>
            </a:r>
            <a:r>
              <a:rPr lang="es-ES_tradnl" dirty="0" smtClean="0">
                <a:latin typeface="Gill Sans MT" pitchFamily="34" charset="0"/>
              </a:rPr>
              <a:t> </a:t>
            </a:r>
            <a:endParaRPr lang="es-ES" dirty="0">
              <a:latin typeface="Gill Sans MT" pitchFamily="34" charset="0"/>
            </a:endParaRPr>
          </a:p>
        </p:txBody>
      </p:sp>
      <p:sp>
        <p:nvSpPr>
          <p:cNvPr id="10" name="9 CuadroTexto"/>
          <p:cNvSpPr txBox="1"/>
          <p:nvPr/>
        </p:nvSpPr>
        <p:spPr>
          <a:xfrm>
            <a:off x="2884713" y="1067499"/>
            <a:ext cx="3918857" cy="5355312"/>
          </a:xfrm>
          <a:prstGeom prst="rect">
            <a:avLst/>
          </a:prstGeom>
          <a:noFill/>
        </p:spPr>
        <p:txBody>
          <a:bodyPr wrap="square" rtlCol="0">
            <a:spAutoFit/>
          </a:bodyPr>
          <a:lstStyle/>
          <a:p>
            <a:r>
              <a:rPr lang="es-ES_tradnl" dirty="0" smtClean="0">
                <a:solidFill>
                  <a:srgbClr val="00B050"/>
                </a:solidFill>
                <a:latin typeface="Gill Sans MT" pitchFamily="34" charset="0"/>
                <a:hlinkClick r:id="rId4" action="ppaction://hlinksldjump"/>
              </a:rPr>
              <a:t>1.1- LOS INICIOS</a:t>
            </a:r>
            <a:endParaRPr lang="es-ES_tradnl" dirty="0" smtClean="0">
              <a:solidFill>
                <a:srgbClr val="00B050"/>
              </a:solidFill>
              <a:latin typeface="Gill Sans MT" pitchFamily="34" charset="0"/>
            </a:endParaRPr>
          </a:p>
          <a:p>
            <a:r>
              <a:rPr lang="es-ES_tradnl" dirty="0" smtClean="0">
                <a:solidFill>
                  <a:srgbClr val="00B050"/>
                </a:solidFill>
                <a:hlinkClick r:id="rId5" action="ppaction://hlinksldjump"/>
              </a:rPr>
              <a:t>1.2- 1970-1979: LA ECLOSION DE LOS VIDEOJUEGOS</a:t>
            </a:r>
            <a:endParaRPr lang="es-ES_tradnl" dirty="0" smtClean="0">
              <a:solidFill>
                <a:srgbClr val="00B050"/>
              </a:solidFill>
            </a:endParaRPr>
          </a:p>
          <a:p>
            <a:r>
              <a:rPr lang="es-ES_tradnl" dirty="0" smtClean="0">
                <a:solidFill>
                  <a:srgbClr val="00B050"/>
                </a:solidFill>
                <a:hlinkClick r:id="rId6" action="ppaction://hlinksldjump"/>
              </a:rPr>
              <a:t>1.3- 1980-1989: LA DECADA DE LOS 8 BITS</a:t>
            </a:r>
            <a:endParaRPr lang="es-ES_tradnl" dirty="0" smtClean="0">
              <a:solidFill>
                <a:srgbClr val="00B050"/>
              </a:solidFill>
            </a:endParaRPr>
          </a:p>
          <a:p>
            <a:r>
              <a:rPr lang="es-ES_tradnl" dirty="0" smtClean="0">
                <a:solidFill>
                  <a:srgbClr val="00B050"/>
                </a:solidFill>
                <a:hlinkClick r:id="rId7" action="ppaction://hlinksldjump"/>
              </a:rPr>
              <a:t>1.4-1990-1999: LA REVOLUCION DE LAS 3D</a:t>
            </a:r>
            <a:endParaRPr lang="es-ES_tradnl" dirty="0" smtClean="0">
              <a:solidFill>
                <a:srgbClr val="00B050"/>
              </a:solidFill>
            </a:endParaRPr>
          </a:p>
          <a:p>
            <a:r>
              <a:rPr lang="es-ES_tradnl" dirty="0" smtClean="0">
                <a:solidFill>
                  <a:srgbClr val="00B050"/>
                </a:solidFill>
                <a:hlinkClick r:id="rId8" action="ppaction://hlinksldjump"/>
              </a:rPr>
              <a:t>1.5-DESDE EL 2000: EL COMIENZO DEL  NUEVO SIGLO</a:t>
            </a:r>
            <a:endParaRPr lang="es-ES_tradnl" dirty="0" smtClean="0">
              <a:solidFill>
                <a:srgbClr val="00B050"/>
              </a:solidFill>
            </a:endParaRPr>
          </a:p>
          <a:p>
            <a:r>
              <a:rPr lang="es-ES_tradnl" dirty="0" smtClean="0">
                <a:solidFill>
                  <a:srgbClr val="00B050"/>
                </a:solidFill>
                <a:latin typeface="Gill Sans MT" pitchFamily="34" charset="0"/>
                <a:hlinkClick r:id="rId9" action="ppaction://hlinksldjump"/>
              </a:rPr>
              <a:t>1.6- ATARI 2600</a:t>
            </a:r>
            <a:endParaRPr lang="es-ES_tradnl" dirty="0" smtClean="0">
              <a:solidFill>
                <a:srgbClr val="00B050"/>
              </a:solidFill>
              <a:latin typeface="Gill Sans MT" pitchFamily="34" charset="0"/>
            </a:endParaRPr>
          </a:p>
          <a:p>
            <a:r>
              <a:rPr lang="es-ES_tradnl" dirty="0" smtClean="0">
                <a:solidFill>
                  <a:srgbClr val="00B050"/>
                </a:solidFill>
                <a:hlinkClick r:id="rId10" action="ppaction://hlinksldjump"/>
              </a:rPr>
              <a:t>1.7- MAGNAVOX ODYSSEY</a:t>
            </a:r>
            <a:endParaRPr lang="es-ES_tradnl" dirty="0" smtClean="0">
              <a:solidFill>
                <a:srgbClr val="00B050"/>
              </a:solidFill>
              <a:latin typeface="Bauhaus 93" pitchFamily="82" charset="0"/>
            </a:endParaRPr>
          </a:p>
          <a:p>
            <a:r>
              <a:rPr lang="es-ES_tradnl" dirty="0" smtClean="0">
                <a:solidFill>
                  <a:srgbClr val="00B050"/>
                </a:solidFill>
                <a:latin typeface="Gill Sans MT" pitchFamily="34" charset="0"/>
                <a:hlinkClick r:id="rId11" action="ppaction://hlinksldjump"/>
              </a:rPr>
              <a:t>1.8-SEGA SATURN VS PS1</a:t>
            </a:r>
            <a:endParaRPr lang="es-ES_tradnl" dirty="0" smtClean="0">
              <a:solidFill>
                <a:srgbClr val="00B050"/>
              </a:solidFill>
              <a:latin typeface="Gill Sans MT" pitchFamily="34" charset="0"/>
            </a:endParaRPr>
          </a:p>
          <a:p>
            <a:r>
              <a:rPr lang="es-ES_tradnl" dirty="0" smtClean="0">
                <a:solidFill>
                  <a:srgbClr val="00B050"/>
                </a:solidFill>
                <a:latin typeface="Gill Sans MT" pitchFamily="34" charset="0"/>
                <a:hlinkClick r:id="rId12" action="ppaction://hlinksldjump"/>
              </a:rPr>
              <a:t>1.9- PS2</a:t>
            </a:r>
            <a:endParaRPr lang="es-ES_tradnl" dirty="0" smtClean="0">
              <a:solidFill>
                <a:srgbClr val="00B050"/>
              </a:solidFill>
              <a:latin typeface="Gill Sans MT" pitchFamily="34" charset="0"/>
            </a:endParaRPr>
          </a:p>
          <a:p>
            <a:r>
              <a:rPr lang="es-ES_tradnl" dirty="0" smtClean="0">
                <a:solidFill>
                  <a:srgbClr val="00B050"/>
                </a:solidFill>
                <a:latin typeface="Gill Sans MT" pitchFamily="34" charset="0"/>
                <a:hlinkClick r:id="rId13" action="ppaction://hlinksldjump"/>
              </a:rPr>
              <a:t>1.10- EDAD MODERNA DE LOS VIDEOJUEGOS</a:t>
            </a:r>
            <a:endParaRPr lang="es-ES_tradnl" dirty="0" smtClean="0">
              <a:solidFill>
                <a:srgbClr val="00B050"/>
              </a:solidFill>
              <a:latin typeface="Gill Sans MT" pitchFamily="34" charset="0"/>
            </a:endParaRPr>
          </a:p>
          <a:p>
            <a:r>
              <a:rPr lang="es-ES_tradnl" dirty="0" smtClean="0">
                <a:solidFill>
                  <a:srgbClr val="00B050"/>
                </a:solidFill>
                <a:latin typeface="Gill Sans MT" pitchFamily="34" charset="0"/>
                <a:hlinkClick r:id="rId14" action="ppaction://hlinksldjump"/>
              </a:rPr>
              <a:t>1.11- XBOX 360</a:t>
            </a:r>
            <a:endParaRPr lang="es-ES_tradnl" dirty="0" smtClean="0">
              <a:solidFill>
                <a:srgbClr val="00B050"/>
              </a:solidFill>
              <a:latin typeface="Gill Sans MT" pitchFamily="34" charset="0"/>
            </a:endParaRPr>
          </a:p>
          <a:p>
            <a:r>
              <a:rPr lang="es-ES_tradnl" dirty="0" smtClean="0">
                <a:solidFill>
                  <a:srgbClr val="00B050"/>
                </a:solidFill>
                <a:latin typeface="Gill Sans MT" pitchFamily="34" charset="0"/>
                <a:hlinkClick r:id="rId15" action="ppaction://hlinksldjump"/>
              </a:rPr>
              <a:t>1.12- ANGRY BIRDS</a:t>
            </a:r>
            <a:endParaRPr lang="es-ES_tradnl" dirty="0" smtClean="0">
              <a:solidFill>
                <a:srgbClr val="00B050"/>
              </a:solidFill>
              <a:latin typeface="Gill Sans MT" pitchFamily="34" charset="0"/>
            </a:endParaRPr>
          </a:p>
          <a:p>
            <a:r>
              <a:rPr lang="es-ES_tradnl" dirty="0" smtClean="0">
                <a:solidFill>
                  <a:srgbClr val="00B050"/>
                </a:solidFill>
                <a:latin typeface="Gill Sans MT" pitchFamily="34" charset="0"/>
                <a:hlinkClick r:id="rId16" action="ppaction://hlinksldjump"/>
              </a:rPr>
              <a:t>1.13- MINECRAFT</a:t>
            </a:r>
            <a:endParaRPr lang="es-ES_tradnl" dirty="0" smtClean="0">
              <a:solidFill>
                <a:srgbClr val="00B050"/>
              </a:solidFill>
              <a:latin typeface="Gill Sans MT" pitchFamily="34" charset="0"/>
            </a:endParaRPr>
          </a:p>
          <a:p>
            <a:endParaRPr lang="es-ES" dirty="0"/>
          </a:p>
        </p:txBody>
      </p:sp>
      <p:sp>
        <p:nvSpPr>
          <p:cNvPr id="12" name="11 Estrella de 7 puntas"/>
          <p:cNvSpPr/>
          <p:nvPr/>
        </p:nvSpPr>
        <p:spPr>
          <a:xfrm>
            <a:off x="134258" y="631370"/>
            <a:ext cx="1184666" cy="1099459"/>
          </a:xfrm>
          <a:prstGeom prst="star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7140565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0170" y="571499"/>
            <a:ext cx="3008313" cy="858157"/>
          </a:xfrm>
        </p:spPr>
        <p:txBody>
          <a:bodyPr>
            <a:normAutofit/>
          </a:bodyPr>
          <a:lstStyle/>
          <a:p>
            <a:r>
              <a:rPr lang="es-ES_tradnl" sz="2400" dirty="0" smtClean="0">
                <a:solidFill>
                  <a:srgbClr val="00B050"/>
                </a:solidFill>
                <a:latin typeface="Gill Sans MT" pitchFamily="34" charset="0"/>
              </a:rPr>
              <a:t>LOS INICIOS</a:t>
            </a:r>
            <a:endParaRPr lang="es-ES" sz="2400" dirty="0">
              <a:solidFill>
                <a:srgbClr val="00B050"/>
              </a:solidFill>
              <a:latin typeface="Gill Sans MT" pitchFamily="34" charset="0"/>
            </a:endParaRPr>
          </a:p>
        </p:txBody>
      </p:sp>
      <p:sp>
        <p:nvSpPr>
          <p:cNvPr id="5" name="4 Marcador de contenido"/>
          <p:cNvSpPr>
            <a:spLocks noGrp="1"/>
          </p:cNvSpPr>
          <p:nvPr>
            <p:ph idx="1"/>
          </p:nvPr>
        </p:nvSpPr>
        <p:spPr/>
        <p:txBody>
          <a:bodyPr/>
          <a:lstStyle/>
          <a:p>
            <a:pPr marL="0" indent="0">
              <a:buNone/>
            </a:pPr>
            <a:endParaRPr lang="es-ES" dirty="0" smtClean="0"/>
          </a:p>
          <a:p>
            <a:pPr marL="0" indent="0">
              <a:buNone/>
            </a:pPr>
            <a:r>
              <a:rPr lang="es-ES" sz="2400" dirty="0" smtClean="0">
                <a:latin typeface="Arial" pitchFamily="34" charset="0"/>
                <a:cs typeface="Arial" pitchFamily="34" charset="0"/>
              </a:rPr>
              <a:t> </a:t>
            </a:r>
            <a:endParaRPr lang="es-ES" sz="2800" dirty="0">
              <a:latin typeface="Arial" pitchFamily="34" charset="0"/>
              <a:cs typeface="Arial" pitchFamily="34" charset="0"/>
            </a:endParaRPr>
          </a:p>
        </p:txBody>
      </p:sp>
      <p:sp>
        <p:nvSpPr>
          <p:cNvPr id="6" name="5 Marcador de texto"/>
          <p:cNvSpPr>
            <a:spLocks noGrp="1"/>
          </p:cNvSpPr>
          <p:nvPr>
            <p:ph type="body" sz="half" idx="2"/>
          </p:nvPr>
        </p:nvSpPr>
        <p:spPr>
          <a:xfrm>
            <a:off x="457200" y="1429656"/>
            <a:ext cx="2873829" cy="3180443"/>
          </a:xfrm>
        </p:spPr>
        <p:txBody>
          <a:bodyPr>
            <a:noAutofit/>
          </a:bodyPr>
          <a:lstStyle/>
          <a:p>
            <a:r>
              <a:rPr lang="es-ES_tradnl" sz="1600" dirty="0" smtClean="0">
                <a:solidFill>
                  <a:srgbClr val="0070C0"/>
                </a:solidFill>
                <a:latin typeface="Gill Sans MT" pitchFamily="34" charset="0"/>
              </a:rPr>
              <a:t>Durante bastante tiempo ha sido complicado señalar cual fue el primer videojuego, principalmente debido a las múltiples definiciones de este que se han ido estableciendo, pero se puede considerar como primer videojuego el nought and crosses, también llamado oxo, desarrollado por Alexander s.</a:t>
            </a:r>
            <a:endParaRPr lang="es-ES" sz="1600" dirty="0">
              <a:solidFill>
                <a:srgbClr val="0070C0"/>
              </a:solidFill>
              <a:latin typeface="Gill Sans MT" pitchFamily="34" charset="0"/>
            </a:endParaRPr>
          </a:p>
        </p:txBody>
      </p:sp>
      <p:sp>
        <p:nvSpPr>
          <p:cNvPr id="8" name="7 Cara sonriente"/>
          <p:cNvSpPr/>
          <p:nvPr/>
        </p:nvSpPr>
        <p:spPr>
          <a:xfrm>
            <a:off x="2878364" y="76198"/>
            <a:ext cx="696686" cy="1001487"/>
          </a:xfrm>
          <a:prstGeom prst="smileyFac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9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7343" y="-1"/>
            <a:ext cx="5353030" cy="3407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7343" y="3407229"/>
            <a:ext cx="5353030" cy="345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940814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
            </a:r>
            <a:br>
              <a:rPr lang="es-ES" dirty="0"/>
            </a:br>
            <a:r>
              <a:rPr lang="es-ES" dirty="0" smtClean="0">
                <a:solidFill>
                  <a:srgbClr val="00B050"/>
                </a:solidFill>
                <a:latin typeface="Gill Sans MT" pitchFamily="34" charset="0"/>
              </a:rPr>
              <a:t>1970-1979: LA ECLOSION DE LOS VIDEOJUEGOS</a:t>
            </a:r>
            <a:endParaRPr lang="es-ES" sz="2700" dirty="0">
              <a:solidFill>
                <a:srgbClr val="00B050"/>
              </a:solidFill>
              <a:latin typeface="Gill Sans MT" pitchFamily="34" charset="0"/>
            </a:endParaRPr>
          </a:p>
        </p:txBody>
      </p:sp>
      <p:sp>
        <p:nvSpPr>
          <p:cNvPr id="9" name="8 Marcador de texto"/>
          <p:cNvSpPr>
            <a:spLocks noGrp="1"/>
          </p:cNvSpPr>
          <p:nvPr>
            <p:ph type="body" sz="half" idx="2"/>
          </p:nvPr>
        </p:nvSpPr>
        <p:spPr/>
        <p:txBody>
          <a:bodyPr>
            <a:normAutofit/>
          </a:bodyPr>
          <a:lstStyle/>
          <a:p>
            <a:r>
              <a:rPr lang="es-ES_tradnl" sz="1600" dirty="0" smtClean="0">
                <a:solidFill>
                  <a:srgbClr val="0070C0"/>
                </a:solidFill>
                <a:latin typeface="Gill Sans MT" pitchFamily="34" charset="0"/>
              </a:rPr>
              <a:t>Un hito importante en el inicio de los videojuegos tuvo lugar en 1971 cuando Nolan Bushnell comenzó a comercializar computer space, una versión de space war, aunque otra versión recreativa de space  war como fue galaxy war puede que se le adelantara a principios de los 70 en el campus de la universidad de standford.</a:t>
            </a:r>
            <a:endParaRPr lang="es-ES" sz="1600" dirty="0">
              <a:solidFill>
                <a:srgbClr val="0070C0"/>
              </a:solidFill>
              <a:latin typeface="Gill Sans MT" pitchFamily="34" charset="0"/>
            </a:endParaRPr>
          </a:p>
        </p:txBody>
      </p:sp>
      <p:sp>
        <p:nvSpPr>
          <p:cNvPr id="4" name="AutoShape 2" descr="Resultado de imagen para iron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 name="AutoShape 4" descr="Resultado de imagen para iron ma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6" name="AutoShape 6" descr="Resultado de imagen para iron ma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 name="13 Rectángulo"/>
          <p:cNvSpPr/>
          <p:nvPr/>
        </p:nvSpPr>
        <p:spPr>
          <a:xfrm>
            <a:off x="239485" y="6016057"/>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5315" y="-1"/>
            <a:ext cx="5268685" cy="3298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315" y="3298370"/>
            <a:ext cx="5268686" cy="3551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69604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sz="2400" dirty="0" smtClean="0">
                <a:solidFill>
                  <a:srgbClr val="00B050"/>
                </a:solidFill>
                <a:latin typeface="Gill Sans MT" pitchFamily="34" charset="0"/>
              </a:rPr>
              <a:t>1980-1989: LA DECADA DE LOS 8 BITS</a:t>
            </a:r>
            <a:endParaRPr lang="es-ES" sz="2400" dirty="0">
              <a:solidFill>
                <a:srgbClr val="00B050"/>
              </a:solidFill>
              <a:latin typeface="Gill Sans MT" pitchFamily="34" charset="0"/>
            </a:endParaRPr>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575050" y="2841784"/>
            <a:ext cx="5111750" cy="715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Marcador de texto"/>
          <p:cNvSpPr>
            <a:spLocks noGrp="1"/>
          </p:cNvSpPr>
          <p:nvPr>
            <p:ph type="body" sz="half" idx="2"/>
          </p:nvPr>
        </p:nvSpPr>
        <p:spPr/>
        <p:txBody>
          <a:bodyPr>
            <a:normAutofit/>
          </a:bodyPr>
          <a:lstStyle/>
          <a:p>
            <a:r>
              <a:rPr lang="es-ES_tradnl" sz="1600" dirty="0" smtClean="0">
                <a:solidFill>
                  <a:srgbClr val="0070C0"/>
                </a:solidFill>
                <a:latin typeface="Gill Sans MT" pitchFamily="34" charset="0"/>
              </a:rPr>
              <a:t>Los años 80 comenzaron con un fuerte crecimiento en el sector del videojuego alentado por la popularidad de los salones de maquinas recreativas y de las primeras videoconsolas aparecidas durante la década de los 70.</a:t>
            </a:r>
            <a:endParaRPr lang="es-ES" sz="1600" dirty="0">
              <a:solidFill>
                <a:srgbClr val="0070C0"/>
              </a:solidFill>
              <a:latin typeface="Gill Sans MT" pitchFamily="34" charset="0"/>
            </a:endParaRPr>
          </a:p>
        </p:txBody>
      </p:sp>
      <p:sp>
        <p:nvSpPr>
          <p:cNvPr id="11" name="10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3" action="ppaction://hlinksldjump"/>
              </a:rPr>
              <a:t>VOLVER AL INDICE</a:t>
            </a:r>
            <a:endParaRPr lang="es-ES" dirty="0">
              <a:solidFill>
                <a:srgbClr val="FF0000"/>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050" y="-1"/>
            <a:ext cx="5568950" cy="346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5051" y="3461656"/>
            <a:ext cx="5568950" cy="33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59997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fontScale="90000"/>
          </a:bodyPr>
          <a:lstStyle/>
          <a:p>
            <a:r>
              <a:rPr lang="es-ES_tradnl" sz="2400" dirty="0" smtClean="0">
                <a:solidFill>
                  <a:srgbClr val="00B050"/>
                </a:solidFill>
                <a:latin typeface="Gill Sans MT" pitchFamily="34" charset="0"/>
              </a:rPr>
              <a:t>1990-1999: LA REVOLUCION DE LAS 3D</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p:txBody>
          <a:bodyPr>
            <a:normAutofit/>
          </a:bodyPr>
          <a:lstStyle/>
          <a:p>
            <a:r>
              <a:rPr lang="es-ES_tradnl" sz="1600" dirty="0" smtClean="0">
                <a:solidFill>
                  <a:srgbClr val="0070C0"/>
                </a:solidFill>
                <a:latin typeface="Gill Sans MT" pitchFamily="34" charset="0"/>
              </a:rPr>
              <a:t>A principios de los años 90 las videoconsolas dieron un importante salto técnico gracias a la competición de la llamada ‘’ generación de 16 bits’’ compuesta por la mega drive, la súper nintendo entertainmet de nintendo, la PC engine de NEC, conocida como turbografx en occidente y la CPS changer de ( capcom)</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
            <a:ext cx="5562600" cy="3537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399" y="3538082"/>
            <a:ext cx="5562601" cy="3319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00555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fontScale="90000"/>
          </a:bodyPr>
          <a:lstStyle/>
          <a:p>
            <a:r>
              <a:rPr lang="es-ES_tradnl" sz="2400" dirty="0" smtClean="0">
                <a:solidFill>
                  <a:srgbClr val="00B050"/>
                </a:solidFill>
                <a:latin typeface="Gill Sans MT" pitchFamily="34" charset="0"/>
              </a:rPr>
              <a:t>DESDE EL 2000: EL COMIENZO DEL NUEVO SIGLO</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a:xfrm>
            <a:off x="457201" y="1435100"/>
            <a:ext cx="2732314" cy="2418443"/>
          </a:xfrm>
        </p:spPr>
        <p:txBody>
          <a:bodyPr>
            <a:normAutofit lnSpcReduction="10000"/>
          </a:bodyPr>
          <a:lstStyle/>
          <a:p>
            <a:r>
              <a:rPr lang="es-ES_tradnl" sz="1600" dirty="0" smtClean="0">
                <a:solidFill>
                  <a:srgbClr val="0070C0"/>
                </a:solidFill>
                <a:latin typeface="Gill Sans MT" pitchFamily="34" charset="0"/>
              </a:rPr>
              <a:t>En el 2000 Sony lanzo la anticipada PlayStation 2 y sega lanzo otra consola con las mismas características técnicas de la dreamcast, nada mas que venia con un monitor de 14 pulgadas, un teclado, altavoces y los mismos mandos llamados dreamcast drivers 2000 series CX-.</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512" y="-2"/>
            <a:ext cx="5678487" cy="3626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5513" y="3626528"/>
            <a:ext cx="5678486" cy="3231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01392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576942"/>
            <a:ext cx="3008313" cy="564243"/>
          </a:xfrm>
        </p:spPr>
        <p:txBody>
          <a:bodyPr>
            <a:normAutofit/>
          </a:bodyPr>
          <a:lstStyle/>
          <a:p>
            <a:r>
              <a:rPr lang="es-ES_tradnl" sz="2400" dirty="0" smtClean="0">
                <a:solidFill>
                  <a:srgbClr val="00B050"/>
                </a:solidFill>
                <a:latin typeface="Gill Sans MT" pitchFamily="34" charset="0"/>
              </a:rPr>
              <a:t>ATARI 2600</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a:xfrm>
            <a:off x="457200" y="1203436"/>
            <a:ext cx="3008313" cy="4691063"/>
          </a:xfrm>
        </p:spPr>
        <p:txBody>
          <a:bodyPr>
            <a:normAutofit/>
          </a:bodyPr>
          <a:lstStyle/>
          <a:p>
            <a:r>
              <a:rPr lang="es-ES_tradnl" sz="1600" dirty="0" smtClean="0">
                <a:solidFill>
                  <a:srgbClr val="0070C0"/>
                </a:solidFill>
                <a:latin typeface="Gill Sans MT" pitchFamily="34" charset="0"/>
              </a:rPr>
              <a:t>La industria de los videojuegos tuvo algunos hitos notables a finales de los 70 y principios de los 80, como: </a:t>
            </a:r>
          </a:p>
          <a:p>
            <a:r>
              <a:rPr lang="es-ES_tradnl" sz="1600" dirty="0" smtClean="0">
                <a:solidFill>
                  <a:srgbClr val="0070C0"/>
                </a:solidFill>
                <a:latin typeface="Gill Sans MT" pitchFamily="34" charset="0"/>
              </a:rPr>
              <a:t>El lanzamiento del juego de árcade space invaders en 1978.</a:t>
            </a:r>
          </a:p>
          <a:p>
            <a:r>
              <a:rPr lang="es-ES_tradnl" sz="1600" dirty="0" smtClean="0">
                <a:solidFill>
                  <a:srgbClr val="0070C0"/>
                </a:solidFill>
                <a:latin typeface="Gill Sans MT" pitchFamily="34" charset="0"/>
              </a:rPr>
              <a:t>El lanzamiento de activision, el primer desarrollador de juegos de terceros (que desarrolla software sin hacer consolas) en 1979</a:t>
            </a:r>
          </a:p>
          <a:p>
            <a:r>
              <a:rPr lang="es-ES_tradnl" sz="1600" dirty="0" smtClean="0">
                <a:solidFill>
                  <a:srgbClr val="0070C0"/>
                </a:solidFill>
                <a:latin typeface="Gill Sans MT" pitchFamily="34" charset="0"/>
              </a:rPr>
              <a:t>Aparece  el famoso juego de pacman.</a:t>
            </a:r>
          </a:p>
          <a:p>
            <a:r>
              <a:rPr lang="es-ES_tradnl" sz="1600" dirty="0" smtClean="0">
                <a:solidFill>
                  <a:srgbClr val="0070C0"/>
                </a:solidFill>
                <a:latin typeface="Gill Sans MT" pitchFamily="34" charset="0"/>
              </a:rPr>
              <a:t>La creación de donkey Kong por nintendo, que introdujo en este universo al personaje Mario.</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2028" y="0"/>
            <a:ext cx="5431971" cy="3341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2028" y="3341914"/>
            <a:ext cx="5431970" cy="351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08521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838200"/>
            <a:ext cx="3008313" cy="596900"/>
          </a:xfrm>
        </p:spPr>
        <p:txBody>
          <a:bodyPr>
            <a:normAutofit fontScale="90000"/>
          </a:bodyPr>
          <a:lstStyle/>
          <a:p>
            <a:r>
              <a:rPr lang="es-ES_tradnl" sz="2400" dirty="0" smtClean="0">
                <a:solidFill>
                  <a:srgbClr val="00B050"/>
                </a:solidFill>
                <a:latin typeface="Gill Sans MT" pitchFamily="34" charset="0"/>
              </a:rPr>
              <a:t>MAGNAVOX ODYSSEY</a:t>
            </a:r>
            <a:endParaRPr lang="es-ES" sz="2400" dirty="0">
              <a:solidFill>
                <a:srgbClr val="00B050"/>
              </a:solidFill>
              <a:latin typeface="Gill Sans MT" pitchFamily="34" charset="0"/>
            </a:endParaRPr>
          </a:p>
        </p:txBody>
      </p:sp>
      <p:sp>
        <p:nvSpPr>
          <p:cNvPr id="6" name="5 Marcador de texto"/>
          <p:cNvSpPr>
            <a:spLocks noGrp="1"/>
          </p:cNvSpPr>
          <p:nvPr>
            <p:ph type="body" sz="half" idx="2"/>
          </p:nvPr>
        </p:nvSpPr>
        <p:spPr/>
        <p:txBody>
          <a:bodyPr>
            <a:normAutofit/>
          </a:bodyPr>
          <a:lstStyle/>
          <a:p>
            <a:r>
              <a:rPr lang="es-ES_tradnl" sz="1600" dirty="0" smtClean="0">
                <a:solidFill>
                  <a:srgbClr val="0070C0"/>
                </a:solidFill>
                <a:latin typeface="Gill Sans MT" pitchFamily="34" charset="0"/>
              </a:rPr>
              <a:t>Uno de los 28 juegos de odyssey fue la inspiración para Atari’s pong, el primer videojuego árcade que lanzo la compañía en 1972.</a:t>
            </a:r>
          </a:p>
          <a:p>
            <a:r>
              <a:rPr lang="es-ES_tradnl" sz="1600" dirty="0" smtClean="0">
                <a:solidFill>
                  <a:srgbClr val="0070C0"/>
                </a:solidFill>
                <a:latin typeface="Gill Sans MT" pitchFamily="34" charset="0"/>
              </a:rPr>
              <a:t>En 1975, Atari lanzo una versión domestica de pong que tuvo un éxito arrollador</a:t>
            </a:r>
          </a:p>
          <a:p>
            <a:r>
              <a:rPr lang="es-ES_tradnl" sz="1600" dirty="0" smtClean="0">
                <a:solidFill>
                  <a:srgbClr val="0070C0"/>
                </a:solidFill>
                <a:latin typeface="Gill Sans MT" pitchFamily="34" charset="0"/>
              </a:rPr>
              <a:t>Magnavox, junto con Sanders associates, demandaría a Atari por infracción de derechos de autor.</a:t>
            </a:r>
            <a:endParaRPr lang="es-ES" sz="1600" dirty="0">
              <a:solidFill>
                <a:srgbClr val="0070C0"/>
              </a:solidFill>
              <a:latin typeface="Gill Sans MT" pitchFamily="34" charset="0"/>
            </a:endParaRPr>
          </a:p>
        </p:txBody>
      </p:sp>
      <p:sp>
        <p:nvSpPr>
          <p:cNvPr id="9" name="8 Rectángulo"/>
          <p:cNvSpPr/>
          <p:nvPr/>
        </p:nvSpPr>
        <p:spPr>
          <a:xfrm>
            <a:off x="239485" y="5874543"/>
            <a:ext cx="2329544" cy="720951"/>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solidFill>
                  <a:srgbClr val="FF0000"/>
                </a:solidFill>
                <a:hlinkClick r:id="rId2" action="ppaction://hlinksldjump"/>
              </a:rPr>
              <a:t>VOLVER AL INDICE</a:t>
            </a:r>
            <a:endParaRPr lang="es-ES" dirty="0">
              <a:solidFill>
                <a:srgbClr val="FF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8486" y="-1"/>
            <a:ext cx="5475514" cy="330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8486" y="3309257"/>
            <a:ext cx="5475514" cy="3548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228978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Plantilla UD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Ventaja.thmx</Template>
  <TotalTime>791</TotalTime>
  <Words>976</Words>
  <Application>Microsoft Office PowerPoint</Application>
  <PresentationFormat>Presentación en pantalla (4:3)</PresentationFormat>
  <Paragraphs>69</Paragraphs>
  <Slides>15</Slides>
  <Notes>0</Notes>
  <HiddenSlides>0</HiddenSlides>
  <MMClips>0</MMClips>
  <ScaleCrop>false</ScaleCrop>
  <HeadingPairs>
    <vt:vector size="4" baseType="variant">
      <vt:variant>
        <vt:lpstr>Tema</vt:lpstr>
      </vt:variant>
      <vt:variant>
        <vt:i4>1</vt:i4>
      </vt:variant>
      <vt:variant>
        <vt:lpstr>Títulos de diapositiva</vt:lpstr>
      </vt:variant>
      <vt:variant>
        <vt:i4>15</vt:i4>
      </vt:variant>
    </vt:vector>
  </HeadingPairs>
  <TitlesOfParts>
    <vt:vector size="16" baseType="lpstr">
      <vt:lpstr>Tema de Office</vt:lpstr>
      <vt:lpstr>Presentación de PowerPoint</vt:lpstr>
      <vt:lpstr> </vt:lpstr>
      <vt:lpstr>LOS INICIOS</vt:lpstr>
      <vt:lpstr> 1970-1979: LA ECLOSION DE LOS VIDEOJUEGOS</vt:lpstr>
      <vt:lpstr>1980-1989: LA DECADA DE LOS 8 BITS</vt:lpstr>
      <vt:lpstr>1990-1999: LA REVOLUCION DE LAS 3D</vt:lpstr>
      <vt:lpstr>DESDE EL 2000: EL COMIENZO DEL NUEVO SIGLO</vt:lpstr>
      <vt:lpstr>ATARI 2600</vt:lpstr>
      <vt:lpstr>MAGNAVOX ODYSSEY</vt:lpstr>
      <vt:lpstr>SEGA SATURN  VS PS1</vt:lpstr>
      <vt:lpstr>PS2</vt:lpstr>
      <vt:lpstr>EDAD MODERNA DEL VIDEOJUEGO</vt:lpstr>
      <vt:lpstr>XBOX 360</vt:lpstr>
      <vt:lpstr>ANGRY BIRDS</vt:lpstr>
      <vt:lpstr>MINECRAFT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UDS COMITAN</dc:creator>
  <cp:lastModifiedBy>Pc</cp:lastModifiedBy>
  <cp:revision>60</cp:revision>
  <dcterms:created xsi:type="dcterms:W3CDTF">2016-05-06T16:07:03Z</dcterms:created>
  <dcterms:modified xsi:type="dcterms:W3CDTF">2007-01-04T11:09:59Z</dcterms:modified>
</cp:coreProperties>
</file>