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6"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smtClean="0"/>
              <a:t>Haga clic para editar el estilo de subtítulo del patrón</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FCF10DB8-C51A-4AD5-B638-893088E901DA}" type="datetimeFigureOut">
              <a:rPr lang="es-MX" smtClean="0"/>
              <a:t>03/12/2020</a:t>
            </a:fld>
            <a:endParaRPr lang="es-MX"/>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s-MX"/>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B364624F-20CB-4E16-BED3-428BC2D9E457}" type="slidenum">
              <a:rPr lang="es-MX" smtClean="0"/>
              <a:t>‹Nº›</a:t>
            </a:fld>
            <a:endParaRPr lang="es-MX"/>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2720316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CF10DB8-C51A-4AD5-B638-893088E901DA}" type="datetimeFigureOut">
              <a:rPr lang="es-MX" smtClean="0"/>
              <a:t>03/12/2020</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364624F-20CB-4E16-BED3-428BC2D9E457}" type="slidenum">
              <a:rPr lang="es-MX" smtClean="0"/>
              <a:t>‹Nº›</a:t>
            </a:fld>
            <a:endParaRPr lang="es-MX"/>
          </a:p>
        </p:txBody>
      </p:sp>
    </p:spTree>
    <p:extLst>
      <p:ext uri="{BB962C8B-B14F-4D97-AF65-F5344CB8AC3E}">
        <p14:creationId xmlns:p14="http://schemas.microsoft.com/office/powerpoint/2010/main" val="3951330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CF10DB8-C51A-4AD5-B638-893088E901DA}" type="datetimeFigureOut">
              <a:rPr lang="es-MX" smtClean="0"/>
              <a:t>03/12/2020</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364624F-20CB-4E16-BED3-428BC2D9E457}" type="slidenum">
              <a:rPr lang="es-MX" smtClean="0"/>
              <a:t>‹Nº›</a:t>
            </a:fld>
            <a:endParaRPr lang="es-MX"/>
          </a:p>
        </p:txBody>
      </p:sp>
    </p:spTree>
    <p:extLst>
      <p:ext uri="{BB962C8B-B14F-4D97-AF65-F5344CB8AC3E}">
        <p14:creationId xmlns:p14="http://schemas.microsoft.com/office/powerpoint/2010/main" val="311043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FCF10DB8-C51A-4AD5-B638-893088E901DA}" type="datetimeFigureOut">
              <a:rPr lang="es-MX" smtClean="0"/>
              <a:t>03/12/2020</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364624F-20CB-4E16-BED3-428BC2D9E457}" type="slidenum">
              <a:rPr lang="es-MX" smtClean="0"/>
              <a:t>‹Nº›</a:t>
            </a:fld>
            <a:endParaRPr lang="es-MX"/>
          </a:p>
        </p:txBody>
      </p:sp>
    </p:spTree>
    <p:extLst>
      <p:ext uri="{BB962C8B-B14F-4D97-AF65-F5344CB8AC3E}">
        <p14:creationId xmlns:p14="http://schemas.microsoft.com/office/powerpoint/2010/main" val="3570766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Editar el estilo de texto del patrón</a:t>
            </a:r>
          </a:p>
        </p:txBody>
      </p:sp>
      <p:sp>
        <p:nvSpPr>
          <p:cNvPr id="4" name="Date Placeholder 3"/>
          <p:cNvSpPr>
            <a:spLocks noGrp="1"/>
          </p:cNvSpPr>
          <p:nvPr>
            <p:ph type="dt" sz="half" idx="10"/>
          </p:nvPr>
        </p:nvSpPr>
        <p:spPr/>
        <p:txBody>
          <a:bodyPr/>
          <a:lstStyle/>
          <a:p>
            <a:fld id="{FCF10DB8-C51A-4AD5-B638-893088E901DA}" type="datetimeFigureOut">
              <a:rPr lang="es-MX" smtClean="0"/>
              <a:t>03/12/2020</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364624F-20CB-4E16-BED3-428BC2D9E457}" type="slidenum">
              <a:rPr lang="es-MX" smtClean="0"/>
              <a:t>‹Nº›</a:t>
            </a:fld>
            <a:endParaRPr lang="es-MX"/>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187887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FCF10DB8-C51A-4AD5-B638-893088E901DA}" type="datetimeFigureOut">
              <a:rPr lang="es-MX" smtClean="0"/>
              <a:t>03/12/2020</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B364624F-20CB-4E16-BED3-428BC2D9E457}" type="slidenum">
              <a:rPr lang="es-MX" smtClean="0"/>
              <a:t>‹Nº›</a:t>
            </a:fld>
            <a:endParaRPr lang="es-MX"/>
          </a:p>
        </p:txBody>
      </p:sp>
    </p:spTree>
    <p:extLst>
      <p:ext uri="{BB962C8B-B14F-4D97-AF65-F5344CB8AC3E}">
        <p14:creationId xmlns:p14="http://schemas.microsoft.com/office/powerpoint/2010/main" val="1986376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s-ES" smtClean="0"/>
              <a:t>Editar el estilo de texto del patrón</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FCF10DB8-C51A-4AD5-B638-893088E901DA}" type="datetimeFigureOut">
              <a:rPr lang="es-MX" smtClean="0"/>
              <a:t>03/12/2020</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B364624F-20CB-4E16-BED3-428BC2D9E457}" type="slidenum">
              <a:rPr lang="es-MX" smtClean="0"/>
              <a:t>‹Nº›</a:t>
            </a:fld>
            <a:endParaRPr lang="es-MX"/>
          </a:p>
        </p:txBody>
      </p:sp>
    </p:spTree>
    <p:extLst>
      <p:ext uri="{BB962C8B-B14F-4D97-AF65-F5344CB8AC3E}">
        <p14:creationId xmlns:p14="http://schemas.microsoft.com/office/powerpoint/2010/main" val="35677505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FCF10DB8-C51A-4AD5-B638-893088E901DA}" type="datetimeFigureOut">
              <a:rPr lang="es-MX" smtClean="0"/>
              <a:t>03/12/2020</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B364624F-20CB-4E16-BED3-428BC2D9E457}" type="slidenum">
              <a:rPr lang="es-MX" smtClean="0"/>
              <a:t>‹Nº›</a:t>
            </a:fld>
            <a:endParaRPr lang="es-MX"/>
          </a:p>
        </p:txBody>
      </p:sp>
    </p:spTree>
    <p:extLst>
      <p:ext uri="{BB962C8B-B14F-4D97-AF65-F5344CB8AC3E}">
        <p14:creationId xmlns:p14="http://schemas.microsoft.com/office/powerpoint/2010/main" val="36082316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F10DB8-C51A-4AD5-B638-893088E901DA}" type="datetimeFigureOut">
              <a:rPr lang="es-MX" smtClean="0"/>
              <a:t>03/12/2020</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B364624F-20CB-4E16-BED3-428BC2D9E457}" type="slidenum">
              <a:rPr lang="es-MX" smtClean="0"/>
              <a:t>‹Nº›</a:t>
            </a:fld>
            <a:endParaRPr lang="es-MX"/>
          </a:p>
        </p:txBody>
      </p:sp>
    </p:spTree>
    <p:extLst>
      <p:ext uri="{BB962C8B-B14F-4D97-AF65-F5344CB8AC3E}">
        <p14:creationId xmlns:p14="http://schemas.microsoft.com/office/powerpoint/2010/main" val="1190632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FCF10DB8-C51A-4AD5-B638-893088E901DA}" type="datetimeFigureOut">
              <a:rPr lang="es-MX" smtClean="0"/>
              <a:t>03/12/2020</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B364624F-20CB-4E16-BED3-428BC2D9E457}" type="slidenum">
              <a:rPr lang="es-MX" smtClean="0"/>
              <a:t>‹Nº›</a:t>
            </a:fld>
            <a:endParaRPr lang="es-MX"/>
          </a:p>
        </p:txBody>
      </p:sp>
    </p:spTree>
    <p:extLst>
      <p:ext uri="{BB962C8B-B14F-4D97-AF65-F5344CB8AC3E}">
        <p14:creationId xmlns:p14="http://schemas.microsoft.com/office/powerpoint/2010/main" val="2516249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0" y="0"/>
            <a:ext cx="11292840" cy="5128923"/>
          </a:xfrm>
          <a:blipFill>
            <a:blip r:embed="rId2"/>
            <a:stretch>
              <a:fillRect/>
            </a:stretch>
          </a:blip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Editar el estilo de texto del patrón</a:t>
            </a:r>
          </a:p>
        </p:txBody>
      </p:sp>
      <p:sp>
        <p:nvSpPr>
          <p:cNvPr id="5" name="Date Placeholder 4"/>
          <p:cNvSpPr>
            <a:spLocks noGrp="1"/>
          </p:cNvSpPr>
          <p:nvPr>
            <p:ph type="dt" sz="half" idx="10"/>
          </p:nvPr>
        </p:nvSpPr>
        <p:spPr/>
        <p:txBody>
          <a:bodyPr/>
          <a:lstStyle/>
          <a:p>
            <a:fld id="{FCF10DB8-C51A-4AD5-B638-893088E901DA}" type="datetimeFigureOut">
              <a:rPr lang="es-MX" smtClean="0"/>
              <a:t>03/12/2020</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B364624F-20CB-4E16-BED3-428BC2D9E457}" type="slidenum">
              <a:rPr lang="es-MX" smtClean="0"/>
              <a:t>‹Nº›</a:t>
            </a:fld>
            <a:endParaRPr lang="es-MX"/>
          </a:p>
        </p:txBody>
      </p:sp>
    </p:spTree>
    <p:extLst>
      <p:ext uri="{BB962C8B-B14F-4D97-AF65-F5344CB8AC3E}">
        <p14:creationId xmlns:p14="http://schemas.microsoft.com/office/powerpoint/2010/main" val="1773193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FCF10DB8-C51A-4AD5-B638-893088E901DA}" type="datetimeFigureOut">
              <a:rPr lang="es-MX" smtClean="0"/>
              <a:t>03/12/2020</a:t>
            </a:fld>
            <a:endParaRPr lang="es-MX"/>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s-MX"/>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B364624F-20CB-4E16-BED3-428BC2D9E457}" type="slidenum">
              <a:rPr lang="es-MX" smtClean="0"/>
              <a:t>‹Nº›</a:t>
            </a:fld>
            <a:endParaRPr lang="es-MX"/>
          </a:p>
        </p:txBody>
      </p:sp>
    </p:spTree>
    <p:extLst>
      <p:ext uri="{BB962C8B-B14F-4D97-AF65-F5344CB8AC3E}">
        <p14:creationId xmlns:p14="http://schemas.microsoft.com/office/powerpoint/2010/main" val="15266522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descr="C:\Users\LAB\Downloads\logo marac de agua.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90887" y="2378710"/>
            <a:ext cx="5610225" cy="2100580"/>
          </a:xfrm>
          <a:prstGeom prst="rect">
            <a:avLst/>
          </a:prstGeom>
          <a:noFill/>
          <a:ln>
            <a:noFill/>
          </a:ln>
        </p:spPr>
      </p:pic>
      <p:sp>
        <p:nvSpPr>
          <p:cNvPr id="12" name="Rectángulo 11"/>
          <p:cNvSpPr/>
          <p:nvPr/>
        </p:nvSpPr>
        <p:spPr>
          <a:xfrm>
            <a:off x="644601" y="5130686"/>
            <a:ext cx="1681871" cy="553357"/>
          </a:xfrm>
          <a:prstGeom prst="rect">
            <a:avLst/>
          </a:prstGeom>
        </p:spPr>
        <p:txBody>
          <a:bodyPr wrap="none">
            <a:spAutoFit/>
          </a:bodyPr>
          <a:lstStyle/>
          <a:p>
            <a:pPr>
              <a:lnSpc>
                <a:spcPct val="107000"/>
              </a:lnSpc>
              <a:spcAft>
                <a:spcPts val="800"/>
              </a:spcAft>
            </a:pPr>
            <a:r>
              <a:rPr lang="es-MX" sz="2800" b="1" dirty="0">
                <a:latin typeface="Times New Roman" panose="02020603050405020304" pitchFamily="18" charset="0"/>
                <a:cs typeface="Times New Roman" panose="02020603050405020304" pitchFamily="18" charset="0"/>
              </a:rPr>
              <a:t>Grupo</a:t>
            </a:r>
            <a:r>
              <a:rPr lang="es-MX" sz="2800" b="1" dirty="0" smtClean="0">
                <a:latin typeface="Times New Roman" panose="02020603050405020304" pitchFamily="18" charset="0"/>
                <a:cs typeface="Times New Roman" panose="02020603050405020304" pitchFamily="18" charset="0"/>
              </a:rPr>
              <a:t>: 1 </a:t>
            </a:r>
            <a:endParaRPr lang="es-MX" sz="2800" b="1" dirty="0">
              <a:latin typeface="Times New Roman" panose="02020603050405020304" pitchFamily="18" charset="0"/>
              <a:cs typeface="Times New Roman" panose="02020603050405020304" pitchFamily="18" charset="0"/>
            </a:endParaRPr>
          </a:p>
        </p:txBody>
      </p:sp>
      <p:sp>
        <p:nvSpPr>
          <p:cNvPr id="14" name="Rectángulo 13"/>
          <p:cNvSpPr/>
          <p:nvPr/>
        </p:nvSpPr>
        <p:spPr>
          <a:xfrm>
            <a:off x="2580978" y="5130686"/>
            <a:ext cx="1701556" cy="553357"/>
          </a:xfrm>
          <a:prstGeom prst="rect">
            <a:avLst/>
          </a:prstGeom>
        </p:spPr>
        <p:txBody>
          <a:bodyPr wrap="none">
            <a:spAutoFit/>
          </a:bodyPr>
          <a:lstStyle/>
          <a:p>
            <a:pPr>
              <a:lnSpc>
                <a:spcPct val="107000"/>
              </a:lnSpc>
              <a:spcAft>
                <a:spcPts val="800"/>
              </a:spcAft>
            </a:pPr>
            <a:r>
              <a:rPr lang="es-MX" sz="2800" b="1" dirty="0">
                <a:latin typeface="Times New Roman" panose="02020603050405020304" pitchFamily="18" charset="0"/>
                <a:cs typeface="Times New Roman" panose="02020603050405020304" pitchFamily="18" charset="0"/>
              </a:rPr>
              <a:t>Grado</a:t>
            </a:r>
            <a:r>
              <a:rPr lang="es-MX" sz="2800" b="1" dirty="0" smtClean="0">
                <a:latin typeface="Times New Roman" panose="02020603050405020304" pitchFamily="18" charset="0"/>
                <a:cs typeface="Times New Roman" panose="02020603050405020304" pitchFamily="18" charset="0"/>
              </a:rPr>
              <a:t>: A </a:t>
            </a:r>
            <a:endParaRPr lang="es-MX" sz="2800" b="1" dirty="0">
              <a:latin typeface="Times New Roman" panose="02020603050405020304" pitchFamily="18" charset="0"/>
              <a:cs typeface="Times New Roman" panose="02020603050405020304" pitchFamily="18" charset="0"/>
            </a:endParaRPr>
          </a:p>
        </p:txBody>
      </p:sp>
      <p:sp>
        <p:nvSpPr>
          <p:cNvPr id="15" name="Rectángulo 14"/>
          <p:cNvSpPr/>
          <p:nvPr/>
        </p:nvSpPr>
        <p:spPr>
          <a:xfrm>
            <a:off x="509147" y="4284942"/>
            <a:ext cx="3796232" cy="553357"/>
          </a:xfrm>
          <a:prstGeom prst="rect">
            <a:avLst/>
          </a:prstGeom>
        </p:spPr>
        <p:txBody>
          <a:bodyPr wrap="none">
            <a:spAutoFit/>
          </a:bodyPr>
          <a:lstStyle/>
          <a:p>
            <a:pPr>
              <a:lnSpc>
                <a:spcPct val="107000"/>
              </a:lnSpc>
              <a:spcAft>
                <a:spcPts val="800"/>
              </a:spcAft>
            </a:pPr>
            <a:r>
              <a:rPr lang="es-MX" sz="2800" b="1" dirty="0">
                <a:latin typeface="Times New Roman" panose="02020603050405020304" pitchFamily="18" charset="0"/>
                <a:cs typeface="Times New Roman" panose="02020603050405020304" pitchFamily="18" charset="0"/>
              </a:rPr>
              <a:t>Materia: </a:t>
            </a:r>
            <a:r>
              <a:rPr lang="es-MX" sz="2800" b="1" dirty="0" smtClean="0">
                <a:latin typeface="Times New Roman" panose="02020603050405020304" pitchFamily="18" charset="0"/>
                <a:cs typeface="Times New Roman" panose="02020603050405020304" pitchFamily="18" charset="0"/>
              </a:rPr>
              <a:t>Computación </a:t>
            </a:r>
            <a:endParaRPr lang="es-MX" sz="2800" b="1" dirty="0">
              <a:latin typeface="Times New Roman" panose="02020603050405020304" pitchFamily="18" charset="0"/>
              <a:cs typeface="Times New Roman" panose="02020603050405020304" pitchFamily="18" charset="0"/>
            </a:endParaRPr>
          </a:p>
        </p:txBody>
      </p:sp>
      <p:sp>
        <p:nvSpPr>
          <p:cNvPr id="17" name="Rectángulo 16"/>
          <p:cNvSpPr/>
          <p:nvPr/>
        </p:nvSpPr>
        <p:spPr>
          <a:xfrm>
            <a:off x="374655" y="3429000"/>
            <a:ext cx="6780959" cy="553357"/>
          </a:xfrm>
          <a:prstGeom prst="rect">
            <a:avLst/>
          </a:prstGeom>
        </p:spPr>
        <p:txBody>
          <a:bodyPr wrap="none">
            <a:spAutoFit/>
          </a:bodyPr>
          <a:lstStyle/>
          <a:p>
            <a:pPr>
              <a:lnSpc>
                <a:spcPct val="107000"/>
              </a:lnSpc>
              <a:spcAft>
                <a:spcPts val="800"/>
              </a:spcAft>
            </a:pPr>
            <a:r>
              <a:rPr lang="es-MX" sz="2800" b="1" dirty="0">
                <a:latin typeface="Times New Roman" panose="02020603050405020304" pitchFamily="18" charset="0"/>
                <a:cs typeface="Times New Roman" panose="02020603050405020304" pitchFamily="18" charset="0"/>
              </a:rPr>
              <a:t>Nombre del </a:t>
            </a:r>
            <a:r>
              <a:rPr lang="es-MX" sz="2800" b="1" dirty="0" smtClean="0">
                <a:latin typeface="Times New Roman" panose="02020603050405020304" pitchFamily="18" charset="0"/>
                <a:cs typeface="Times New Roman" panose="02020603050405020304" pitchFamily="18" charset="0"/>
              </a:rPr>
              <a:t>trabajo: Evolución del caballo.</a:t>
            </a:r>
            <a:endParaRPr lang="es-MX" sz="2800" b="1" dirty="0">
              <a:latin typeface="Times New Roman" panose="02020603050405020304" pitchFamily="18" charset="0"/>
              <a:cs typeface="Times New Roman" panose="02020603050405020304" pitchFamily="18" charset="0"/>
            </a:endParaRPr>
          </a:p>
        </p:txBody>
      </p:sp>
      <p:sp>
        <p:nvSpPr>
          <p:cNvPr id="18" name="Rectángulo 17"/>
          <p:cNvSpPr/>
          <p:nvPr/>
        </p:nvSpPr>
        <p:spPr>
          <a:xfrm>
            <a:off x="374655" y="2378710"/>
            <a:ext cx="9047926" cy="1085875"/>
          </a:xfrm>
          <a:prstGeom prst="rect">
            <a:avLst/>
          </a:prstGeom>
        </p:spPr>
        <p:txBody>
          <a:bodyPr wrap="none">
            <a:spAutoFit/>
          </a:bodyPr>
          <a:lstStyle/>
          <a:p>
            <a:pPr>
              <a:lnSpc>
                <a:spcPct val="107000"/>
              </a:lnSpc>
              <a:spcAft>
                <a:spcPts val="800"/>
              </a:spcAft>
            </a:pPr>
            <a:r>
              <a:rPr lang="es-MX" sz="2800" b="1" dirty="0">
                <a:latin typeface="Times New Roman" panose="02020603050405020304" pitchFamily="18" charset="0"/>
                <a:cs typeface="Times New Roman" panose="02020603050405020304" pitchFamily="18" charset="0"/>
              </a:rPr>
              <a:t>Nombre del profesor</a:t>
            </a:r>
            <a:r>
              <a:rPr lang="es-MX" sz="2800" b="1" dirty="0" smtClean="0">
                <a:latin typeface="Times New Roman" panose="02020603050405020304" pitchFamily="18" charset="0"/>
                <a:cs typeface="Times New Roman" panose="02020603050405020304" pitchFamily="18" charset="0"/>
              </a:rPr>
              <a:t>: </a:t>
            </a:r>
            <a:r>
              <a:rPr lang="es-MX" sz="2800" b="1" dirty="0" err="1">
                <a:latin typeface="Times New Roman" panose="02020603050405020304" pitchFamily="18" charset="0"/>
                <a:cs typeface="Times New Roman" panose="02020603050405020304" pitchFamily="18" charset="0"/>
              </a:rPr>
              <a:t>Lic</a:t>
            </a:r>
            <a:r>
              <a:rPr lang="es-MX" sz="2800" b="1" dirty="0">
                <a:latin typeface="Times New Roman" panose="02020603050405020304" pitchFamily="18" charset="0"/>
                <a:cs typeface="Times New Roman" panose="02020603050405020304" pitchFamily="18" charset="0"/>
              </a:rPr>
              <a:t> Andrés Alejandro Reyes Molina</a:t>
            </a:r>
          </a:p>
          <a:p>
            <a:pPr>
              <a:lnSpc>
                <a:spcPct val="107000"/>
              </a:lnSpc>
              <a:spcAft>
                <a:spcPts val="800"/>
              </a:spcAft>
            </a:pPr>
            <a:r>
              <a:rPr lang="es-MX" sz="2800" b="1" dirty="0" smtClean="0">
                <a:latin typeface="Times New Roman" panose="02020603050405020304" pitchFamily="18" charset="0"/>
                <a:cs typeface="Times New Roman" panose="02020603050405020304" pitchFamily="18" charset="0"/>
              </a:rPr>
              <a:t> </a:t>
            </a:r>
            <a:endParaRPr lang="es-MX" sz="2800" b="1" dirty="0">
              <a:latin typeface="Times New Roman" panose="02020603050405020304" pitchFamily="18" charset="0"/>
              <a:cs typeface="Times New Roman" panose="02020603050405020304" pitchFamily="18" charset="0"/>
            </a:endParaRPr>
          </a:p>
        </p:txBody>
      </p:sp>
      <p:pic>
        <p:nvPicPr>
          <p:cNvPr id="23" name="Imagen 22" descr="C:\Users\LAB\Downloads\cinta azul.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405772"/>
            <a:ext cx="12192000" cy="469265"/>
          </a:xfrm>
          <a:prstGeom prst="rect">
            <a:avLst/>
          </a:prstGeom>
          <a:noFill/>
          <a:ln>
            <a:noFill/>
          </a:ln>
        </p:spPr>
      </p:pic>
      <p:sp>
        <p:nvSpPr>
          <p:cNvPr id="19" name="Rectángulo 18"/>
          <p:cNvSpPr/>
          <p:nvPr/>
        </p:nvSpPr>
        <p:spPr>
          <a:xfrm>
            <a:off x="374655" y="1230803"/>
            <a:ext cx="7417736" cy="523220"/>
          </a:xfrm>
          <a:prstGeom prst="rect">
            <a:avLst/>
          </a:prstGeom>
        </p:spPr>
        <p:txBody>
          <a:bodyPr wrap="none">
            <a:spAutoFit/>
          </a:bodyPr>
          <a:lstStyle/>
          <a:p>
            <a:r>
              <a:rPr lang="es-MX" sz="2800" b="1" dirty="0">
                <a:latin typeface="Times New Roman" panose="02020603050405020304" pitchFamily="18" charset="0"/>
                <a:cs typeface="Times New Roman" panose="02020603050405020304" pitchFamily="18" charset="0"/>
              </a:rPr>
              <a:t>Nombre de </a:t>
            </a:r>
            <a:r>
              <a:rPr lang="es-MX" sz="2800" b="1" dirty="0" smtClean="0">
                <a:latin typeface="Times New Roman" panose="02020603050405020304" pitchFamily="18" charset="0"/>
                <a:cs typeface="Times New Roman" panose="02020603050405020304" pitchFamily="18" charset="0"/>
              </a:rPr>
              <a:t>alumno: Arely </a:t>
            </a:r>
            <a:r>
              <a:rPr lang="es-MX" sz="2800" b="1" dirty="0" err="1" smtClean="0">
                <a:latin typeface="Times New Roman" panose="02020603050405020304" pitchFamily="18" charset="0"/>
                <a:cs typeface="Times New Roman" panose="02020603050405020304" pitchFamily="18" charset="0"/>
              </a:rPr>
              <a:t>Anahy</a:t>
            </a:r>
            <a:r>
              <a:rPr lang="es-MX" sz="2800" b="1" dirty="0" smtClean="0">
                <a:latin typeface="Times New Roman" panose="02020603050405020304" pitchFamily="18" charset="0"/>
                <a:cs typeface="Times New Roman" panose="02020603050405020304" pitchFamily="18" charset="0"/>
              </a:rPr>
              <a:t> Landa Bueno</a:t>
            </a:r>
            <a:endParaRPr lang="es-MX"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1611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p:txBody>
          <a:bodyPr/>
          <a:lstStyle/>
          <a:p>
            <a:r>
              <a:rPr lang="es-MX" dirty="0"/>
              <a:t>El abuelo del caballo se llama </a:t>
            </a:r>
            <a:r>
              <a:rPr lang="es-MX" dirty="0" err="1"/>
              <a:t>Pliohippus</a:t>
            </a:r>
            <a:r>
              <a:rPr lang="es-MX" dirty="0"/>
              <a:t> y es el que dio origen a diversas razas que se extendieron por América. Le siguen el </a:t>
            </a:r>
            <a:r>
              <a:rPr lang="es-MX" dirty="0" err="1"/>
              <a:t>Dinohippus</a:t>
            </a:r>
            <a:r>
              <a:rPr lang="es-MX" dirty="0"/>
              <a:t> que engloba caballos, cebras y asnos. Vivieron hace 13 millones de años. De ahí descendió el </a:t>
            </a:r>
            <a:r>
              <a:rPr lang="es-MX" dirty="0" err="1"/>
              <a:t>Equus</a:t>
            </a:r>
            <a:r>
              <a:rPr lang="es-MX" dirty="0"/>
              <a:t> que gracias a su capacidad adaptativa aún están presentes.</a:t>
            </a:r>
            <a:endParaRPr lang="es-MX" dirty="0"/>
          </a:p>
        </p:txBody>
      </p:sp>
      <p:pic>
        <p:nvPicPr>
          <p:cNvPr id="4" name="Imagen 3"/>
          <p:cNvPicPr>
            <a:picLocks noChangeAspect="1"/>
          </p:cNvPicPr>
          <p:nvPr/>
        </p:nvPicPr>
        <p:blipFill rotWithShape="1">
          <a:blip r:embed="rId2"/>
          <a:srcRect l="8569" t="8839" r="37719" b="17589"/>
          <a:stretch/>
        </p:blipFill>
        <p:spPr>
          <a:xfrm>
            <a:off x="2338252" y="798240"/>
            <a:ext cx="6988628" cy="5381897"/>
          </a:xfrm>
          <a:prstGeom prst="rect">
            <a:avLst/>
          </a:prstGeom>
        </p:spPr>
      </p:pic>
    </p:spTree>
    <p:extLst>
      <p:ext uri="{BB962C8B-B14F-4D97-AF65-F5344CB8AC3E}">
        <p14:creationId xmlns:p14="http://schemas.microsoft.com/office/powerpoint/2010/main" val="273836556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La Fine </a:t>
            </a:r>
            <a:endParaRPr lang="es-MX" dirty="0"/>
          </a:p>
        </p:txBody>
      </p:sp>
      <p:sp>
        <p:nvSpPr>
          <p:cNvPr id="3" name="Marcador de contenido 2"/>
          <p:cNvSpPr>
            <a:spLocks noGrp="1"/>
          </p:cNvSpPr>
          <p:nvPr>
            <p:ph idx="1"/>
          </p:nvPr>
        </p:nvSpPr>
        <p:spPr/>
        <p:txBody>
          <a:bodyPr/>
          <a:lstStyle/>
          <a:p>
            <a:endParaRPr lang="es-MX"/>
          </a:p>
        </p:txBody>
      </p:sp>
      <p:pic>
        <p:nvPicPr>
          <p:cNvPr id="4" name="Imagen 3"/>
          <p:cNvPicPr>
            <a:picLocks noChangeAspect="1"/>
          </p:cNvPicPr>
          <p:nvPr/>
        </p:nvPicPr>
        <p:blipFill rotWithShape="1">
          <a:blip r:embed="rId2"/>
          <a:srcRect l="8870" t="13483" r="37919" b="23481"/>
          <a:stretch/>
        </p:blipFill>
        <p:spPr>
          <a:xfrm>
            <a:off x="1972492" y="1828800"/>
            <a:ext cx="6923314" cy="4611188"/>
          </a:xfrm>
          <a:prstGeom prst="rect">
            <a:avLst/>
          </a:prstGeom>
        </p:spPr>
      </p:pic>
    </p:spTree>
    <p:extLst>
      <p:ext uri="{BB962C8B-B14F-4D97-AF65-F5344CB8AC3E}">
        <p14:creationId xmlns:p14="http://schemas.microsoft.com/office/powerpoint/2010/main" val="2009198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MX" dirty="0" smtClean="0"/>
              <a:t>Caballos 	</a:t>
            </a:r>
            <a:endParaRPr lang="es-MX" dirty="0"/>
          </a:p>
        </p:txBody>
      </p:sp>
      <p:sp>
        <p:nvSpPr>
          <p:cNvPr id="3" name="Subtítulo 2"/>
          <p:cNvSpPr>
            <a:spLocks noGrp="1"/>
          </p:cNvSpPr>
          <p:nvPr>
            <p:ph type="subTitle" idx="1"/>
          </p:nvPr>
        </p:nvSpPr>
        <p:spPr/>
        <p:txBody>
          <a:bodyPr/>
          <a:lstStyle/>
          <a:p>
            <a:r>
              <a:rPr lang="es-ES" dirty="0"/>
              <a:t>Historia del </a:t>
            </a:r>
            <a:r>
              <a:rPr lang="es-ES" dirty="0" smtClean="0"/>
              <a:t>caballo en lo largo del tiempo.</a:t>
            </a:r>
            <a:endParaRPr lang="es-ES" dirty="0"/>
          </a:p>
          <a:p>
            <a:endParaRPr lang="es-MX" dirty="0"/>
          </a:p>
        </p:txBody>
      </p:sp>
    </p:spTree>
    <p:extLst>
      <p:ext uri="{BB962C8B-B14F-4D97-AF65-F5344CB8AC3E}">
        <p14:creationId xmlns:p14="http://schemas.microsoft.com/office/powerpoint/2010/main" val="8288445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smtClean="0"/>
              <a:t>Índice </a:t>
            </a:r>
            <a:endParaRPr lang="es-MX" dirty="0"/>
          </a:p>
        </p:txBody>
      </p:sp>
      <p:sp>
        <p:nvSpPr>
          <p:cNvPr id="3" name="Marcador de contenido 2"/>
          <p:cNvSpPr>
            <a:spLocks noGrp="1"/>
          </p:cNvSpPr>
          <p:nvPr>
            <p:ph idx="1"/>
          </p:nvPr>
        </p:nvSpPr>
        <p:spPr/>
        <p:txBody>
          <a:bodyPr/>
          <a:lstStyle/>
          <a:p>
            <a:r>
              <a:rPr lang="es-MX" dirty="0" smtClean="0"/>
              <a:t>* Domesticación de los primero animales, (Caballo salvaje)</a:t>
            </a:r>
          </a:p>
          <a:p>
            <a:r>
              <a:rPr lang="es-MX" dirty="0" smtClean="0"/>
              <a:t>* La evolución del caballo.</a:t>
            </a:r>
          </a:p>
        </p:txBody>
      </p:sp>
    </p:spTree>
    <p:extLst>
      <p:ext uri="{BB962C8B-B14F-4D97-AF65-F5344CB8AC3E}">
        <p14:creationId xmlns:p14="http://schemas.microsoft.com/office/powerpoint/2010/main" val="32127390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61872" y="818029"/>
            <a:ext cx="9692640" cy="1325562"/>
          </a:xfrm>
        </p:spPr>
        <p:txBody>
          <a:bodyPr>
            <a:normAutofit fontScale="90000"/>
          </a:bodyPr>
          <a:lstStyle/>
          <a:p>
            <a:r>
              <a:rPr lang="es-MX" dirty="0"/>
              <a:t>Domesticación de los primero animales, (Caballo salvaje)</a:t>
            </a:r>
            <a:br>
              <a:rPr lang="es-MX" dirty="0"/>
            </a:br>
            <a:endParaRPr lang="es-MX" dirty="0"/>
          </a:p>
        </p:txBody>
      </p:sp>
      <p:sp>
        <p:nvSpPr>
          <p:cNvPr id="3" name="Marcador de contenido 2"/>
          <p:cNvSpPr>
            <a:spLocks noGrp="1"/>
          </p:cNvSpPr>
          <p:nvPr>
            <p:ph idx="1"/>
          </p:nvPr>
        </p:nvSpPr>
        <p:spPr>
          <a:xfrm>
            <a:off x="1261872" y="1882589"/>
            <a:ext cx="8595360" cy="4351337"/>
          </a:xfrm>
        </p:spPr>
        <p:txBody>
          <a:bodyPr/>
          <a:lstStyle/>
          <a:p>
            <a:pPr algn="just"/>
            <a:r>
              <a:rPr lang="es-MX" dirty="0"/>
              <a:t>A lo largo de la historia de la humanidad los animales han jugado un papel importante en el desarrollo de las costumbres, leyendas y religiones. Desde muy temprano, los hombres primitivos hallaron que la relación humano-animal era un aspecto fundamental para su supervivencia, sobrevivir en un ambiente en donde era necesario</a:t>
            </a:r>
          </a:p>
        </p:txBody>
      </p:sp>
      <p:pic>
        <p:nvPicPr>
          <p:cNvPr id="4" name="Imagen 3"/>
          <p:cNvPicPr>
            <a:picLocks noChangeAspect="1"/>
          </p:cNvPicPr>
          <p:nvPr/>
        </p:nvPicPr>
        <p:blipFill rotWithShape="1">
          <a:blip r:embed="rId2"/>
          <a:srcRect l="38968" t="31597" r="41817" b="45832"/>
          <a:stretch/>
        </p:blipFill>
        <p:spPr>
          <a:xfrm>
            <a:off x="6535271" y="2998694"/>
            <a:ext cx="2931460" cy="2380129"/>
          </a:xfrm>
          <a:prstGeom prst="rect">
            <a:avLst/>
          </a:prstGeom>
        </p:spPr>
      </p:pic>
    </p:spTree>
    <p:extLst>
      <p:ext uri="{BB962C8B-B14F-4D97-AF65-F5344CB8AC3E}">
        <p14:creationId xmlns:p14="http://schemas.microsoft.com/office/powerpoint/2010/main" val="1687089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p:txBody>
          <a:bodyPr/>
          <a:lstStyle/>
          <a:p>
            <a:r>
              <a:rPr lang="es-MX" dirty="0"/>
              <a:t>En efecto, la domesticación, se define como un proceso mediante el cual una población animal se adapta al hombre y a una situación de cautividad a través de una serie de modificaciones genéticas que suceden en el curso de generaciones y a través de una serie de procesos de adaptación producidos por el ambiente y repetidos por generaciones.</a:t>
            </a:r>
          </a:p>
        </p:txBody>
      </p:sp>
      <p:pic>
        <p:nvPicPr>
          <p:cNvPr id="3074" name="Picture 2" descr="Definición de domesticación - Qué es, Significado y Concep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9255" y="3024051"/>
            <a:ext cx="2486025"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104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07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p:txBody>
          <a:bodyPr/>
          <a:lstStyle/>
          <a:p>
            <a:r>
              <a:rPr lang="es-MX" dirty="0" smtClean="0"/>
              <a:t>Etapas de la domesticación.</a:t>
            </a:r>
          </a:p>
          <a:p>
            <a:endParaRPr lang="es-MX" dirty="0"/>
          </a:p>
          <a:p>
            <a:r>
              <a:rPr lang="es-MX" dirty="0"/>
              <a:t>En la Primera, la unión entre el hombre y el animal es débil y el control del hombre sobre el animal es reducido. En la Segunda etapa, el ser humano controla la reproducción de los animales y comienza a seleccionarlos para modificar sus dimensiones y características con el fin de poder manejarlos de una mejor manera. Posteriormente, en la Tercera etapa trata de mantener la docilidad que ha logrado y vuelve a modificar la dimensión del animal que en un principio había hecho más pequeño. En la Cuarta etapa continúa con la selección, pero ahora para crear razas especializadas con diferentes aptitudes productivas. </a:t>
            </a:r>
            <a:endParaRPr lang="es-MX" dirty="0" smtClean="0"/>
          </a:p>
          <a:p>
            <a:endParaRPr lang="es-MX" dirty="0"/>
          </a:p>
        </p:txBody>
      </p:sp>
    </p:spTree>
    <p:extLst>
      <p:ext uri="{BB962C8B-B14F-4D97-AF65-F5344CB8AC3E}">
        <p14:creationId xmlns:p14="http://schemas.microsoft.com/office/powerpoint/2010/main" val="1542145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sz="4000" dirty="0"/>
              <a:t>La evolución de los caballos</a:t>
            </a:r>
            <a:r>
              <a:rPr lang="es-MX" b="1" dirty="0"/>
              <a:t/>
            </a:r>
            <a:br>
              <a:rPr lang="es-MX" b="1" dirty="0"/>
            </a:br>
            <a:endParaRPr lang="es-MX" dirty="0"/>
          </a:p>
        </p:txBody>
      </p:sp>
      <p:sp>
        <p:nvSpPr>
          <p:cNvPr id="3" name="Marcador de contenido 2"/>
          <p:cNvSpPr>
            <a:spLocks noGrp="1"/>
          </p:cNvSpPr>
          <p:nvPr>
            <p:ph idx="1"/>
          </p:nvPr>
        </p:nvSpPr>
        <p:spPr/>
        <p:txBody>
          <a:bodyPr/>
          <a:lstStyle/>
          <a:p>
            <a:r>
              <a:rPr lang="es-MX" dirty="0" smtClean="0"/>
              <a:t>L</a:t>
            </a:r>
            <a:r>
              <a:rPr lang="es-MX" dirty="0"/>
              <a:t>os caballos han estado presentes en varios momentos de la humanidad. Los equinos que en la actualidad podemos ver solo representan una pequeña rama de un gran árbol genealógico de esta especie. Se dice que los caballos han evolucionado durante alrededor de 55 millones de años</a:t>
            </a:r>
            <a:r>
              <a:rPr lang="es-MX" dirty="0" smtClean="0"/>
              <a:t>.</a:t>
            </a:r>
          </a:p>
          <a:p>
            <a:endParaRPr lang="es-MX" dirty="0"/>
          </a:p>
        </p:txBody>
      </p:sp>
      <p:sp>
        <p:nvSpPr>
          <p:cNvPr id="4" name="AutoShape 2" descr="Los caballos primitivos encogieron por el calor | Sociedad | EL PAÍ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7" name="Imagen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6882" y="2993435"/>
            <a:ext cx="2800350" cy="1628775"/>
          </a:xfrm>
          <a:prstGeom prst="rect">
            <a:avLst/>
          </a:prstGeom>
        </p:spPr>
      </p:pic>
    </p:spTree>
    <p:extLst>
      <p:ext uri="{BB962C8B-B14F-4D97-AF65-F5344CB8AC3E}">
        <p14:creationId xmlns:p14="http://schemas.microsoft.com/office/powerpoint/2010/main" val="3088867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p:txBody>
          <a:bodyPr/>
          <a:lstStyle/>
          <a:p>
            <a:r>
              <a:rPr lang="es-MX" dirty="0"/>
              <a:t>Hace 55 millones de años los caballos tenían un aspecto completamente diferente a los que vemos en la actualidad. Los equinos prehistóricos se conocieron como </a:t>
            </a:r>
            <a:r>
              <a:rPr lang="es-MX" dirty="0" err="1"/>
              <a:t>Hyracotherium</a:t>
            </a:r>
            <a:r>
              <a:rPr lang="es-MX" dirty="0"/>
              <a:t> y eran pequeños, del tamaño de un perro o un corderito. El </a:t>
            </a:r>
            <a:r>
              <a:rPr lang="es-MX" dirty="0" err="1"/>
              <a:t>Hyracotherium</a:t>
            </a:r>
            <a:r>
              <a:rPr lang="es-MX" dirty="0"/>
              <a:t> media 60 centímetros de longitud y 20 de </a:t>
            </a:r>
            <a:r>
              <a:rPr lang="es-MX" dirty="0" smtClean="0"/>
              <a:t>altura.</a:t>
            </a: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1872" y="3582489"/>
            <a:ext cx="2867025" cy="1600200"/>
          </a:xfrm>
          <a:prstGeom prst="rect">
            <a:avLst/>
          </a:prstGeom>
        </p:spPr>
      </p:pic>
    </p:spTree>
    <p:extLst>
      <p:ext uri="{BB962C8B-B14F-4D97-AF65-F5344CB8AC3E}">
        <p14:creationId xmlns:p14="http://schemas.microsoft.com/office/powerpoint/2010/main" val="20513141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p:txBody>
          <a:bodyPr/>
          <a:lstStyle/>
          <a:p>
            <a:r>
              <a:rPr lang="es-MX" dirty="0"/>
              <a:t>El ancestro del caballo era de las selvas tropicales de América del Norte y se alimentaba de hojas. Cuando las montañas rocosas se formaron, las selvas tropicales como América del Norte, se secaron. Las llanuras se cubrieron de hierbas y los caballos se adaptaron a comer ese tipo de hierba lo que propició al desarrollo de mandíbulas más fuertes y el agrandamiento de los dientes</a:t>
            </a:r>
            <a:r>
              <a:rPr lang="es-MX" dirty="0" smtClean="0"/>
              <a:t>.</a:t>
            </a:r>
          </a:p>
          <a:p>
            <a:endParaRPr lang="es-MX" dirty="0" smtClean="0"/>
          </a:p>
          <a:p>
            <a:endParaRPr lang="es-MX" dirty="0"/>
          </a:p>
          <a:p>
            <a:r>
              <a:rPr lang="es-MX" dirty="0"/>
              <a:t>. Los fósiles de esta especie se encontraron en Canadá, Colorado, Nebraska y Dakota. Se calcula que vivieron hace 37 millones de años. El primer antepasado que ya tiene una apariencia similar al caballo moderno fue el </a:t>
            </a:r>
            <a:r>
              <a:rPr lang="es-MX" dirty="0" err="1"/>
              <a:t>Merychippus</a:t>
            </a:r>
            <a:r>
              <a:rPr lang="es-MX" dirty="0"/>
              <a:t> pero aún tenía 3 dedos. Sus patas eran alargadas y migraba largas distancias</a:t>
            </a:r>
            <a:endParaRPr lang="es-MX" dirty="0"/>
          </a:p>
        </p:txBody>
      </p:sp>
    </p:spTree>
    <p:extLst>
      <p:ext uri="{BB962C8B-B14F-4D97-AF65-F5344CB8AC3E}">
        <p14:creationId xmlns:p14="http://schemas.microsoft.com/office/powerpoint/2010/main" val="2335412064"/>
      </p:ext>
    </p:extLst>
  </p:cSld>
  <p:clrMapOvr>
    <a:masterClrMapping/>
  </p:clrMapOvr>
  <p:timing>
    <p:tnLst>
      <p:par>
        <p:cTn id="1" dur="indefinite" restart="never" nodeType="tmRoot"/>
      </p:par>
    </p:tnLst>
  </p:timing>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Vista</Template>
  <TotalTime>55</TotalTime>
  <Words>598</Words>
  <Application>Microsoft Office PowerPoint</Application>
  <PresentationFormat>Panorámica</PresentationFormat>
  <Paragraphs>27</Paragraphs>
  <Slides>11</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11</vt:i4>
      </vt:variant>
    </vt:vector>
  </HeadingPairs>
  <TitlesOfParts>
    <vt:vector size="16" baseType="lpstr">
      <vt:lpstr>Arial</vt:lpstr>
      <vt:lpstr>Century Schoolbook</vt:lpstr>
      <vt:lpstr>Times New Roman</vt:lpstr>
      <vt:lpstr>Wingdings 2</vt:lpstr>
      <vt:lpstr>View</vt:lpstr>
      <vt:lpstr>Presentación de PowerPoint</vt:lpstr>
      <vt:lpstr>Caballos  </vt:lpstr>
      <vt:lpstr>Índice </vt:lpstr>
      <vt:lpstr>Domesticación de los primero animales, (Caballo salvaje) </vt:lpstr>
      <vt:lpstr>Presentación de PowerPoint</vt:lpstr>
      <vt:lpstr>Presentación de PowerPoint</vt:lpstr>
      <vt:lpstr>La evolución de los caballos </vt:lpstr>
      <vt:lpstr>Presentación de PowerPoint</vt:lpstr>
      <vt:lpstr>Presentación de PowerPoint</vt:lpstr>
      <vt:lpstr>Presentación de PowerPoint</vt:lpstr>
      <vt:lpstr>La Fine </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HP</dc:creator>
  <cp:lastModifiedBy>HP</cp:lastModifiedBy>
  <cp:revision>7</cp:revision>
  <dcterms:created xsi:type="dcterms:W3CDTF">2020-12-03T23:15:17Z</dcterms:created>
  <dcterms:modified xsi:type="dcterms:W3CDTF">2020-12-04T00:10:32Z</dcterms:modified>
</cp:coreProperties>
</file>