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1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3" r:id="rId9"/>
    <p:sldId id="265" r:id="rId10"/>
    <p:sldId id="284" r:id="rId11"/>
    <p:sldId id="261" r:id="rId12"/>
    <p:sldId id="266" r:id="rId13"/>
  </p:sldIdLst>
  <p:sldSz cx="9144000" cy="5143500" type="screen16x9"/>
  <p:notesSz cx="6858000" cy="9144000"/>
  <p:embeddedFontLst>
    <p:embeddedFont>
      <p:font typeface="Gill Sans MT" panose="020B0502020104020203" pitchFamily="34" charset="0"/>
      <p:regular r:id="rId15"/>
      <p:bold r:id="rId16"/>
      <p:italic r:id="rId17"/>
      <p:boldItalic r:id="rId18"/>
    </p:embeddedFont>
    <p:embeddedFont>
      <p:font typeface="Abril Fatface" panose="020B0604020202020204" charset="0"/>
      <p:regular r:id="rId19"/>
    </p:embeddedFont>
    <p:embeddedFont>
      <p:font typeface="Nunito" panose="020B060402020202020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EFE"/>
    <a:srgbClr val="CC3F3A"/>
    <a:srgbClr val="4343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94B45DD-451A-4CA6-9781-5604CA422538}">
  <a:tblStyle styleId="{994B45DD-451A-4CA6-9781-5604CA422538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62" autoAdjust="0"/>
    <p:restoredTop sz="94660"/>
  </p:normalViewPr>
  <p:slideViewPr>
    <p:cSldViewPr snapToGrid="0">
      <p:cViewPr>
        <p:scale>
          <a:sx n="93" d="100"/>
          <a:sy n="93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9822304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7" name="Google Shape;19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99832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4" name="Google Shape;914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352761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3" name="Google Shape;23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41687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2" name="Google Shape;272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80954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4" name="Google Shape;20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21525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1" name="Google Shape;21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877611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0" name="Google Shape;22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817921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7" name="Google Shape;22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121950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0" name="Google Shape;24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20267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4" name="Google Shape;25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60447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7" name="Google Shape;24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180675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3" name="Google Shape;263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02770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slide">
  <p:cSld name="CUSTOM_9">
    <p:bg>
      <p:bgPr>
        <a:solidFill>
          <a:srgbClr val="FFFFFF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5400675" y="-66675"/>
            <a:ext cx="3810000" cy="1219200"/>
          </a:xfrm>
          <a:custGeom>
            <a:avLst/>
            <a:gdLst/>
            <a:ahLst/>
            <a:cxnLst/>
            <a:rect l="l" t="t" r="r" b="b"/>
            <a:pathLst>
              <a:path w="152400" h="48768" extrusionOk="0">
                <a:moveTo>
                  <a:pt x="0" y="25146"/>
                </a:moveTo>
                <a:lnTo>
                  <a:pt x="152400" y="48768"/>
                </a:lnTo>
                <a:lnTo>
                  <a:pt x="152400" y="0"/>
                </a:lnTo>
                <a:lnTo>
                  <a:pt x="24384" y="0"/>
                </a:lnTo>
                <a:close/>
              </a:path>
            </a:pathLst>
          </a:custGeom>
          <a:solidFill>
            <a:srgbClr val="434343"/>
          </a:solidFill>
          <a:ln>
            <a:noFill/>
          </a:ln>
        </p:spPr>
      </p:sp>
      <p:sp>
        <p:nvSpPr>
          <p:cNvPr id="10" name="Google Shape;10;p2"/>
          <p:cNvSpPr/>
          <p:nvPr/>
        </p:nvSpPr>
        <p:spPr>
          <a:xfrm>
            <a:off x="-95250" y="3971925"/>
            <a:ext cx="2324100" cy="1219200"/>
          </a:xfrm>
          <a:custGeom>
            <a:avLst/>
            <a:gdLst/>
            <a:ahLst/>
            <a:cxnLst/>
            <a:rect l="l" t="t" r="r" b="b"/>
            <a:pathLst>
              <a:path w="92964" h="48768" extrusionOk="0">
                <a:moveTo>
                  <a:pt x="2667" y="0"/>
                </a:moveTo>
                <a:lnTo>
                  <a:pt x="92964" y="35052"/>
                </a:lnTo>
                <a:lnTo>
                  <a:pt x="21336" y="48768"/>
                </a:lnTo>
                <a:lnTo>
                  <a:pt x="0" y="48768"/>
                </a:lnTo>
                <a:lnTo>
                  <a:pt x="0" y="6477"/>
                </a:lnTo>
                <a:close/>
              </a:path>
            </a:pathLst>
          </a:custGeom>
          <a:solidFill>
            <a:srgbClr val="CC3F3A"/>
          </a:solidFill>
          <a:ln>
            <a:noFill/>
          </a:ln>
        </p:spPr>
      </p:sp>
      <p:sp>
        <p:nvSpPr>
          <p:cNvPr id="11" name="Google Shape;11;p2"/>
          <p:cNvSpPr/>
          <p:nvPr/>
        </p:nvSpPr>
        <p:spPr>
          <a:xfrm>
            <a:off x="495300" y="3705225"/>
            <a:ext cx="7324725" cy="1571625"/>
          </a:xfrm>
          <a:custGeom>
            <a:avLst/>
            <a:gdLst/>
            <a:ahLst/>
            <a:cxnLst/>
            <a:rect l="l" t="t" r="r" b="b"/>
            <a:pathLst>
              <a:path w="292989" h="62865" extrusionOk="0">
                <a:moveTo>
                  <a:pt x="0" y="58674"/>
                </a:moveTo>
                <a:lnTo>
                  <a:pt x="292989" y="0"/>
                </a:lnTo>
                <a:lnTo>
                  <a:pt x="98298" y="62865"/>
                </a:lnTo>
                <a:close/>
              </a:path>
            </a:pathLst>
          </a:custGeom>
          <a:solidFill>
            <a:srgbClr val="434343"/>
          </a:solidFill>
          <a:ln>
            <a:noFill/>
          </a:ln>
        </p:spPr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224900" y="1977825"/>
            <a:ext cx="6694200" cy="10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2800"/>
              <a:buNone/>
              <a:defRPr>
                <a:solidFill>
                  <a:srgbClr val="7F8D9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2800"/>
              <a:buNone/>
              <a:defRPr>
                <a:solidFill>
                  <a:srgbClr val="7F8D9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2800"/>
              <a:buNone/>
              <a:defRPr>
                <a:solidFill>
                  <a:srgbClr val="7F8D9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2800"/>
              <a:buNone/>
              <a:defRPr>
                <a:solidFill>
                  <a:srgbClr val="7F8D9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2800"/>
              <a:buNone/>
              <a:defRPr>
                <a:solidFill>
                  <a:srgbClr val="7F8D9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2800"/>
              <a:buNone/>
              <a:defRPr>
                <a:solidFill>
                  <a:srgbClr val="7F8D9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2800"/>
              <a:buNone/>
              <a:defRPr>
                <a:solidFill>
                  <a:srgbClr val="7F8D9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2800"/>
              <a:buNone/>
              <a:defRPr>
                <a:solidFill>
                  <a:srgbClr val="7F8D99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 idx="2"/>
          </p:nvPr>
        </p:nvSpPr>
        <p:spPr>
          <a:xfrm>
            <a:off x="1224900" y="2782625"/>
            <a:ext cx="6694200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1800"/>
              <a:buNone/>
              <a:defRPr sz="1800">
                <a:solidFill>
                  <a:srgbClr val="7F8D9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1800"/>
              <a:buNone/>
              <a:defRPr sz="1800">
                <a:solidFill>
                  <a:srgbClr val="7F8D9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1800"/>
              <a:buNone/>
              <a:defRPr sz="1800">
                <a:solidFill>
                  <a:srgbClr val="7F8D9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1800"/>
              <a:buNone/>
              <a:defRPr sz="1800">
                <a:solidFill>
                  <a:srgbClr val="7F8D9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1800"/>
              <a:buNone/>
              <a:defRPr sz="1800">
                <a:solidFill>
                  <a:srgbClr val="7F8D9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1800"/>
              <a:buNone/>
              <a:defRPr sz="1800">
                <a:solidFill>
                  <a:srgbClr val="7F8D9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1800"/>
              <a:buNone/>
              <a:defRPr sz="1800">
                <a:solidFill>
                  <a:srgbClr val="7F8D9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1800"/>
              <a:buNone/>
              <a:defRPr sz="1800">
                <a:solidFill>
                  <a:srgbClr val="7F8D99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-28575" y="-47626"/>
            <a:ext cx="7126957" cy="2543118"/>
          </a:xfrm>
          <a:custGeom>
            <a:avLst/>
            <a:gdLst/>
            <a:ahLst/>
            <a:cxnLst/>
            <a:rect l="l" t="t" r="r" b="b"/>
            <a:pathLst>
              <a:path w="292989" h="104013" extrusionOk="0">
                <a:moveTo>
                  <a:pt x="0" y="762"/>
                </a:moveTo>
                <a:lnTo>
                  <a:pt x="0" y="104013"/>
                </a:lnTo>
                <a:lnTo>
                  <a:pt x="292989" y="0"/>
                </a:lnTo>
                <a:close/>
              </a:path>
            </a:pathLst>
          </a:custGeom>
          <a:solidFill>
            <a:srgbClr val="CC3F3A"/>
          </a:solidFill>
          <a:ln>
            <a:noFill/>
          </a:ln>
        </p:spPr>
      </p:sp>
      <p:sp>
        <p:nvSpPr>
          <p:cNvPr id="15" name="Google Shape;15;p2"/>
          <p:cNvSpPr/>
          <p:nvPr/>
        </p:nvSpPr>
        <p:spPr>
          <a:xfrm>
            <a:off x="2743200" y="3257550"/>
            <a:ext cx="6448120" cy="1933575"/>
          </a:xfrm>
          <a:custGeom>
            <a:avLst/>
            <a:gdLst/>
            <a:ahLst/>
            <a:cxnLst/>
            <a:rect l="l" t="t" r="r" b="b"/>
            <a:pathLst>
              <a:path w="255270" h="77343" extrusionOk="0">
                <a:moveTo>
                  <a:pt x="0" y="76200"/>
                </a:moveTo>
                <a:lnTo>
                  <a:pt x="255270" y="0"/>
                </a:lnTo>
                <a:lnTo>
                  <a:pt x="255270" y="77343"/>
                </a:lnTo>
                <a:close/>
              </a:path>
            </a:pathLst>
          </a:custGeom>
          <a:solidFill>
            <a:srgbClr val="CC3F3A"/>
          </a:solidFill>
          <a:ln>
            <a:noFill/>
          </a:ln>
        </p:spPr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with text and title 1">
  <p:cSld name="CUSTOM_11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6"/>
          <p:cNvSpPr/>
          <p:nvPr/>
        </p:nvSpPr>
        <p:spPr>
          <a:xfrm>
            <a:off x="-9100" y="-9100"/>
            <a:ext cx="2865900" cy="464100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16"/>
          <p:cNvSpPr/>
          <p:nvPr/>
        </p:nvSpPr>
        <p:spPr>
          <a:xfrm>
            <a:off x="2247325" y="-18200"/>
            <a:ext cx="6896700" cy="282000"/>
          </a:xfrm>
          <a:prstGeom prst="rect">
            <a:avLst/>
          </a:prstGeom>
          <a:solidFill>
            <a:srgbClr val="CC3F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  <p:sp>
        <p:nvSpPr>
          <p:cNvPr id="123" name="Google Shape;123;p16"/>
          <p:cNvSpPr txBox="1">
            <a:spLocks noGrp="1"/>
          </p:cNvSpPr>
          <p:nvPr>
            <p:ph type="subTitle" idx="1"/>
          </p:nvPr>
        </p:nvSpPr>
        <p:spPr>
          <a:xfrm>
            <a:off x="798800" y="2248125"/>
            <a:ext cx="3139500" cy="12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999999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16"/>
          <p:cNvSpPr txBox="1">
            <a:spLocks noGrp="1"/>
          </p:cNvSpPr>
          <p:nvPr>
            <p:ph type="title"/>
          </p:nvPr>
        </p:nvSpPr>
        <p:spPr>
          <a:xfrm>
            <a:off x="798800" y="1583075"/>
            <a:ext cx="3427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CC3F3A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CC3F3A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CC3F3A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CC3F3A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CC3F3A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CC3F3A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CC3F3A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CC3F3A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CC3F3A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slide with title" type="title">
  <p:cSld name="TITL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/>
          <p:nvPr/>
        </p:nvSpPr>
        <p:spPr>
          <a:xfrm>
            <a:off x="2247325" y="4679400"/>
            <a:ext cx="6896700" cy="464100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3"/>
          <p:cNvSpPr/>
          <p:nvPr/>
        </p:nvSpPr>
        <p:spPr>
          <a:xfrm>
            <a:off x="-9100" y="4285400"/>
            <a:ext cx="2865900" cy="858000"/>
          </a:xfrm>
          <a:prstGeom prst="rect">
            <a:avLst/>
          </a:prstGeom>
          <a:solidFill>
            <a:srgbClr val="CC3F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3"/>
          <p:cNvSpPr txBox="1">
            <a:spLocks noGrp="1"/>
          </p:cNvSpPr>
          <p:nvPr>
            <p:ph type="ctrTitle"/>
          </p:nvPr>
        </p:nvSpPr>
        <p:spPr>
          <a:xfrm>
            <a:off x="548800" y="994750"/>
            <a:ext cx="6694200" cy="151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None/>
              <a:defRPr sz="5200">
                <a:solidFill>
                  <a:srgbClr val="434343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0" name="Google Shape;20;p3"/>
          <p:cNvSpPr/>
          <p:nvPr/>
        </p:nvSpPr>
        <p:spPr>
          <a:xfrm>
            <a:off x="-9100" y="-9100"/>
            <a:ext cx="2865900" cy="464100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3"/>
          <p:cNvSpPr/>
          <p:nvPr/>
        </p:nvSpPr>
        <p:spPr>
          <a:xfrm>
            <a:off x="2247325" y="-18200"/>
            <a:ext cx="6896700" cy="282000"/>
          </a:xfrm>
          <a:prstGeom prst="rect">
            <a:avLst/>
          </a:prstGeom>
          <a:solidFill>
            <a:srgbClr val="CC3F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3"/>
          <p:cNvSpPr txBox="1">
            <a:spLocks noGrp="1"/>
          </p:cNvSpPr>
          <p:nvPr>
            <p:ph type="subTitle" idx="1"/>
          </p:nvPr>
        </p:nvSpPr>
        <p:spPr>
          <a:xfrm>
            <a:off x="548800" y="2667225"/>
            <a:ext cx="3047100" cy="3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999999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999999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999999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999999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999999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999999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999999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999999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slide with title 1">
  <p:cSld name="TITLE_1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2247325" y="4679400"/>
            <a:ext cx="6896700" cy="464100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4"/>
          <p:cNvSpPr/>
          <p:nvPr/>
        </p:nvSpPr>
        <p:spPr>
          <a:xfrm>
            <a:off x="-9100" y="4285400"/>
            <a:ext cx="2865900" cy="858000"/>
          </a:xfrm>
          <a:prstGeom prst="rect">
            <a:avLst/>
          </a:prstGeom>
          <a:solidFill>
            <a:srgbClr val="CC3F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4"/>
          <p:cNvSpPr/>
          <p:nvPr/>
        </p:nvSpPr>
        <p:spPr>
          <a:xfrm>
            <a:off x="-9100" y="-9100"/>
            <a:ext cx="2865900" cy="464100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4"/>
          <p:cNvSpPr/>
          <p:nvPr/>
        </p:nvSpPr>
        <p:spPr>
          <a:xfrm>
            <a:off x="2247325" y="-18200"/>
            <a:ext cx="6896700" cy="282000"/>
          </a:xfrm>
          <a:prstGeom prst="rect">
            <a:avLst/>
          </a:prstGeom>
          <a:solidFill>
            <a:srgbClr val="CC3F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397325" y="10443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397334" y="1628200"/>
            <a:ext cx="6147600" cy="18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Char char="●"/>
              <a:defRPr sz="1400">
                <a:solidFill>
                  <a:srgbClr val="999999"/>
                </a:solidFill>
              </a:defRPr>
            </a:lvl1pPr>
            <a:lvl2pPr marL="91440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Char char="○"/>
              <a:defRPr sz="1200">
                <a:solidFill>
                  <a:srgbClr val="999999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Char char="■"/>
              <a:defRPr sz="1200">
                <a:solidFill>
                  <a:srgbClr val="999999"/>
                </a:solidFill>
              </a:defRPr>
            </a:lvl3pPr>
            <a:lvl4pPr marL="182880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Char char="●"/>
              <a:defRPr sz="1200">
                <a:solidFill>
                  <a:srgbClr val="999999"/>
                </a:solidFill>
              </a:defRPr>
            </a:lvl4pPr>
            <a:lvl5pPr marL="228600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Char char="○"/>
              <a:defRPr sz="1200">
                <a:solidFill>
                  <a:srgbClr val="999999"/>
                </a:solidFill>
              </a:defRPr>
            </a:lvl5pPr>
            <a:lvl6pPr marL="274320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Char char="■"/>
              <a:defRPr sz="1200">
                <a:solidFill>
                  <a:srgbClr val="999999"/>
                </a:solidFill>
              </a:defRPr>
            </a:lvl6pPr>
            <a:lvl7pPr marL="320040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Char char="●"/>
              <a:defRPr sz="1200">
                <a:solidFill>
                  <a:srgbClr val="999999"/>
                </a:solidFill>
              </a:defRPr>
            </a:lvl7pPr>
            <a:lvl8pPr marL="365760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Char char="○"/>
              <a:defRPr sz="1200">
                <a:solidFill>
                  <a:srgbClr val="999999"/>
                </a:solidFill>
              </a:defRPr>
            </a:lvl8pPr>
            <a:lvl9pPr marL="411480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Char char="■"/>
              <a:defRPr sz="1200"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mple slide with text and title" type="tx">
  <p:cSld name="TITLE_AND_BODY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>
            <a:spLocks noGrp="1"/>
          </p:cNvSpPr>
          <p:nvPr>
            <p:ph type="ctrTitle"/>
          </p:nvPr>
        </p:nvSpPr>
        <p:spPr>
          <a:xfrm>
            <a:off x="581729" y="1049938"/>
            <a:ext cx="3396000" cy="151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F3A"/>
              </a:buClr>
              <a:buSzPts val="2400"/>
              <a:buNone/>
              <a:defRPr sz="2400">
                <a:solidFill>
                  <a:srgbClr val="CC3F3A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756179" y="3108475"/>
            <a:ext cx="3047100" cy="3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CC3F3A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CC3F3A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CC3F3A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CC3F3A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CC3F3A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CC3F3A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CC3F3A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CC3F3A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CC3F3A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5"/>
          <p:cNvSpPr/>
          <p:nvPr/>
        </p:nvSpPr>
        <p:spPr>
          <a:xfrm>
            <a:off x="2196629" y="374600"/>
            <a:ext cx="166200" cy="37500"/>
          </a:xfrm>
          <a:prstGeom prst="rect">
            <a:avLst/>
          </a:prstGeom>
          <a:solidFill>
            <a:srgbClr val="CC3F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5"/>
          <p:cNvSpPr/>
          <p:nvPr/>
        </p:nvSpPr>
        <p:spPr>
          <a:xfrm>
            <a:off x="2196629" y="3018575"/>
            <a:ext cx="166200" cy="37500"/>
          </a:xfrm>
          <a:prstGeom prst="rect">
            <a:avLst/>
          </a:prstGeom>
          <a:solidFill>
            <a:srgbClr val="CC3F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ubtitle" type="blank">
  <p:cSld name="BLANK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  <p:sp>
        <p:nvSpPr>
          <p:cNvPr id="37" name="Google Shape;37;p6"/>
          <p:cNvSpPr/>
          <p:nvPr/>
        </p:nvSpPr>
        <p:spPr>
          <a:xfrm>
            <a:off x="4211800" y="592500"/>
            <a:ext cx="4932300" cy="3958500"/>
          </a:xfrm>
          <a:prstGeom prst="rect">
            <a:avLst/>
          </a:prstGeom>
          <a:solidFill>
            <a:srgbClr val="CC3F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ctrTitle"/>
          </p:nvPr>
        </p:nvSpPr>
        <p:spPr>
          <a:xfrm>
            <a:off x="5488725" y="873850"/>
            <a:ext cx="2598600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ubTitle" idx="1"/>
          </p:nvPr>
        </p:nvSpPr>
        <p:spPr>
          <a:xfrm>
            <a:off x="5488825" y="2073850"/>
            <a:ext cx="3375600" cy="174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with title and subtitle">
  <p:cSld name="ONE_COLUMN_TEXT">
    <p:bg>
      <p:bgPr>
        <a:solidFill>
          <a:srgbClr val="FFFFFF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>
            <a:off x="7488075" y="0"/>
            <a:ext cx="1656000" cy="5186100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3175375" y="0"/>
            <a:ext cx="5968500" cy="5143500"/>
          </a:xfrm>
          <a:prstGeom prst="parallelogram">
            <a:avLst>
              <a:gd name="adj" fmla="val 25000"/>
            </a:avLst>
          </a:prstGeom>
          <a:solidFill>
            <a:srgbClr val="CC3F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4323000" y="2031342"/>
            <a:ext cx="3639300" cy="11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8"/>
          <p:cNvSpPr/>
          <p:nvPr/>
        </p:nvSpPr>
        <p:spPr>
          <a:xfrm>
            <a:off x="5083650" y="3246800"/>
            <a:ext cx="2118000" cy="34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8"/>
          <p:cNvSpPr txBox="1">
            <a:spLocks noGrp="1"/>
          </p:cNvSpPr>
          <p:nvPr>
            <p:ph type="subTitle" idx="1"/>
          </p:nvPr>
        </p:nvSpPr>
        <p:spPr>
          <a:xfrm>
            <a:off x="4373149" y="3341800"/>
            <a:ext cx="3475200" cy="3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with text and quote">
  <p:cSld name="CAPTION_ONL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/>
          <p:nvPr/>
        </p:nvSpPr>
        <p:spPr>
          <a:xfrm>
            <a:off x="2247325" y="4679400"/>
            <a:ext cx="6896700" cy="464100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9"/>
          <p:cNvSpPr/>
          <p:nvPr/>
        </p:nvSpPr>
        <p:spPr>
          <a:xfrm>
            <a:off x="-9100" y="4285400"/>
            <a:ext cx="2865900" cy="858000"/>
          </a:xfrm>
          <a:prstGeom prst="rect">
            <a:avLst/>
          </a:prstGeom>
          <a:solidFill>
            <a:srgbClr val="CC3F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345175" y="2718500"/>
            <a:ext cx="3658800" cy="13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CC3F3A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CC3F3A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CC3F3A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CC3F3A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CC3F3A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CC3F3A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CC3F3A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CC3F3A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CC3F3A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title" idx="2"/>
          </p:nvPr>
        </p:nvSpPr>
        <p:spPr>
          <a:xfrm>
            <a:off x="5010425" y="427975"/>
            <a:ext cx="3788400" cy="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solidFill>
                  <a:srgbClr val="CC3F3A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solidFill>
                  <a:srgbClr val="CC3F3A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solidFill>
                  <a:srgbClr val="CC3F3A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solidFill>
                  <a:srgbClr val="CC3F3A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solidFill>
                  <a:srgbClr val="CC3F3A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solidFill>
                  <a:srgbClr val="CC3F3A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solidFill>
                  <a:srgbClr val="CC3F3A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solidFill>
                  <a:srgbClr val="CC3F3A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solidFill>
                  <a:srgbClr val="CC3F3A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ubTitle" idx="1"/>
          </p:nvPr>
        </p:nvSpPr>
        <p:spPr>
          <a:xfrm>
            <a:off x="5010425" y="1422175"/>
            <a:ext cx="3722400" cy="139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ubTitle" idx="3"/>
          </p:nvPr>
        </p:nvSpPr>
        <p:spPr>
          <a:xfrm>
            <a:off x="5010425" y="2846806"/>
            <a:ext cx="3722400" cy="139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with two columns" type="twoColTx">
  <p:cSld name="TITLE_AND_TWO_COLUMN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 txBox="1">
            <a:spLocks noGrp="1"/>
          </p:cNvSpPr>
          <p:nvPr>
            <p:ph type="title"/>
          </p:nvPr>
        </p:nvSpPr>
        <p:spPr>
          <a:xfrm>
            <a:off x="311700" y="10546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F3A"/>
              </a:buClr>
              <a:buSzPts val="2800"/>
              <a:buNone/>
              <a:defRPr>
                <a:solidFill>
                  <a:srgbClr val="CC3F3A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F3A"/>
              </a:buClr>
              <a:buSzPts val="2800"/>
              <a:buNone/>
              <a:defRPr>
                <a:solidFill>
                  <a:srgbClr val="CC3F3A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F3A"/>
              </a:buClr>
              <a:buSzPts val="2800"/>
              <a:buNone/>
              <a:defRPr>
                <a:solidFill>
                  <a:srgbClr val="CC3F3A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F3A"/>
              </a:buClr>
              <a:buSzPts val="2800"/>
              <a:buNone/>
              <a:defRPr>
                <a:solidFill>
                  <a:srgbClr val="CC3F3A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F3A"/>
              </a:buClr>
              <a:buSzPts val="2800"/>
              <a:buNone/>
              <a:defRPr>
                <a:solidFill>
                  <a:srgbClr val="CC3F3A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F3A"/>
              </a:buClr>
              <a:buSzPts val="2800"/>
              <a:buNone/>
              <a:defRPr>
                <a:solidFill>
                  <a:srgbClr val="CC3F3A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F3A"/>
              </a:buClr>
              <a:buSzPts val="2800"/>
              <a:buNone/>
              <a:defRPr>
                <a:solidFill>
                  <a:srgbClr val="CC3F3A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F3A"/>
              </a:buClr>
              <a:buSzPts val="2800"/>
              <a:buNone/>
              <a:defRPr>
                <a:solidFill>
                  <a:srgbClr val="CC3F3A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F3A"/>
              </a:buClr>
              <a:buSzPts val="2800"/>
              <a:buNone/>
              <a:defRPr>
                <a:solidFill>
                  <a:srgbClr val="CC3F3A"/>
                </a:solidFill>
              </a:defRPr>
            </a:lvl9pPr>
          </a:lstStyle>
          <a:p>
            <a:endParaRPr/>
          </a:p>
        </p:txBody>
      </p:sp>
      <p:sp>
        <p:nvSpPr>
          <p:cNvPr id="61" name="Google Shape;61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  <p:sp>
        <p:nvSpPr>
          <p:cNvPr id="62" name="Google Shape;62;p10"/>
          <p:cNvSpPr/>
          <p:nvPr/>
        </p:nvSpPr>
        <p:spPr>
          <a:xfrm>
            <a:off x="-9100" y="-9100"/>
            <a:ext cx="2865900" cy="464100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10"/>
          <p:cNvSpPr/>
          <p:nvPr/>
        </p:nvSpPr>
        <p:spPr>
          <a:xfrm>
            <a:off x="2247325" y="-18200"/>
            <a:ext cx="6896700" cy="282000"/>
          </a:xfrm>
          <a:prstGeom prst="rect">
            <a:avLst/>
          </a:prstGeom>
          <a:solidFill>
            <a:srgbClr val="CC3F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10"/>
          <p:cNvSpPr/>
          <p:nvPr/>
        </p:nvSpPr>
        <p:spPr>
          <a:xfrm>
            <a:off x="791700" y="4187375"/>
            <a:ext cx="1132200" cy="34200"/>
          </a:xfrm>
          <a:prstGeom prst="rect">
            <a:avLst/>
          </a:prstGeom>
          <a:solidFill>
            <a:srgbClr val="7F8D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0"/>
          <p:cNvSpPr/>
          <p:nvPr/>
        </p:nvSpPr>
        <p:spPr>
          <a:xfrm>
            <a:off x="4910450" y="4187375"/>
            <a:ext cx="1132200" cy="34200"/>
          </a:xfrm>
          <a:prstGeom prst="rect">
            <a:avLst/>
          </a:prstGeom>
          <a:solidFill>
            <a:srgbClr val="7F8D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10"/>
          <p:cNvSpPr txBox="1">
            <a:spLocks noGrp="1"/>
          </p:cNvSpPr>
          <p:nvPr>
            <p:ph type="subTitle" idx="1"/>
          </p:nvPr>
        </p:nvSpPr>
        <p:spPr>
          <a:xfrm>
            <a:off x="673179" y="2226950"/>
            <a:ext cx="3252000" cy="4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ubTitle" idx="2"/>
          </p:nvPr>
        </p:nvSpPr>
        <p:spPr>
          <a:xfrm>
            <a:off x="673179" y="2661975"/>
            <a:ext cx="3252000" cy="12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subTitle" idx="3"/>
          </p:nvPr>
        </p:nvSpPr>
        <p:spPr>
          <a:xfrm>
            <a:off x="4785325" y="2226950"/>
            <a:ext cx="3252000" cy="4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ubTitle" idx="4"/>
          </p:nvPr>
        </p:nvSpPr>
        <p:spPr>
          <a:xfrm>
            <a:off x="4785325" y="2661975"/>
            <a:ext cx="3252000" cy="12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with three columns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1"/>
          <p:cNvSpPr/>
          <p:nvPr/>
        </p:nvSpPr>
        <p:spPr>
          <a:xfrm>
            <a:off x="2247325" y="4679400"/>
            <a:ext cx="6896700" cy="464100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11"/>
          <p:cNvSpPr/>
          <p:nvPr/>
        </p:nvSpPr>
        <p:spPr>
          <a:xfrm>
            <a:off x="-9100" y="4285400"/>
            <a:ext cx="2865900" cy="858000"/>
          </a:xfrm>
          <a:prstGeom prst="rect">
            <a:avLst/>
          </a:prstGeom>
          <a:solidFill>
            <a:srgbClr val="CC3F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311700" y="6736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  <p:sp>
        <p:nvSpPr>
          <p:cNvPr id="75" name="Google Shape;75;p11"/>
          <p:cNvSpPr/>
          <p:nvPr/>
        </p:nvSpPr>
        <p:spPr>
          <a:xfrm>
            <a:off x="25" y="-18200"/>
            <a:ext cx="9144000" cy="282000"/>
          </a:xfrm>
          <a:prstGeom prst="rect">
            <a:avLst/>
          </a:prstGeom>
          <a:solidFill>
            <a:srgbClr val="CC3F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11"/>
          <p:cNvSpPr txBox="1">
            <a:spLocks noGrp="1"/>
          </p:cNvSpPr>
          <p:nvPr>
            <p:ph type="subTitle" idx="1"/>
          </p:nvPr>
        </p:nvSpPr>
        <p:spPr>
          <a:xfrm>
            <a:off x="575640" y="2167675"/>
            <a:ext cx="2448600" cy="4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ubTitle" idx="2"/>
          </p:nvPr>
        </p:nvSpPr>
        <p:spPr>
          <a:xfrm>
            <a:off x="575640" y="2503926"/>
            <a:ext cx="2448600" cy="12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subTitle" idx="3"/>
          </p:nvPr>
        </p:nvSpPr>
        <p:spPr>
          <a:xfrm>
            <a:off x="3355575" y="2167675"/>
            <a:ext cx="2448600" cy="4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ubTitle" idx="4"/>
          </p:nvPr>
        </p:nvSpPr>
        <p:spPr>
          <a:xfrm>
            <a:off x="3355575" y="2503926"/>
            <a:ext cx="2448600" cy="12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80" name="Google Shape;80;p11"/>
          <p:cNvSpPr txBox="1">
            <a:spLocks noGrp="1"/>
          </p:cNvSpPr>
          <p:nvPr>
            <p:ph type="subTitle" idx="5"/>
          </p:nvPr>
        </p:nvSpPr>
        <p:spPr>
          <a:xfrm>
            <a:off x="6119761" y="2167675"/>
            <a:ext cx="2448600" cy="4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CC3F3A"/>
                </a:solidFill>
              </a:defRPr>
            </a:lvl9pPr>
          </a:lstStyle>
          <a:p>
            <a:endParaRPr/>
          </a:p>
        </p:txBody>
      </p:sp>
      <p:sp>
        <p:nvSpPr>
          <p:cNvPr id="81" name="Google Shape;81;p11"/>
          <p:cNvSpPr txBox="1">
            <a:spLocks noGrp="1"/>
          </p:cNvSpPr>
          <p:nvPr>
            <p:ph type="subTitle" idx="6"/>
          </p:nvPr>
        </p:nvSpPr>
        <p:spPr>
          <a:xfrm>
            <a:off x="6119761" y="2503926"/>
            <a:ext cx="2448600" cy="12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2800"/>
              <a:buFont typeface="Abril Fatface"/>
              <a:buNone/>
              <a:defRPr sz="28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2800"/>
              <a:buFont typeface="Abril Fatface"/>
              <a:buNone/>
              <a:defRPr sz="28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2800"/>
              <a:buFont typeface="Abril Fatface"/>
              <a:buNone/>
              <a:defRPr sz="28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2800"/>
              <a:buFont typeface="Abril Fatface"/>
              <a:buNone/>
              <a:defRPr sz="28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2800"/>
              <a:buFont typeface="Abril Fatface"/>
              <a:buNone/>
              <a:defRPr sz="28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2800"/>
              <a:buFont typeface="Abril Fatface"/>
              <a:buNone/>
              <a:defRPr sz="28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2800"/>
              <a:buFont typeface="Abril Fatface"/>
              <a:buNone/>
              <a:defRPr sz="28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2800"/>
              <a:buFont typeface="Abril Fatface"/>
              <a:buNone/>
              <a:defRPr sz="28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2800"/>
              <a:buFont typeface="Abril Fatface"/>
              <a:buNone/>
              <a:defRPr sz="28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609675"/>
            <a:ext cx="8520600" cy="20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Nunito"/>
              <a:buChar char="●"/>
              <a:defRPr sz="1600" b="0" i="0" u="none" strike="noStrike" cap="none">
                <a:solidFill>
                  <a:srgbClr val="434343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500"/>
              <a:buFont typeface="Nunito"/>
              <a:buChar char="○"/>
              <a:defRPr sz="1500" b="0" i="0" u="none" strike="noStrike" cap="none">
                <a:solidFill>
                  <a:srgbClr val="434343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Nunito"/>
              <a:buChar char="■"/>
              <a:defRPr sz="1400" b="0" i="0" u="none" strike="noStrike" cap="none">
                <a:solidFill>
                  <a:srgbClr val="434343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300"/>
              <a:buFont typeface="Nunito"/>
              <a:buChar char="●"/>
              <a:defRPr sz="1300" b="0" i="0" u="none" strike="noStrike" cap="none">
                <a:solidFill>
                  <a:srgbClr val="434343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"/>
              <a:buChar char="○"/>
              <a:defRPr sz="1200" b="0" i="0" u="none" strike="noStrike" cap="none">
                <a:solidFill>
                  <a:srgbClr val="434343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100"/>
              <a:buFont typeface="Nunito"/>
              <a:buChar char="■"/>
              <a:defRPr sz="1100" b="0" i="0" u="none" strike="noStrike" cap="none">
                <a:solidFill>
                  <a:srgbClr val="434343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Nunito"/>
              <a:buChar char="●"/>
              <a:defRPr sz="1000" b="0" i="0" u="none" strike="noStrike" cap="none">
                <a:solidFill>
                  <a:srgbClr val="434343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Nunito"/>
              <a:buChar char="○"/>
              <a:defRPr sz="1000" b="0" i="0" u="none" strike="noStrike" cap="none">
                <a:solidFill>
                  <a:srgbClr val="434343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Nunito"/>
              <a:buChar char="■"/>
              <a:defRPr sz="1000" b="0" i="0" u="none" strike="noStrike" cap="none">
                <a:solidFill>
                  <a:srgbClr val="434343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4" r:id="rId6"/>
    <p:sldLayoutId id="2147483655" r:id="rId7"/>
    <p:sldLayoutId id="2147483656" r:id="rId8"/>
    <p:sldLayoutId id="2147483657" r:id="rId9"/>
    <p:sldLayoutId id="2147483662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6"/>
          <p:cNvSpPr txBox="1">
            <a:spLocks noGrp="1"/>
          </p:cNvSpPr>
          <p:nvPr>
            <p:ph type="ctrTitle"/>
          </p:nvPr>
        </p:nvSpPr>
        <p:spPr>
          <a:xfrm>
            <a:off x="1337915" y="1860009"/>
            <a:ext cx="6694200" cy="1211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4000" b="1" dirty="0" smtClean="0">
                <a:latin typeface="Gill Sans MT" panose="020B0502020104020203" pitchFamily="34" charset="0"/>
              </a:rPr>
              <a:t>Autos híbridos </a:t>
            </a:r>
            <a:endParaRPr sz="4000" b="1" dirty="0">
              <a:latin typeface="Gill Sans MT" panose="020B0502020104020203" pitchFamily="34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ctrTitle" idx="2"/>
          </p:nvPr>
        </p:nvSpPr>
        <p:spPr>
          <a:xfrm>
            <a:off x="0" y="229455"/>
            <a:ext cx="3154166" cy="1206786"/>
          </a:xfrm>
        </p:spPr>
        <p:txBody>
          <a:bodyPr/>
          <a:lstStyle/>
          <a:p>
            <a:pPr algn="l"/>
            <a:r>
              <a:rPr lang="es-MX" sz="1600" dirty="0" smtClean="0">
                <a:solidFill>
                  <a:schemeClr val="bg1"/>
                </a:solidFill>
                <a:latin typeface="Gill Sans MT" panose="020B0502020104020203" pitchFamily="34" charset="0"/>
              </a:rPr>
              <a:t>-Computación I</a:t>
            </a:r>
            <a:br>
              <a:rPr lang="es-MX" sz="1600" dirty="0" smtClean="0">
                <a:solidFill>
                  <a:schemeClr val="bg1"/>
                </a:solidFill>
                <a:latin typeface="Gill Sans MT" panose="020B0502020104020203" pitchFamily="34" charset="0"/>
              </a:rPr>
            </a:br>
            <a:r>
              <a:rPr lang="es-MX" sz="1600" dirty="0" smtClean="0">
                <a:solidFill>
                  <a:schemeClr val="bg1"/>
                </a:solidFill>
                <a:latin typeface="Gill Sans MT" panose="020B0502020104020203" pitchFamily="34" charset="0"/>
              </a:rPr>
              <a:t>-Licenciatura en administración y estrategias de negocios</a:t>
            </a:r>
            <a:br>
              <a:rPr lang="es-MX" sz="1600" dirty="0" smtClean="0">
                <a:solidFill>
                  <a:schemeClr val="bg1"/>
                </a:solidFill>
                <a:latin typeface="Gill Sans MT" panose="020B0502020104020203" pitchFamily="34" charset="0"/>
              </a:rPr>
            </a:br>
            <a:r>
              <a:rPr lang="es-MX" sz="1600" dirty="0" smtClean="0">
                <a:solidFill>
                  <a:schemeClr val="bg1"/>
                </a:solidFill>
                <a:latin typeface="Gill Sans MT" panose="020B0502020104020203" pitchFamily="34" charset="0"/>
              </a:rPr>
              <a:t>-</a:t>
            </a:r>
            <a:r>
              <a:rPr lang="es-MX" sz="1600" dirty="0" err="1" smtClean="0">
                <a:solidFill>
                  <a:schemeClr val="bg1"/>
                </a:solidFill>
                <a:latin typeface="Gill Sans MT" panose="020B0502020104020203" pitchFamily="34" charset="0"/>
              </a:rPr>
              <a:t>Danna</a:t>
            </a:r>
            <a:r>
              <a:rPr lang="es-MX" sz="1600" dirty="0" smtClean="0">
                <a:solidFill>
                  <a:schemeClr val="bg1"/>
                </a:solidFill>
                <a:latin typeface="Gill Sans MT" panose="020B0502020104020203" pitchFamily="34" charset="0"/>
              </a:rPr>
              <a:t> Belén Rivera Escobar</a:t>
            </a:r>
            <a:endParaRPr lang="es-MX" sz="1600" dirty="0">
              <a:solidFill>
                <a:schemeClr val="bg1"/>
              </a:solidFill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68;p35"/>
          <p:cNvSpPr txBox="1">
            <a:spLocks noGrp="1"/>
          </p:cNvSpPr>
          <p:nvPr>
            <p:ph type="subTitle" idx="4294967295"/>
          </p:nvPr>
        </p:nvSpPr>
        <p:spPr>
          <a:xfrm>
            <a:off x="2391446" y="1696842"/>
            <a:ext cx="3252000" cy="4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 b="1" dirty="0" smtClean="0">
                <a:solidFill>
                  <a:srgbClr val="C00000"/>
                </a:solidFill>
                <a:latin typeface="Gill Sans MT" panose="020B0502020104020203" pitchFamily="34" charset="0"/>
              </a:rPr>
              <a:t>Desventajas</a:t>
            </a:r>
            <a:endParaRPr sz="1800" b="1" dirty="0">
              <a:solidFill>
                <a:srgbClr val="C00000"/>
              </a:solidFill>
              <a:latin typeface="Gill Sans MT" panose="020B0502020104020203" pitchFamily="34" charset="0"/>
            </a:endParaRPr>
          </a:p>
        </p:txBody>
      </p:sp>
      <p:sp>
        <p:nvSpPr>
          <p:cNvPr id="26" name="Google Shape;269;p35"/>
          <p:cNvSpPr txBox="1">
            <a:spLocks noGrp="1"/>
          </p:cNvSpPr>
          <p:nvPr>
            <p:ph type="subTitle" idx="4294967295"/>
          </p:nvPr>
        </p:nvSpPr>
        <p:spPr>
          <a:xfrm>
            <a:off x="2391446" y="2160942"/>
            <a:ext cx="4841012" cy="12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chemeClr val="tx1"/>
                </a:solidFill>
                <a:latin typeface="Gill Sans MT" panose="020B0502020104020203" pitchFamily="34" charset="0"/>
              </a:rPr>
              <a:t>Son coches, por lo general, más caros que sus homónimos con motor térmico tradicional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chemeClr val="tx1"/>
                </a:solidFill>
                <a:latin typeface="Gill Sans MT" panose="020B0502020104020203" pitchFamily="34" charset="0"/>
              </a:rPr>
              <a:t>Aumenta el peso al incrementar el número de componentes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chemeClr val="tx1"/>
                </a:solidFill>
                <a:latin typeface="Gill Sans MT" panose="020B0502020104020203" pitchFamily="34" charset="0"/>
              </a:rPr>
              <a:t>Fiabilidad reducida por la complejidad del sistema de propulsión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7" name="Google Shape;229;p30">
            <a:hlinkClick r:id="rId3" action="ppaction://hlinksldjump"/>
          </p:cNvPr>
          <p:cNvSpPr txBox="1">
            <a:spLocks/>
          </p:cNvSpPr>
          <p:nvPr/>
        </p:nvSpPr>
        <p:spPr>
          <a:xfrm>
            <a:off x="181032" y="4592548"/>
            <a:ext cx="620351" cy="550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F3A"/>
              </a:buClr>
              <a:buSzPts val="2400"/>
              <a:buFont typeface="Abril Fatface"/>
              <a:buNone/>
              <a:defRPr sz="2400" b="0" i="0" u="none" strike="noStrike" cap="none">
                <a:solidFill>
                  <a:srgbClr val="CC3F3A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pPr algn="l">
              <a:buSzPts val="5200"/>
            </a:pPr>
            <a:r>
              <a:rPr lang="es-MX" sz="2800" b="1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10</a:t>
            </a:r>
            <a:endParaRPr lang="es-MX" sz="2800" b="1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1"/>
          <p:cNvSpPr txBox="1">
            <a:spLocks noGrp="1"/>
          </p:cNvSpPr>
          <p:nvPr>
            <p:ph type="title"/>
          </p:nvPr>
        </p:nvSpPr>
        <p:spPr>
          <a:xfrm>
            <a:off x="4323000" y="2031342"/>
            <a:ext cx="3639300" cy="11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s-MX" sz="2800" dirty="0" smtClean="0">
                <a:latin typeface="Gill Sans MT" panose="020B0502020104020203" pitchFamily="34" charset="0"/>
              </a:rPr>
              <a:t>Ejemplos de autos híbridos</a:t>
            </a:r>
            <a:endParaRPr sz="2800" dirty="0">
              <a:latin typeface="Gill Sans MT" panose="020B0502020104020203" pitchFamily="34" charset="0"/>
            </a:endParaRPr>
          </a:p>
        </p:txBody>
      </p:sp>
      <p:sp>
        <p:nvSpPr>
          <p:cNvPr id="237" name="Google Shape;237;p31"/>
          <p:cNvSpPr/>
          <p:nvPr/>
        </p:nvSpPr>
        <p:spPr>
          <a:xfrm>
            <a:off x="4855050" y="3246800"/>
            <a:ext cx="2118000" cy="34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98" name="Picture 2" descr="Prius 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42" y="3704363"/>
            <a:ext cx="2533657" cy="1241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ítulo 1"/>
          <p:cNvSpPr txBox="1">
            <a:spLocks/>
          </p:cNvSpPr>
          <p:nvPr/>
        </p:nvSpPr>
        <p:spPr>
          <a:xfrm>
            <a:off x="634621" y="3263900"/>
            <a:ext cx="2215158" cy="3096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Nunito"/>
              <a:buNone/>
              <a:defRPr sz="12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500"/>
              <a:buFont typeface="Nunito"/>
              <a:buNone/>
              <a:defRPr sz="15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Nunito"/>
              <a:buNone/>
              <a:defRPr sz="14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300"/>
              <a:buFont typeface="Nunito"/>
              <a:buNone/>
              <a:defRPr sz="13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"/>
              <a:buNone/>
              <a:defRPr sz="12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100"/>
              <a:buFont typeface="Nunito"/>
              <a:buNone/>
              <a:defRPr sz="11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Nunito"/>
              <a:buNone/>
              <a:defRPr sz="10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Nunito"/>
              <a:buNone/>
              <a:defRPr sz="10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Nunito"/>
              <a:buNone/>
              <a:defRPr sz="10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algn="ctr"/>
            <a:r>
              <a:rPr lang="es-MX" sz="1400" b="1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Toyota </a:t>
            </a:r>
            <a:r>
              <a:rPr lang="es-MX" sz="1400" b="1" dirty="0" err="1" smtClean="0">
                <a:solidFill>
                  <a:schemeClr val="tx1"/>
                </a:solidFill>
                <a:latin typeface="Gill Sans MT" panose="020B0502020104020203" pitchFamily="34" charset="0"/>
              </a:rPr>
              <a:t>Prius</a:t>
            </a:r>
            <a:r>
              <a:rPr lang="es-MX" sz="1400" b="1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 C</a:t>
            </a:r>
            <a:endParaRPr lang="es-MX" sz="1400" b="1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pic>
        <p:nvPicPr>
          <p:cNvPr id="4100" name="Picture 4" descr="Kia Niro Plug In Hybrid 2018 1280 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16" y="489547"/>
            <a:ext cx="2967769" cy="109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ubtítulo 1"/>
          <p:cNvSpPr txBox="1">
            <a:spLocks/>
          </p:cNvSpPr>
          <p:nvPr/>
        </p:nvSpPr>
        <p:spPr>
          <a:xfrm>
            <a:off x="627736" y="47764"/>
            <a:ext cx="2215158" cy="3096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Nunito"/>
              <a:buNone/>
              <a:defRPr sz="12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500"/>
              <a:buFont typeface="Nunito"/>
              <a:buNone/>
              <a:defRPr sz="15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Nunito"/>
              <a:buNone/>
              <a:defRPr sz="14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300"/>
              <a:buFont typeface="Nunito"/>
              <a:buNone/>
              <a:defRPr sz="13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"/>
              <a:buNone/>
              <a:defRPr sz="12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100"/>
              <a:buFont typeface="Nunito"/>
              <a:buNone/>
              <a:defRPr sz="11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Nunito"/>
              <a:buNone/>
              <a:defRPr sz="10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Nunito"/>
              <a:buNone/>
              <a:defRPr sz="10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Nunito"/>
              <a:buNone/>
              <a:defRPr sz="10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algn="ctr"/>
            <a:r>
              <a:rPr lang="es-MX" sz="1400" b="1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KIA </a:t>
            </a:r>
            <a:r>
              <a:rPr lang="es-MX" sz="1400" b="1" dirty="0" err="1" smtClean="0">
                <a:solidFill>
                  <a:schemeClr val="tx1"/>
                </a:solidFill>
                <a:latin typeface="Gill Sans MT" panose="020B0502020104020203" pitchFamily="34" charset="0"/>
              </a:rPr>
              <a:t>Niro</a:t>
            </a:r>
            <a:endParaRPr lang="es-MX" sz="1400" b="1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pic>
        <p:nvPicPr>
          <p:cNvPr id="4102" name="Picture 6" descr="Honda Insigh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52" y="2113446"/>
            <a:ext cx="2448925" cy="101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ubtítulo 1"/>
          <p:cNvSpPr txBox="1">
            <a:spLocks/>
          </p:cNvSpPr>
          <p:nvPr/>
        </p:nvSpPr>
        <p:spPr>
          <a:xfrm>
            <a:off x="627736" y="1721742"/>
            <a:ext cx="2215158" cy="3096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Nunito"/>
              <a:buNone/>
              <a:defRPr sz="12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500"/>
              <a:buFont typeface="Nunito"/>
              <a:buNone/>
              <a:defRPr sz="15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Nunito"/>
              <a:buNone/>
              <a:defRPr sz="14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300"/>
              <a:buFont typeface="Nunito"/>
              <a:buNone/>
              <a:defRPr sz="13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"/>
              <a:buNone/>
              <a:defRPr sz="12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100"/>
              <a:buFont typeface="Nunito"/>
              <a:buNone/>
              <a:defRPr sz="11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Nunito"/>
              <a:buNone/>
              <a:defRPr sz="10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Nunito"/>
              <a:buNone/>
              <a:defRPr sz="10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Nunito"/>
              <a:buNone/>
              <a:defRPr sz="10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algn="ctr"/>
            <a:r>
              <a:rPr lang="es-MX" sz="1400" b="1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Honda </a:t>
            </a:r>
            <a:r>
              <a:rPr lang="es-MX" sz="1400" b="1" dirty="0" err="1" smtClean="0">
                <a:solidFill>
                  <a:schemeClr val="tx1"/>
                </a:solidFill>
                <a:latin typeface="Gill Sans MT" panose="020B0502020104020203" pitchFamily="34" charset="0"/>
              </a:rPr>
              <a:t>insight</a:t>
            </a:r>
            <a:endParaRPr lang="es-MX" sz="1400" b="1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12" name="Google Shape;229;p30">
            <a:hlinkClick r:id="rId6" action="ppaction://hlinksldjump"/>
          </p:cNvPr>
          <p:cNvSpPr txBox="1">
            <a:spLocks/>
          </p:cNvSpPr>
          <p:nvPr/>
        </p:nvSpPr>
        <p:spPr>
          <a:xfrm>
            <a:off x="0" y="4592548"/>
            <a:ext cx="581725" cy="550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F3A"/>
              </a:buClr>
              <a:buSzPts val="2400"/>
              <a:buFont typeface="Abril Fatface"/>
              <a:buNone/>
              <a:defRPr sz="2400" b="0" i="0" u="none" strike="noStrike" cap="none">
                <a:solidFill>
                  <a:srgbClr val="CC3F3A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pPr algn="l">
              <a:buSzPts val="5200"/>
            </a:pPr>
            <a:r>
              <a:rPr lang="es-MX" sz="2800" b="1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11</a:t>
            </a:r>
            <a:endParaRPr lang="es-MX" sz="2800" b="1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6"/>
          <p:cNvSpPr txBox="1">
            <a:spLocks noGrp="1"/>
          </p:cNvSpPr>
          <p:nvPr>
            <p:ph type="subTitle" idx="2"/>
          </p:nvPr>
        </p:nvSpPr>
        <p:spPr>
          <a:xfrm>
            <a:off x="1633591" y="1579252"/>
            <a:ext cx="6123397" cy="194478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E</a:t>
            </a:r>
            <a:r>
              <a:rPr lang="es-MX" sz="24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s</a:t>
            </a:r>
            <a:r>
              <a:rPr lang="es" sz="24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te tipo de autos es una buena opción si lo que buscas en comodidad y tiene un punto a favor al ayudar al ambiente; sin embargo, cada persona tiene diversas opciones de compra que se ajustarán de acuerdo a sus necesidades personales. </a:t>
            </a:r>
            <a:endParaRPr sz="2400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280" name="Google Shape;280;p36"/>
          <p:cNvSpPr txBox="1">
            <a:spLocks noGrp="1"/>
          </p:cNvSpPr>
          <p:nvPr>
            <p:ph type="title"/>
          </p:nvPr>
        </p:nvSpPr>
        <p:spPr>
          <a:xfrm>
            <a:off x="311700" y="66579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dirty="0" smtClean="0">
                <a:latin typeface="Gill Sans MT" panose="020B0502020104020203" pitchFamily="34" charset="0"/>
              </a:rPr>
              <a:t>Conclusión</a:t>
            </a:r>
            <a:endParaRPr dirty="0">
              <a:latin typeface="Gill Sans MT" panose="020B0502020104020203" pitchFamily="34" charset="0"/>
            </a:endParaRPr>
          </a:p>
        </p:txBody>
      </p:sp>
      <p:sp>
        <p:nvSpPr>
          <p:cNvPr id="13" name="Google Shape;229;p30">
            <a:hlinkClick r:id="rId3" action="ppaction://hlinksldjump"/>
          </p:cNvPr>
          <p:cNvSpPr txBox="1">
            <a:spLocks/>
          </p:cNvSpPr>
          <p:nvPr/>
        </p:nvSpPr>
        <p:spPr>
          <a:xfrm>
            <a:off x="181032" y="4592548"/>
            <a:ext cx="599803" cy="550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F3A"/>
              </a:buClr>
              <a:buSzPts val="2400"/>
              <a:buFont typeface="Abril Fatface"/>
              <a:buNone/>
              <a:defRPr sz="2400" b="0" i="0" u="none" strike="noStrike" cap="none">
                <a:solidFill>
                  <a:srgbClr val="CC3F3A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pPr algn="l">
              <a:buSzPts val="5200"/>
            </a:pPr>
            <a:r>
              <a:rPr lang="es-MX" sz="2800" b="1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12</a:t>
            </a:r>
            <a:endParaRPr lang="es-MX" sz="2800" b="1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7"/>
          <p:cNvSpPr txBox="1">
            <a:spLocks noGrp="1"/>
          </p:cNvSpPr>
          <p:nvPr>
            <p:ph type="ctrTitle"/>
          </p:nvPr>
        </p:nvSpPr>
        <p:spPr>
          <a:xfrm>
            <a:off x="3898437" y="1068512"/>
            <a:ext cx="1875637" cy="742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s" sz="4400" dirty="0" smtClean="0">
                <a:latin typeface="Gill Sans MT" panose="020B0502020104020203" pitchFamily="34" charset="0"/>
              </a:rPr>
              <a:t>Índice</a:t>
            </a:r>
            <a:endParaRPr sz="4400" dirty="0">
              <a:latin typeface="Gill Sans MT" panose="020B0502020104020203" pitchFamily="34" charset="0"/>
            </a:endParaRPr>
          </a:p>
        </p:txBody>
      </p:sp>
      <p:sp>
        <p:nvSpPr>
          <p:cNvPr id="208" name="Google Shape;208;p27"/>
          <p:cNvSpPr txBox="1">
            <a:spLocks noGrp="1"/>
          </p:cNvSpPr>
          <p:nvPr>
            <p:ph type="subTitle" idx="1"/>
          </p:nvPr>
        </p:nvSpPr>
        <p:spPr>
          <a:xfrm>
            <a:off x="777897" y="1934396"/>
            <a:ext cx="8116715" cy="140470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Concepto de Auto híbrido........................................................................................ </a:t>
            </a: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  <a:hlinkClick r:id="rId3" action="ppaction://hlinksldjump"/>
              </a:rPr>
              <a:t>3</a:t>
            </a: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, </a:t>
            </a: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  <a:hlinkClick r:id="rId4" action="ppaction://hlinksldjump"/>
              </a:rPr>
              <a:t>4</a:t>
            </a:r>
            <a:endParaRPr lang="es-MX" dirty="0" smtClean="0">
              <a:solidFill>
                <a:schemeClr val="tx1"/>
              </a:solidFill>
              <a:latin typeface="Gill Sans MT" panose="020B0502020104020203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¿Cómo funciona un auto híbrido?............................................................................ </a:t>
            </a: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  <a:hlinkClick r:id="rId5" action="ppaction://hlinksldjump"/>
              </a:rPr>
              <a:t>5</a:t>
            </a: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, </a:t>
            </a: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  <a:hlinkClick r:id="rId6" action="ppaction://hlinksldjump"/>
              </a:rPr>
              <a:t>6</a:t>
            </a: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, </a:t>
            </a: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  <a:hlinkClick r:id="rId7" action="ppaction://hlinksldjump"/>
              </a:rPr>
              <a:t>7</a:t>
            </a: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, </a:t>
            </a: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  <a:hlinkClick r:id="rId8" action="ppaction://hlinksldjump"/>
              </a:rPr>
              <a:t>8</a:t>
            </a:r>
            <a:endParaRPr lang="es-MX" dirty="0" smtClean="0">
              <a:solidFill>
                <a:schemeClr val="tx1"/>
              </a:solidFill>
              <a:latin typeface="Gill Sans MT" panose="020B0502020104020203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Ventajas y desventajas de los autos híbridos......................................................... </a:t>
            </a: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  <a:hlinkClick r:id="rId9" action="ppaction://hlinksldjump"/>
              </a:rPr>
              <a:t>9</a:t>
            </a: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, </a:t>
            </a: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  <a:hlinkClick r:id="rId10" action="ppaction://hlinksldjump"/>
              </a:rPr>
              <a:t>10</a:t>
            </a:r>
            <a:endParaRPr lang="es-MX" dirty="0" smtClean="0">
              <a:solidFill>
                <a:schemeClr val="tx1"/>
              </a:solidFill>
              <a:latin typeface="Gill Sans MT" panose="020B0502020104020203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Ejemplos......................................................................................................................... </a:t>
            </a: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  <a:hlinkClick r:id="rId11" action="ppaction://hlinksldjump"/>
              </a:rPr>
              <a:t>11</a:t>
            </a:r>
            <a:endParaRPr lang="es-MX" dirty="0" smtClean="0">
              <a:solidFill>
                <a:schemeClr val="tx1"/>
              </a:solidFill>
              <a:latin typeface="Gill Sans MT" panose="020B0502020104020203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Conclusión..................................................................................................................... </a:t>
            </a: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  <a:hlinkClick r:id="rId12" action="ppaction://hlinksldjump"/>
              </a:rPr>
              <a:t>12</a:t>
            </a:r>
            <a:endParaRPr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28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25" y="0"/>
            <a:ext cx="807681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8"/>
          <p:cNvSpPr txBox="1">
            <a:spLocks noGrp="1"/>
          </p:cNvSpPr>
          <p:nvPr>
            <p:ph type="ctrTitle"/>
          </p:nvPr>
        </p:nvSpPr>
        <p:spPr>
          <a:xfrm>
            <a:off x="2451904" y="1483017"/>
            <a:ext cx="4336454" cy="246514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s" dirty="0" smtClean="0">
                <a:latin typeface="Gill Sans MT" panose="020B0502020104020203" pitchFamily="34" charset="0"/>
              </a:rPr>
              <a:t>Un auto híbrido </a:t>
            </a:r>
            <a:r>
              <a:rPr lang="es-MX" dirty="0">
                <a:latin typeface="Gill Sans MT" panose="020B0502020104020203" pitchFamily="34" charset="0"/>
              </a:rPr>
              <a:t>es aquel que emplea al menos dos fuentes de energía diferentes para mover el motor y, así, las ruedas del vehículo.</a:t>
            </a:r>
            <a:endParaRPr dirty="0">
              <a:latin typeface="Gill Sans MT" panose="020B0502020104020203" pitchFamily="34" charset="0"/>
            </a:endParaRPr>
          </a:p>
        </p:txBody>
      </p:sp>
      <p:sp>
        <p:nvSpPr>
          <p:cNvPr id="216" name="Google Shape;216;p28"/>
          <p:cNvSpPr/>
          <p:nvPr/>
        </p:nvSpPr>
        <p:spPr>
          <a:xfrm>
            <a:off x="2196629" y="374600"/>
            <a:ext cx="166200" cy="37500"/>
          </a:xfrm>
          <a:prstGeom prst="rect">
            <a:avLst/>
          </a:prstGeom>
          <a:solidFill>
            <a:srgbClr val="CC3F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28"/>
          <p:cNvSpPr/>
          <p:nvPr/>
        </p:nvSpPr>
        <p:spPr>
          <a:xfrm>
            <a:off x="2196629" y="3018575"/>
            <a:ext cx="166200" cy="37500"/>
          </a:xfrm>
          <a:prstGeom prst="rect">
            <a:avLst/>
          </a:prstGeom>
          <a:solidFill>
            <a:srgbClr val="CC3F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229;p30"/>
          <p:cNvSpPr txBox="1">
            <a:spLocks/>
          </p:cNvSpPr>
          <p:nvPr/>
        </p:nvSpPr>
        <p:spPr>
          <a:xfrm>
            <a:off x="2665090" y="836435"/>
            <a:ext cx="4475449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F3A"/>
              </a:buClr>
              <a:buSzPts val="2400"/>
              <a:buFont typeface="Abril Fatface"/>
              <a:buNone/>
              <a:defRPr sz="2400" b="0" i="0" u="none" strike="noStrike" cap="none">
                <a:solidFill>
                  <a:srgbClr val="CC3F3A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pPr algn="l">
              <a:buSzPts val="5200"/>
            </a:pPr>
            <a:r>
              <a:rPr lang="es-MX" b="1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Concepto de auto híbrido</a:t>
            </a:r>
            <a:endParaRPr lang="es-MX" sz="2800" b="1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10" name="Google Shape;229;p30">
            <a:hlinkClick r:id="rId4" action="ppaction://hlinksldjump"/>
          </p:cNvPr>
          <p:cNvSpPr txBox="1">
            <a:spLocks/>
          </p:cNvSpPr>
          <p:nvPr/>
        </p:nvSpPr>
        <p:spPr>
          <a:xfrm>
            <a:off x="181033" y="4592548"/>
            <a:ext cx="400692" cy="550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F3A"/>
              </a:buClr>
              <a:buSzPts val="2400"/>
              <a:buFont typeface="Abril Fatface"/>
              <a:buNone/>
              <a:defRPr sz="2400" b="0" i="0" u="none" strike="noStrike" cap="none">
                <a:solidFill>
                  <a:srgbClr val="CC3F3A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pPr algn="l">
              <a:buSzPts val="5200"/>
            </a:pPr>
            <a:r>
              <a:rPr lang="es-MX" sz="2800" b="1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3</a:t>
            </a:r>
            <a:endParaRPr lang="es-MX" sz="2800" b="1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9"/>
          <p:cNvSpPr txBox="1">
            <a:spLocks noGrp="1"/>
          </p:cNvSpPr>
          <p:nvPr>
            <p:ph type="ctrTitle"/>
          </p:nvPr>
        </p:nvSpPr>
        <p:spPr>
          <a:xfrm>
            <a:off x="5848321" y="1397832"/>
            <a:ext cx="2598600" cy="253717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dirty="0" smtClean="0">
                <a:latin typeface="Gill Sans MT" panose="020B0502020104020203" pitchFamily="34" charset="0"/>
              </a:rPr>
              <a:t>Este tipo de autos utiliza un motor de gasolina y uno eléctrico: otorgando una etiqueta ambiental que otorga cuidados al ambiente</a:t>
            </a:r>
            <a:endParaRPr dirty="0">
              <a:latin typeface="Gill Sans MT" panose="020B0502020104020203" pitchFamily="34" charset="0"/>
            </a:endParaRPr>
          </a:p>
        </p:txBody>
      </p:sp>
      <p:pic>
        <p:nvPicPr>
          <p:cNvPr id="1026" name="Picture 2" descr="ftf, foro del transporte y el ferrocarril: Por dónde van los tiros del  transporte urbano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04" y="369870"/>
            <a:ext cx="5047304" cy="1797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/>
          <p:cNvSpPr/>
          <p:nvPr/>
        </p:nvSpPr>
        <p:spPr>
          <a:xfrm>
            <a:off x="0" y="2167847"/>
            <a:ext cx="5217809" cy="2534595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028" name="Picture 4" descr="Combustibles para automóviles | Icono Gratis"/>
          <p:cNvPicPr>
            <a:picLocks noChangeAspect="1" noChangeArrowheads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1008" y="1835917"/>
            <a:ext cx="4876800" cy="365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ubtítulo 1"/>
          <p:cNvSpPr>
            <a:spLocks noGrp="1"/>
          </p:cNvSpPr>
          <p:nvPr>
            <p:ph type="subTitle" idx="1"/>
          </p:nvPr>
        </p:nvSpPr>
        <p:spPr>
          <a:xfrm>
            <a:off x="6040042" y="1243032"/>
            <a:ext cx="2215158" cy="309600"/>
          </a:xfr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pPr algn="ctr"/>
            <a:r>
              <a:rPr lang="es-MX" sz="1400" b="1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Motores</a:t>
            </a:r>
            <a:endParaRPr lang="es-MX" sz="1400" b="1" dirty="0">
              <a:solidFill>
                <a:schemeClr val="tx1"/>
              </a:solidFill>
              <a:latin typeface="Gill Sans MT" panose="020B0502020104020203" pitchFamily="34" charset="0"/>
              <a:hlinkClick r:id="rId5" action="ppaction://hlinksldjump"/>
            </a:endParaRPr>
          </a:p>
        </p:txBody>
      </p:sp>
      <p:sp>
        <p:nvSpPr>
          <p:cNvPr id="11" name="Google Shape;229;p30">
            <a:hlinkClick r:id="rId5" action="ppaction://hlinksldjump"/>
          </p:cNvPr>
          <p:cNvSpPr txBox="1">
            <a:spLocks/>
          </p:cNvSpPr>
          <p:nvPr/>
        </p:nvSpPr>
        <p:spPr>
          <a:xfrm>
            <a:off x="181033" y="4592548"/>
            <a:ext cx="400692" cy="550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F3A"/>
              </a:buClr>
              <a:buSzPts val="2400"/>
              <a:buFont typeface="Abril Fatface"/>
              <a:buNone/>
              <a:defRPr sz="2400" b="0" i="0" u="none" strike="noStrike" cap="none">
                <a:solidFill>
                  <a:srgbClr val="CC3F3A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pPr algn="l">
              <a:buSzPts val="5200"/>
            </a:pPr>
            <a:r>
              <a:rPr lang="es-MX" sz="2800" b="1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4</a:t>
            </a:r>
            <a:endParaRPr lang="es-MX" sz="2800" b="1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0"/>
          <p:cNvSpPr txBox="1">
            <a:spLocks noGrp="1"/>
          </p:cNvSpPr>
          <p:nvPr>
            <p:ph type="title"/>
          </p:nvPr>
        </p:nvSpPr>
        <p:spPr>
          <a:xfrm>
            <a:off x="150745" y="79772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s" dirty="0" smtClean="0">
                <a:latin typeface="Gill Sans MT" panose="020B0502020104020203" pitchFamily="34" charset="0"/>
              </a:rPr>
              <a:t>¿Cómo funciona un auto híbrido?</a:t>
            </a:r>
            <a:endParaRPr sz="2800" dirty="0">
              <a:latin typeface="Gill Sans MT" panose="020B0502020104020203" pitchFamily="34" charset="0"/>
            </a:endParaRPr>
          </a:p>
        </p:txBody>
      </p:sp>
      <p:sp>
        <p:nvSpPr>
          <p:cNvPr id="230" name="Google Shape;230;p30"/>
          <p:cNvSpPr txBox="1">
            <a:spLocks noGrp="1"/>
          </p:cNvSpPr>
          <p:nvPr>
            <p:ph type="body" idx="1"/>
          </p:nvPr>
        </p:nvSpPr>
        <p:spPr>
          <a:xfrm>
            <a:off x="1591195" y="1731487"/>
            <a:ext cx="5639700" cy="187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Clr>
                <a:schemeClr val="dk1"/>
              </a:buClr>
              <a:buSzPts val="1100"/>
              <a:buNone/>
            </a:pPr>
            <a:r>
              <a:rPr lang="es-MX" sz="2000" dirty="0">
                <a:solidFill>
                  <a:srgbClr val="020202"/>
                </a:solidFill>
                <a:latin typeface="Gill Sans MT" panose="020B0502020104020203" pitchFamily="34" charset="0"/>
              </a:rPr>
              <a:t>Su sistema de propulsión ofrece tres opciones diferentes de funcionamiento: el motor de gasolina mueve las ruedas, el motor eléctrico mueve las ruedas, o ambos al mismo tiempo se encarga de mandar energía a las ruedas.</a:t>
            </a:r>
            <a:endParaRPr sz="2000" dirty="0">
              <a:latin typeface="Gill Sans MT" panose="020B0502020104020203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biLevel thresh="50000"/>
          </a:blip>
          <a:stretch>
            <a:fillRect/>
          </a:stretch>
        </p:blipFill>
        <p:spPr>
          <a:xfrm>
            <a:off x="360506" y="1731487"/>
            <a:ext cx="570416" cy="580424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biLevel thresh="50000"/>
          </a:blip>
          <a:stretch>
            <a:fillRect/>
          </a:stretch>
        </p:blipFill>
        <p:spPr>
          <a:xfrm>
            <a:off x="1151616" y="3029063"/>
            <a:ext cx="570416" cy="58042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biLevel thresh="50000"/>
          </a:blip>
          <a:stretch>
            <a:fillRect/>
          </a:stretch>
        </p:blipFill>
        <p:spPr>
          <a:xfrm>
            <a:off x="8078823" y="447649"/>
            <a:ext cx="570416" cy="580424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biLevel thresh="50000"/>
          </a:blip>
          <a:stretch>
            <a:fillRect/>
          </a:stretch>
        </p:blipFill>
        <p:spPr>
          <a:xfrm>
            <a:off x="7352441" y="1516162"/>
            <a:ext cx="570416" cy="580424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>
            <a:biLevel thresh="50000"/>
          </a:blip>
          <a:stretch>
            <a:fillRect/>
          </a:stretch>
        </p:blipFill>
        <p:spPr>
          <a:xfrm>
            <a:off x="8171247" y="2670487"/>
            <a:ext cx="570416" cy="580424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3">
            <a:biLevel thresh="50000"/>
          </a:blip>
          <a:stretch>
            <a:fillRect/>
          </a:stretch>
        </p:blipFill>
        <p:spPr>
          <a:xfrm>
            <a:off x="7190665" y="3609487"/>
            <a:ext cx="570416" cy="580424"/>
          </a:xfrm>
          <a:prstGeom prst="rect">
            <a:avLst/>
          </a:prstGeom>
        </p:spPr>
      </p:pic>
      <p:sp>
        <p:nvSpPr>
          <p:cNvPr id="12" name="Google Shape;229;p30">
            <a:hlinkClick r:id="rId4" action="ppaction://hlinksldjump"/>
          </p:cNvPr>
          <p:cNvSpPr txBox="1">
            <a:spLocks/>
          </p:cNvSpPr>
          <p:nvPr/>
        </p:nvSpPr>
        <p:spPr>
          <a:xfrm>
            <a:off x="181033" y="4592548"/>
            <a:ext cx="400692" cy="550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F3A"/>
              </a:buClr>
              <a:buSzPts val="2400"/>
              <a:buFont typeface="Abril Fatface"/>
              <a:buNone/>
              <a:defRPr sz="2400" b="0" i="0" u="none" strike="noStrike" cap="none">
                <a:solidFill>
                  <a:srgbClr val="CC3F3A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pPr algn="l">
              <a:buSzPts val="5200"/>
            </a:pPr>
            <a:r>
              <a:rPr lang="es-MX" sz="2800" b="1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5</a:t>
            </a:r>
            <a:endParaRPr lang="es-MX" sz="2800" b="1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2"/>
          <p:cNvSpPr txBox="1">
            <a:spLocks noGrp="1"/>
          </p:cNvSpPr>
          <p:nvPr>
            <p:ph type="subTitle" idx="1"/>
          </p:nvPr>
        </p:nvSpPr>
        <p:spPr>
          <a:xfrm>
            <a:off x="630993" y="1284375"/>
            <a:ext cx="3284100" cy="2404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/>
            <a:r>
              <a:rPr lang="es-MX" sz="2000" dirty="0">
                <a:solidFill>
                  <a:schemeClr val="tx1"/>
                </a:solidFill>
                <a:latin typeface="Gill Sans MT" panose="020B0502020104020203" pitchFamily="34" charset="0"/>
              </a:rPr>
              <a:t>El sistema de </a:t>
            </a:r>
            <a:r>
              <a:rPr lang="es-MX" sz="20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propulsión se </a:t>
            </a:r>
            <a:r>
              <a:rPr lang="es-MX" sz="2000" dirty="0">
                <a:solidFill>
                  <a:schemeClr val="tx1"/>
                </a:solidFill>
                <a:latin typeface="Gill Sans MT" panose="020B0502020104020203" pitchFamily="34" charset="0"/>
              </a:rPr>
              <a:t>encarga de gestionar las transiciones entre el motor térmico y eléctrico, sin que el conductor tenga que interferir en su </a:t>
            </a:r>
            <a:r>
              <a:rPr lang="es-MX" sz="20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funcionamiento.</a:t>
            </a:r>
            <a:endParaRPr sz="2000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pic>
        <p:nvPicPr>
          <p:cNvPr id="2050" name="Picture 2" descr="A. Sánchez.- La combinación sinérgica híbrido - ultraliger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5093" y="760501"/>
            <a:ext cx="4876800" cy="3451903"/>
          </a:xfrm>
          <a:prstGeom prst="rect">
            <a:avLst/>
          </a:prstGeom>
          <a:noFill/>
          <a:ln>
            <a:solidFill>
              <a:srgbClr val="CC3F3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ubtítulo 1">
            <a:hlinkClick r:id="rId4" action="ppaction://hlinksldjump"/>
          </p:cNvPr>
          <p:cNvSpPr txBox="1">
            <a:spLocks/>
          </p:cNvSpPr>
          <p:nvPr/>
        </p:nvSpPr>
        <p:spPr>
          <a:xfrm>
            <a:off x="1165464" y="867638"/>
            <a:ext cx="2215158" cy="3096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Nunito"/>
              <a:buNone/>
              <a:defRPr sz="1600" b="0" i="0" u="none" strike="noStrike" cap="none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500"/>
              <a:buFont typeface="Nunito"/>
              <a:buNone/>
              <a:defRPr sz="1500" b="0" i="0" u="none" strike="noStrike" cap="none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Nunito"/>
              <a:buNone/>
              <a:defRPr sz="1400" b="0" i="0" u="none" strike="noStrike" cap="none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300"/>
              <a:buFont typeface="Nunito"/>
              <a:buNone/>
              <a:defRPr sz="1300" b="0" i="0" u="none" strike="noStrike" cap="none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"/>
              <a:buNone/>
              <a:defRPr sz="1200" b="0" i="0" u="none" strike="noStrike" cap="none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100"/>
              <a:buFont typeface="Nunito"/>
              <a:buNone/>
              <a:defRPr sz="1100" b="0" i="0" u="none" strike="noStrike" cap="none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Nunito"/>
              <a:buNone/>
              <a:defRPr sz="1000" b="0" i="0" u="none" strike="noStrike" cap="none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Nunito"/>
              <a:buNone/>
              <a:defRPr sz="1000" b="0" i="0" u="none" strike="noStrike" cap="none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Nunito"/>
              <a:buNone/>
              <a:defRPr sz="1000" b="0" i="0" u="none" strike="noStrike" cap="none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algn="ctr"/>
            <a:r>
              <a:rPr lang="es-MX" sz="1400" b="1" dirty="0" smtClean="0">
                <a:solidFill>
                  <a:srgbClr val="C00000"/>
                </a:solidFill>
                <a:latin typeface="Gill Sans MT" panose="020B0502020104020203" pitchFamily="34" charset="0"/>
              </a:rPr>
              <a:t>Funciones extras</a:t>
            </a:r>
            <a:endParaRPr lang="es-MX" sz="1400" b="1" dirty="0">
              <a:solidFill>
                <a:srgbClr val="C00000"/>
              </a:solidFill>
              <a:latin typeface="Gill Sans MT" panose="020B0502020104020203" pitchFamily="34" charset="0"/>
            </a:endParaRPr>
          </a:p>
        </p:txBody>
      </p:sp>
      <p:sp>
        <p:nvSpPr>
          <p:cNvPr id="7" name="Google Shape;229;p30">
            <a:hlinkClick r:id="rId4" action="ppaction://hlinksldjump"/>
          </p:cNvPr>
          <p:cNvSpPr txBox="1">
            <a:spLocks/>
          </p:cNvSpPr>
          <p:nvPr/>
        </p:nvSpPr>
        <p:spPr>
          <a:xfrm>
            <a:off x="181033" y="4592548"/>
            <a:ext cx="400692" cy="550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F3A"/>
              </a:buClr>
              <a:buSzPts val="2400"/>
              <a:buFont typeface="Abril Fatface"/>
              <a:buNone/>
              <a:defRPr sz="2400" b="0" i="0" u="none" strike="noStrike" cap="none">
                <a:solidFill>
                  <a:srgbClr val="CC3F3A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pPr algn="l">
              <a:buSzPts val="5200"/>
            </a:pPr>
            <a:r>
              <a:rPr lang="es-MX" sz="2800" b="1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6</a:t>
            </a:r>
            <a:endParaRPr lang="es-MX" sz="2800" b="1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4"/>
          <p:cNvSpPr txBox="1">
            <a:spLocks noGrp="1"/>
          </p:cNvSpPr>
          <p:nvPr>
            <p:ph type="subTitle" idx="1"/>
          </p:nvPr>
        </p:nvSpPr>
        <p:spPr>
          <a:xfrm>
            <a:off x="1825436" y="1083137"/>
            <a:ext cx="5880182" cy="234843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/>
            <a:r>
              <a:rPr lang="es-MX" sz="2400" dirty="0">
                <a:solidFill>
                  <a:schemeClr val="tx1"/>
                </a:solidFill>
                <a:latin typeface="Gill Sans MT" panose="020B0502020104020203" pitchFamily="34" charset="0"/>
              </a:rPr>
              <a:t>El modo eléctrico </a:t>
            </a:r>
            <a:r>
              <a:rPr lang="es-MX" sz="24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funcionará </a:t>
            </a:r>
            <a:r>
              <a:rPr lang="es-MX" sz="2400" dirty="0">
                <a:solidFill>
                  <a:schemeClr val="tx1"/>
                </a:solidFill>
                <a:latin typeface="Gill Sans MT" panose="020B0502020104020203" pitchFamily="34" charset="0"/>
              </a:rPr>
              <a:t>siempre y cuando la batería híbrida tenga carga suficiente y se cumpla con el límite de velocidad máxima a la que el motor eléctrico puede enviar potencia a las </a:t>
            </a:r>
            <a:r>
              <a:rPr lang="es-MX" sz="24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ruedas.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sz="2400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9" name="Google Shape;7029;p66"/>
          <p:cNvSpPr/>
          <p:nvPr/>
        </p:nvSpPr>
        <p:spPr>
          <a:xfrm>
            <a:off x="595806" y="458314"/>
            <a:ext cx="1229630" cy="1249645"/>
          </a:xfrm>
          <a:custGeom>
            <a:avLst/>
            <a:gdLst/>
            <a:ahLst/>
            <a:cxnLst/>
            <a:rect l="l" t="t" r="r" b="b"/>
            <a:pathLst>
              <a:path w="11689" h="11658" extrusionOk="0">
                <a:moveTo>
                  <a:pt x="5829" y="2458"/>
                </a:moveTo>
                <a:cubicBezTo>
                  <a:pt x="6207" y="2458"/>
                  <a:pt x="6491" y="2773"/>
                  <a:pt x="6491" y="3120"/>
                </a:cubicBezTo>
                <a:cubicBezTo>
                  <a:pt x="6522" y="3466"/>
                  <a:pt x="6207" y="3781"/>
                  <a:pt x="5829" y="3781"/>
                </a:cubicBezTo>
                <a:cubicBezTo>
                  <a:pt x="5419" y="3781"/>
                  <a:pt x="5136" y="3466"/>
                  <a:pt x="5136" y="3120"/>
                </a:cubicBezTo>
                <a:cubicBezTo>
                  <a:pt x="5136" y="2742"/>
                  <a:pt x="5482" y="2458"/>
                  <a:pt x="5829" y="2458"/>
                </a:cubicBezTo>
                <a:close/>
                <a:moveTo>
                  <a:pt x="5860" y="4474"/>
                </a:moveTo>
                <a:cubicBezTo>
                  <a:pt x="6238" y="4474"/>
                  <a:pt x="6522" y="4789"/>
                  <a:pt x="6522" y="5136"/>
                </a:cubicBezTo>
                <a:lnTo>
                  <a:pt x="6522" y="8570"/>
                </a:lnTo>
                <a:cubicBezTo>
                  <a:pt x="6522" y="8948"/>
                  <a:pt x="6207" y="9232"/>
                  <a:pt x="5860" y="9232"/>
                </a:cubicBezTo>
                <a:cubicBezTo>
                  <a:pt x="5451" y="9232"/>
                  <a:pt x="5199" y="8917"/>
                  <a:pt x="5199" y="8570"/>
                </a:cubicBezTo>
                <a:lnTo>
                  <a:pt x="5199" y="5136"/>
                </a:lnTo>
                <a:cubicBezTo>
                  <a:pt x="5199" y="4726"/>
                  <a:pt x="5514" y="4474"/>
                  <a:pt x="5860" y="4474"/>
                </a:cubicBezTo>
                <a:close/>
                <a:moveTo>
                  <a:pt x="5829" y="1"/>
                </a:moveTo>
                <a:cubicBezTo>
                  <a:pt x="2615" y="1"/>
                  <a:pt x="0" y="2647"/>
                  <a:pt x="0" y="5829"/>
                </a:cubicBezTo>
                <a:cubicBezTo>
                  <a:pt x="0" y="9043"/>
                  <a:pt x="2615" y="11657"/>
                  <a:pt x="5829" y="11657"/>
                </a:cubicBezTo>
                <a:cubicBezTo>
                  <a:pt x="9011" y="11657"/>
                  <a:pt x="11657" y="9043"/>
                  <a:pt x="11657" y="5829"/>
                </a:cubicBezTo>
                <a:cubicBezTo>
                  <a:pt x="11689" y="2647"/>
                  <a:pt x="9042" y="1"/>
                  <a:pt x="5829" y="1"/>
                </a:cubicBezTo>
                <a:close/>
              </a:path>
            </a:pathLst>
          </a:custGeom>
          <a:solidFill>
            <a:srgbClr val="CC3F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029;p66"/>
          <p:cNvSpPr/>
          <p:nvPr/>
        </p:nvSpPr>
        <p:spPr>
          <a:xfrm rot="10800000">
            <a:off x="7500040" y="2944660"/>
            <a:ext cx="1229630" cy="1249645"/>
          </a:xfrm>
          <a:custGeom>
            <a:avLst/>
            <a:gdLst/>
            <a:ahLst/>
            <a:cxnLst/>
            <a:rect l="l" t="t" r="r" b="b"/>
            <a:pathLst>
              <a:path w="11689" h="11658" extrusionOk="0">
                <a:moveTo>
                  <a:pt x="5829" y="2458"/>
                </a:moveTo>
                <a:cubicBezTo>
                  <a:pt x="6207" y="2458"/>
                  <a:pt x="6491" y="2773"/>
                  <a:pt x="6491" y="3120"/>
                </a:cubicBezTo>
                <a:cubicBezTo>
                  <a:pt x="6522" y="3466"/>
                  <a:pt x="6207" y="3781"/>
                  <a:pt x="5829" y="3781"/>
                </a:cubicBezTo>
                <a:cubicBezTo>
                  <a:pt x="5419" y="3781"/>
                  <a:pt x="5136" y="3466"/>
                  <a:pt x="5136" y="3120"/>
                </a:cubicBezTo>
                <a:cubicBezTo>
                  <a:pt x="5136" y="2742"/>
                  <a:pt x="5482" y="2458"/>
                  <a:pt x="5829" y="2458"/>
                </a:cubicBezTo>
                <a:close/>
                <a:moveTo>
                  <a:pt x="5860" y="4474"/>
                </a:moveTo>
                <a:cubicBezTo>
                  <a:pt x="6238" y="4474"/>
                  <a:pt x="6522" y="4789"/>
                  <a:pt x="6522" y="5136"/>
                </a:cubicBezTo>
                <a:lnTo>
                  <a:pt x="6522" y="8570"/>
                </a:lnTo>
                <a:cubicBezTo>
                  <a:pt x="6522" y="8948"/>
                  <a:pt x="6207" y="9232"/>
                  <a:pt x="5860" y="9232"/>
                </a:cubicBezTo>
                <a:cubicBezTo>
                  <a:pt x="5451" y="9232"/>
                  <a:pt x="5199" y="8917"/>
                  <a:pt x="5199" y="8570"/>
                </a:cubicBezTo>
                <a:lnTo>
                  <a:pt x="5199" y="5136"/>
                </a:lnTo>
                <a:cubicBezTo>
                  <a:pt x="5199" y="4726"/>
                  <a:pt x="5514" y="4474"/>
                  <a:pt x="5860" y="4474"/>
                </a:cubicBezTo>
                <a:close/>
                <a:moveTo>
                  <a:pt x="5829" y="1"/>
                </a:moveTo>
                <a:cubicBezTo>
                  <a:pt x="2615" y="1"/>
                  <a:pt x="0" y="2647"/>
                  <a:pt x="0" y="5829"/>
                </a:cubicBezTo>
                <a:cubicBezTo>
                  <a:pt x="0" y="9043"/>
                  <a:pt x="2615" y="11657"/>
                  <a:pt x="5829" y="11657"/>
                </a:cubicBezTo>
                <a:cubicBezTo>
                  <a:pt x="9011" y="11657"/>
                  <a:pt x="11657" y="9043"/>
                  <a:pt x="11657" y="5829"/>
                </a:cubicBezTo>
                <a:cubicBezTo>
                  <a:pt x="11689" y="2647"/>
                  <a:pt x="9042" y="1"/>
                  <a:pt x="5829" y="1"/>
                </a:cubicBezTo>
                <a:close/>
              </a:path>
            </a:pathLst>
          </a:custGeom>
          <a:solidFill>
            <a:srgbClr val="CC3F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Subtítulo 1"/>
          <p:cNvSpPr>
            <a:spLocks noGrp="1"/>
          </p:cNvSpPr>
          <p:nvPr>
            <p:ph type="subTitle" idx="1"/>
          </p:nvPr>
        </p:nvSpPr>
        <p:spPr>
          <a:xfrm>
            <a:off x="3657948" y="615926"/>
            <a:ext cx="2215158" cy="309600"/>
          </a:xfr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pPr algn="ctr"/>
            <a:r>
              <a:rPr lang="es-MX" sz="1400" b="1" dirty="0" smtClean="0">
                <a:solidFill>
                  <a:srgbClr val="C00000"/>
                </a:solidFill>
                <a:latin typeface="Gill Sans MT" panose="020B0502020104020203" pitchFamily="34" charset="0"/>
              </a:rPr>
              <a:t>Dato eléctrico</a:t>
            </a:r>
            <a:endParaRPr lang="es-MX" sz="1400" b="1" dirty="0">
              <a:solidFill>
                <a:srgbClr val="C00000"/>
              </a:solidFill>
              <a:latin typeface="Gill Sans MT" panose="020B0502020104020203" pitchFamily="34" charset="0"/>
            </a:endParaRPr>
          </a:p>
        </p:txBody>
      </p:sp>
      <p:sp>
        <p:nvSpPr>
          <p:cNvPr id="12" name="Google Shape;229;p30">
            <a:hlinkClick r:id="rId3" action="ppaction://hlinksldjump"/>
          </p:cNvPr>
          <p:cNvSpPr txBox="1">
            <a:spLocks/>
          </p:cNvSpPr>
          <p:nvPr/>
        </p:nvSpPr>
        <p:spPr>
          <a:xfrm>
            <a:off x="181033" y="4592548"/>
            <a:ext cx="400692" cy="550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F3A"/>
              </a:buClr>
              <a:buSzPts val="2400"/>
              <a:buFont typeface="Abril Fatface"/>
              <a:buNone/>
              <a:defRPr sz="2400" b="0" i="0" u="none" strike="noStrike" cap="none">
                <a:solidFill>
                  <a:srgbClr val="CC3F3A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pPr algn="l">
              <a:buSzPts val="5200"/>
            </a:pPr>
            <a:r>
              <a:rPr lang="es-MX" sz="2800" b="1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7</a:t>
            </a:r>
            <a:endParaRPr lang="es-MX" sz="2800" b="1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3"/>
          <p:cNvSpPr txBox="1">
            <a:spLocks noGrp="1"/>
          </p:cNvSpPr>
          <p:nvPr>
            <p:ph type="subTitle" idx="1"/>
          </p:nvPr>
        </p:nvSpPr>
        <p:spPr>
          <a:xfrm>
            <a:off x="5137079" y="1447126"/>
            <a:ext cx="3909146" cy="24262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Clr>
                <a:schemeClr val="dk1"/>
              </a:buClr>
              <a:buSzPts val="1100"/>
            </a:pPr>
            <a:r>
              <a:rPr lang="es-MX" sz="1600" dirty="0">
                <a:latin typeface="Gill Sans MT" panose="020B0502020104020203" pitchFamily="34" charset="0"/>
              </a:rPr>
              <a:t>Un coche de </a:t>
            </a:r>
            <a:r>
              <a:rPr lang="es-MX" sz="1600" dirty="0" smtClean="0">
                <a:latin typeface="Gill Sans MT" panose="020B0502020104020203" pitchFamily="34" charset="0"/>
              </a:rPr>
              <a:t>gas es </a:t>
            </a:r>
            <a:r>
              <a:rPr lang="es-MX" sz="1600" dirty="0">
                <a:latin typeface="Gill Sans MT" panose="020B0502020104020203" pitchFamily="34" charset="0"/>
              </a:rPr>
              <a:t>aquel que puede trabajar con gasolina o con gas (nunca con ambos combustibles a la vez). </a:t>
            </a:r>
            <a:r>
              <a:rPr lang="es-MX" sz="1600" dirty="0">
                <a:latin typeface="Gill Sans MT" panose="020B0502020104020203" pitchFamily="34" charset="0"/>
              </a:rPr>
              <a:t>A</a:t>
            </a:r>
            <a:r>
              <a:rPr lang="es-MX" sz="1600" dirty="0" smtClean="0">
                <a:latin typeface="Gill Sans MT" panose="020B0502020104020203" pitchFamily="34" charset="0"/>
              </a:rPr>
              <a:t>mbos </a:t>
            </a:r>
            <a:r>
              <a:rPr lang="es-MX" sz="1600" dirty="0">
                <a:latin typeface="Gill Sans MT" panose="020B0502020104020203" pitchFamily="34" charset="0"/>
              </a:rPr>
              <a:t>coinciden en estar categorizados con la etiqueta ambiental ECO, en reducir las emisiones de partículas contaminantes y en ser excelentes alternativas a los vehículos tradicionales. </a:t>
            </a:r>
            <a:endParaRPr sz="1600" dirty="0">
              <a:latin typeface="Gill Sans MT" panose="020B0502020104020203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076" name="Picture 4" descr="Qué es el GLP? Historia, ventajas e inconvenient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0899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ubtítulo 1"/>
          <p:cNvSpPr txBox="1">
            <a:spLocks/>
          </p:cNvSpPr>
          <p:nvPr/>
        </p:nvSpPr>
        <p:spPr>
          <a:xfrm>
            <a:off x="5834512" y="947386"/>
            <a:ext cx="2215158" cy="3096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Nunito"/>
              <a:buNone/>
              <a:defRPr sz="12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500"/>
              <a:buFont typeface="Nunito"/>
              <a:buNone/>
              <a:defRPr sz="15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Nunito"/>
              <a:buNone/>
              <a:defRPr sz="14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300"/>
              <a:buFont typeface="Nunito"/>
              <a:buNone/>
              <a:defRPr sz="13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Nunito"/>
              <a:buNone/>
              <a:defRPr sz="12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100"/>
              <a:buFont typeface="Nunito"/>
              <a:buNone/>
              <a:defRPr sz="11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Nunito"/>
              <a:buNone/>
              <a:defRPr sz="10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Nunito"/>
              <a:buNone/>
              <a:defRPr sz="10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Nunito"/>
              <a:buNone/>
              <a:defRPr sz="1000" b="0" i="0" u="none" strike="noStrike" cap="non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es-MX" sz="1400" b="1" dirty="0" smtClean="0">
                <a:solidFill>
                  <a:schemeClr val="bg1"/>
                </a:solidFill>
                <a:latin typeface="Gill Sans MT" panose="020B0502020104020203" pitchFamily="34" charset="0"/>
              </a:rPr>
              <a:t>Dato de motor de gas</a:t>
            </a:r>
            <a:endParaRPr lang="es-MX" sz="1400" b="1" dirty="0">
              <a:solidFill>
                <a:schemeClr val="bg1"/>
              </a:solidFill>
              <a:latin typeface="Gill Sans MT" panose="020B0502020104020203" pitchFamily="34" charset="0"/>
            </a:endParaRPr>
          </a:p>
        </p:txBody>
      </p:sp>
      <p:sp>
        <p:nvSpPr>
          <p:cNvPr id="10" name="Google Shape;229;p30">
            <a:hlinkClick r:id="rId4" action="ppaction://hlinksldjump"/>
          </p:cNvPr>
          <p:cNvSpPr txBox="1">
            <a:spLocks/>
          </p:cNvSpPr>
          <p:nvPr/>
        </p:nvSpPr>
        <p:spPr>
          <a:xfrm>
            <a:off x="181033" y="4592548"/>
            <a:ext cx="400692" cy="550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F3A"/>
              </a:buClr>
              <a:buSzPts val="2400"/>
              <a:buFont typeface="Abril Fatface"/>
              <a:buNone/>
              <a:defRPr sz="2400" b="0" i="0" u="none" strike="noStrike" cap="none">
                <a:solidFill>
                  <a:srgbClr val="CC3F3A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pPr algn="l">
              <a:buSzPts val="5200"/>
            </a:pPr>
            <a:r>
              <a:rPr lang="es-MX" sz="2800" b="1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8</a:t>
            </a:r>
            <a:endParaRPr lang="es-MX" sz="2800" b="1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5"/>
          <p:cNvSpPr txBox="1">
            <a:spLocks noGrp="1"/>
          </p:cNvSpPr>
          <p:nvPr>
            <p:ph type="title"/>
          </p:nvPr>
        </p:nvSpPr>
        <p:spPr>
          <a:xfrm>
            <a:off x="301426" y="787496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32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Ventajas y desventajas de un auto híbrido</a:t>
            </a:r>
            <a:endParaRPr sz="3200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266" name="Google Shape;266;p35"/>
          <p:cNvSpPr txBox="1">
            <a:spLocks noGrp="1"/>
          </p:cNvSpPr>
          <p:nvPr>
            <p:ph type="subTitle" idx="1"/>
          </p:nvPr>
        </p:nvSpPr>
        <p:spPr>
          <a:xfrm>
            <a:off x="2935726" y="1889650"/>
            <a:ext cx="3252000" cy="4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 b="1" dirty="0" smtClean="0">
                <a:solidFill>
                  <a:srgbClr val="C00000"/>
                </a:solidFill>
                <a:latin typeface="Gill Sans MT" panose="020B0502020104020203" pitchFamily="34" charset="0"/>
              </a:rPr>
              <a:t>Ventajas</a:t>
            </a:r>
            <a:endParaRPr sz="1800" b="1" dirty="0">
              <a:solidFill>
                <a:srgbClr val="C00000"/>
              </a:solidFill>
              <a:latin typeface="Gill Sans MT" panose="020B0502020104020203" pitchFamily="34" charset="0"/>
            </a:endParaRPr>
          </a:p>
        </p:txBody>
      </p:sp>
      <p:sp>
        <p:nvSpPr>
          <p:cNvPr id="267" name="Google Shape;267;p35"/>
          <p:cNvSpPr txBox="1">
            <a:spLocks noGrp="1"/>
          </p:cNvSpPr>
          <p:nvPr>
            <p:ph type="subTitle" idx="2"/>
          </p:nvPr>
        </p:nvSpPr>
        <p:spPr>
          <a:xfrm>
            <a:off x="2258083" y="2353750"/>
            <a:ext cx="3929643" cy="14374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chemeClr val="tx1"/>
                </a:solidFill>
                <a:latin typeface="Gill Sans MT" panose="020B0502020104020203" pitchFamily="34" charset="0"/>
              </a:rPr>
              <a:t>Menor consumo de combustible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chemeClr val="tx1"/>
                </a:solidFill>
                <a:latin typeface="Gill Sans MT" panose="020B0502020104020203" pitchFamily="34" charset="0"/>
              </a:rPr>
              <a:t>Aprovechan mejor la gasolina (o diésel) al funcionar a un régimen óptimo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chemeClr val="tx1"/>
                </a:solidFill>
                <a:latin typeface="Gill Sans MT" panose="020B0502020104020203" pitchFamily="34" charset="0"/>
              </a:rPr>
              <a:t>Reducción de las emisiones de partículas contaminantes</a:t>
            </a:r>
          </a:p>
        </p:txBody>
      </p:sp>
      <p:sp>
        <p:nvSpPr>
          <p:cNvPr id="5" name="Rectángulo 4"/>
          <p:cNvSpPr/>
          <p:nvPr/>
        </p:nvSpPr>
        <p:spPr>
          <a:xfrm>
            <a:off x="708917" y="3986373"/>
            <a:ext cx="1736332" cy="380144"/>
          </a:xfrm>
          <a:prstGeom prst="rect">
            <a:avLst/>
          </a:prstGeom>
          <a:solidFill>
            <a:srgbClr val="FEFEF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Rectángulo 11"/>
          <p:cNvSpPr/>
          <p:nvPr/>
        </p:nvSpPr>
        <p:spPr>
          <a:xfrm>
            <a:off x="4736387" y="4065192"/>
            <a:ext cx="1736332" cy="380144"/>
          </a:xfrm>
          <a:prstGeom prst="rect">
            <a:avLst/>
          </a:prstGeom>
          <a:solidFill>
            <a:srgbClr val="FEFEF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Google Shape;229;p30">
            <a:hlinkClick r:id="rId3" action="ppaction://hlinksldjump"/>
          </p:cNvPr>
          <p:cNvSpPr txBox="1">
            <a:spLocks/>
          </p:cNvSpPr>
          <p:nvPr/>
        </p:nvSpPr>
        <p:spPr>
          <a:xfrm>
            <a:off x="181033" y="4592548"/>
            <a:ext cx="400692" cy="550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F3A"/>
              </a:buClr>
              <a:buSzPts val="2400"/>
              <a:buFont typeface="Abril Fatface"/>
              <a:buNone/>
              <a:defRPr sz="2400" b="0" i="0" u="none" strike="noStrike" cap="none">
                <a:solidFill>
                  <a:srgbClr val="CC3F3A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8D99"/>
              </a:buClr>
              <a:buSzPts val="5200"/>
              <a:buFont typeface="Abril Fatface"/>
              <a:buNone/>
              <a:defRPr sz="5200" b="0" i="0" u="none" strike="noStrike" cap="none">
                <a:solidFill>
                  <a:srgbClr val="7F8D99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pPr algn="l">
              <a:buSzPts val="5200"/>
            </a:pPr>
            <a:r>
              <a:rPr lang="es-MX" sz="2800" b="1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9</a:t>
            </a:r>
            <a:endParaRPr lang="es-MX" sz="2800" b="1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" grpId="0"/>
    </p:bldLst>
  </p:timing>
</p:sld>
</file>

<file path=ppt/theme/theme1.xml><?xml version="1.0" encoding="utf-8"?>
<a:theme xmlns:a="http://schemas.openxmlformats.org/drawingml/2006/main" name="Business slide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340</Words>
  <Application>Microsoft Office PowerPoint</Application>
  <PresentationFormat>Presentación en pantalla (16:9)</PresentationFormat>
  <Paragraphs>45</Paragraphs>
  <Slides>12</Slides>
  <Notes>12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7" baseType="lpstr">
      <vt:lpstr>Gill Sans MT</vt:lpstr>
      <vt:lpstr>Abril Fatface</vt:lpstr>
      <vt:lpstr>Arial</vt:lpstr>
      <vt:lpstr>Nunito</vt:lpstr>
      <vt:lpstr>Business slide</vt:lpstr>
      <vt:lpstr>Autos híbridos </vt:lpstr>
      <vt:lpstr>Índice</vt:lpstr>
      <vt:lpstr>Un auto híbrido es aquel que emplea al menos dos fuentes de energía diferentes para mover el motor y, así, las ruedas del vehículo.</vt:lpstr>
      <vt:lpstr>Este tipo de autos utiliza un motor de gasolina y uno eléctrico: otorgando una etiqueta ambiental que otorga cuidados al ambiente</vt:lpstr>
      <vt:lpstr>¿Cómo funciona un auto híbrido?</vt:lpstr>
      <vt:lpstr>Presentación de PowerPoint</vt:lpstr>
      <vt:lpstr>Presentación de PowerPoint</vt:lpstr>
      <vt:lpstr>Presentación de PowerPoint</vt:lpstr>
      <vt:lpstr>Ventajas y desventajas de un auto híbrido</vt:lpstr>
      <vt:lpstr>Presentación de PowerPoint</vt:lpstr>
      <vt:lpstr>Ejemplos de autos híbridos</vt:lpstr>
      <vt:lpstr>Conclusión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Autos híbridos</dc:title>
  <dc:creator>my-hp</dc:creator>
  <cp:lastModifiedBy>my-hp</cp:lastModifiedBy>
  <cp:revision>15</cp:revision>
  <dcterms:modified xsi:type="dcterms:W3CDTF">2020-12-07T19:02:14Z</dcterms:modified>
</cp:coreProperties>
</file>