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40" r:id="rId1"/>
  </p:sldMasterIdLst>
  <p:sldIdLst>
    <p:sldId id="256" r:id="rId2"/>
    <p:sldId id="266" r:id="rId3"/>
    <p:sldId id="257" r:id="rId4"/>
    <p:sldId id="258" r:id="rId5"/>
    <p:sldId id="259" r:id="rId6"/>
    <p:sldId id="260" r:id="rId7"/>
    <p:sldId id="261" r:id="rId8"/>
    <p:sldId id="264" r:id="rId9"/>
    <p:sldId id="267" r:id="rId10"/>
    <p:sldId id="262" r:id="rId11"/>
    <p:sldId id="265" r:id="rId12"/>
    <p:sldId id="263"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p:cViewPr varScale="1">
        <p:scale>
          <a:sx n="85" d="100"/>
          <a:sy n="85" d="100"/>
        </p:scale>
        <p:origin x="13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Hoja_de_c_lculo_de_Microsoft_Excel.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cap="none" spc="0" baseline="0">
                <a:ln w="22225">
                  <a:solidFill>
                    <a:schemeClr val="accent2"/>
                  </a:solidFill>
                  <a:prstDash val="solid"/>
                </a:ln>
                <a:solidFill>
                  <a:schemeClr val="accent2">
                    <a:lumMod val="40000"/>
                    <a:lumOff val="60000"/>
                  </a:schemeClr>
                </a:solidFill>
                <a:effectLst/>
                <a:latin typeface="+mn-lt"/>
                <a:ea typeface="+mn-ea"/>
                <a:cs typeface="+mn-cs"/>
              </a:defRPr>
            </a:pPr>
            <a:r>
              <a:rPr lang="es-MX" b="1" cap="none" spc="0" dirty="0">
                <a:ln w="22225">
                  <a:solidFill>
                    <a:schemeClr val="accent2"/>
                  </a:solidFill>
                  <a:prstDash val="solid"/>
                </a:ln>
                <a:solidFill>
                  <a:schemeClr val="accent2">
                    <a:lumMod val="40000"/>
                    <a:lumOff val="60000"/>
                  </a:schemeClr>
                </a:solidFill>
                <a:effectLst/>
              </a:rPr>
              <a:t>GRAFICA DE LA OBECIDAD POR LA IMC</a:t>
            </a:r>
          </a:p>
        </c:rich>
      </c:tx>
      <c:layout>
        <c:manualLayout>
          <c:xMode val="edge"/>
          <c:yMode val="edge"/>
          <c:x val="0.19946337894515714"/>
          <c:y val="1.877200074792381E-2"/>
        </c:manualLayout>
      </c:layout>
      <c:overlay val="0"/>
      <c:spPr>
        <a:noFill/>
        <a:ln>
          <a:noFill/>
        </a:ln>
        <a:effectLst/>
      </c:spPr>
      <c:txPr>
        <a:bodyPr rot="0" spcFirstLastPara="1" vertOverflow="ellipsis" vert="horz" wrap="square" anchor="ctr" anchorCtr="1"/>
        <a:lstStyle/>
        <a:p>
          <a:pPr>
            <a:defRPr sz="2200" b="1" i="0" u="none" strike="noStrike" kern="1200" cap="none" spc="0" baseline="0">
              <a:ln w="22225">
                <a:solidFill>
                  <a:schemeClr val="accent2"/>
                </a:solidFill>
                <a:prstDash val="solid"/>
              </a:ln>
              <a:solidFill>
                <a:schemeClr val="accent2">
                  <a:lumMod val="40000"/>
                  <a:lumOff val="60000"/>
                </a:schemeClr>
              </a:solidFill>
              <a:effectLst/>
              <a:latin typeface="+mn-lt"/>
              <a:ea typeface="+mn-ea"/>
              <a:cs typeface="+mn-cs"/>
            </a:defRPr>
          </a:pPr>
          <a:endParaRPr lang="es-MX"/>
        </a:p>
      </c:txPr>
    </c:title>
    <c:autoTitleDeleted val="0"/>
    <c:plotArea>
      <c:layout/>
      <c:barChart>
        <c:barDir val="col"/>
        <c:grouping val="clustered"/>
        <c:varyColors val="0"/>
        <c:ser>
          <c:idx val="0"/>
          <c:order val="0"/>
          <c:tx>
            <c:strRef>
              <c:f>Hoja1!$B$1</c:f>
              <c:strCache>
                <c:ptCount val="1"/>
                <c:pt idx="0">
                  <c:v>Serie 1</c:v>
                </c:pt>
              </c:strCache>
            </c:strRef>
          </c:tx>
          <c:spPr>
            <a:gradFill flip="none" rotWithShape="1">
              <a:gsLst>
                <a:gs pos="0">
                  <a:schemeClr val="accent1"/>
                </a:gs>
                <a:gs pos="75000">
                  <a:schemeClr val="accent1">
                    <a:lumMod val="60000"/>
                    <a:lumOff val="40000"/>
                  </a:schemeClr>
                </a:gs>
                <a:gs pos="51000">
                  <a:schemeClr val="accent1">
                    <a:alpha val="75000"/>
                  </a:schemeClr>
                </a:gs>
                <a:gs pos="100000">
                  <a:schemeClr val="accent1">
                    <a:lumMod val="20000"/>
                    <a:lumOff val="80000"/>
                    <a:alpha val="15000"/>
                  </a:schemeClr>
                </a:gs>
              </a:gsLst>
              <a:lin ang="5400000" scaled="0"/>
            </a:gradFill>
            <a:ln>
              <a:noFill/>
            </a:ln>
            <a:effectLst/>
          </c:spPr>
          <c:invertIfNegative val="0"/>
          <c:cat>
            <c:strRef>
              <c:f>Hoja1!$A$2:$A$5</c:f>
              <c:strCache>
                <c:ptCount val="4"/>
                <c:pt idx="0">
                  <c:v>OBESIDA</c:v>
                </c:pt>
                <c:pt idx="1">
                  <c:v>NORMAL</c:v>
                </c:pt>
                <c:pt idx="2">
                  <c:v>BAJO PESO</c:v>
                </c:pt>
                <c:pt idx="3">
                  <c:v>SOBRE PESO</c:v>
                </c:pt>
              </c:strCache>
            </c:strRef>
          </c:cat>
          <c:val>
            <c:numRef>
              <c:f>Hoja1!$B$2:$B$5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9BB4-414C-B26C-D784FEC0C97A}"/>
            </c:ext>
          </c:extLst>
        </c:ser>
        <c:ser>
          <c:idx val="1"/>
          <c:order val="1"/>
          <c:tx>
            <c:strRef>
              <c:f>Hoja1!$C$1</c:f>
              <c:strCache>
                <c:ptCount val="1"/>
                <c:pt idx="0">
                  <c:v>Serie 2</c:v>
                </c:pt>
              </c:strCache>
            </c:strRef>
          </c:tx>
          <c:spPr>
            <a:gradFill flip="none" rotWithShape="1">
              <a:gsLst>
                <a:gs pos="0">
                  <a:schemeClr val="accent2"/>
                </a:gs>
                <a:gs pos="75000">
                  <a:schemeClr val="accent2">
                    <a:lumMod val="60000"/>
                    <a:lumOff val="40000"/>
                  </a:schemeClr>
                </a:gs>
                <a:gs pos="51000">
                  <a:schemeClr val="accent2">
                    <a:alpha val="75000"/>
                  </a:schemeClr>
                </a:gs>
                <a:gs pos="100000">
                  <a:schemeClr val="accent2">
                    <a:lumMod val="20000"/>
                    <a:lumOff val="80000"/>
                    <a:alpha val="15000"/>
                  </a:schemeClr>
                </a:gs>
              </a:gsLst>
              <a:lin ang="5400000" scaled="0"/>
            </a:gradFill>
            <a:ln>
              <a:noFill/>
            </a:ln>
            <a:effectLst/>
          </c:spPr>
          <c:invertIfNegative val="0"/>
          <c:cat>
            <c:strRef>
              <c:f>Hoja1!$A$2:$A$5</c:f>
              <c:strCache>
                <c:ptCount val="4"/>
                <c:pt idx="0">
                  <c:v>OBESIDA</c:v>
                </c:pt>
                <c:pt idx="1">
                  <c:v>NORMAL</c:v>
                </c:pt>
                <c:pt idx="2">
                  <c:v>BAJO PESO</c:v>
                </c:pt>
                <c:pt idx="3">
                  <c:v>SOBRE PESO</c:v>
                </c:pt>
              </c:strCache>
            </c:strRef>
          </c:cat>
          <c:val>
            <c:numRef>
              <c:f>Hoja1!$C$2:$C$5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9BB4-414C-B26C-D784FEC0C97A}"/>
            </c:ext>
          </c:extLst>
        </c:ser>
        <c:ser>
          <c:idx val="2"/>
          <c:order val="2"/>
          <c:tx>
            <c:strRef>
              <c:f>Hoja1!$D$1</c:f>
              <c:strCache>
                <c:ptCount val="1"/>
                <c:pt idx="0">
                  <c:v>Serie 3</c:v>
                </c:pt>
              </c:strCache>
            </c:strRef>
          </c:tx>
          <c:spPr>
            <a:gradFill flip="none" rotWithShape="1">
              <a:gsLst>
                <a:gs pos="0">
                  <a:schemeClr val="accent3"/>
                </a:gs>
                <a:gs pos="75000">
                  <a:schemeClr val="accent3">
                    <a:lumMod val="60000"/>
                    <a:lumOff val="40000"/>
                  </a:schemeClr>
                </a:gs>
                <a:gs pos="51000">
                  <a:schemeClr val="accent3">
                    <a:alpha val="75000"/>
                  </a:schemeClr>
                </a:gs>
                <a:gs pos="100000">
                  <a:schemeClr val="accent3">
                    <a:lumMod val="20000"/>
                    <a:lumOff val="80000"/>
                    <a:alpha val="15000"/>
                  </a:schemeClr>
                </a:gs>
              </a:gsLst>
              <a:lin ang="5400000" scaled="0"/>
            </a:gradFill>
            <a:ln>
              <a:noFill/>
            </a:ln>
            <a:effectLst/>
          </c:spPr>
          <c:invertIfNegative val="0"/>
          <c:cat>
            <c:strRef>
              <c:f>Hoja1!$A$2:$A$5</c:f>
              <c:strCache>
                <c:ptCount val="4"/>
                <c:pt idx="0">
                  <c:v>OBESIDA</c:v>
                </c:pt>
                <c:pt idx="1">
                  <c:v>NORMAL</c:v>
                </c:pt>
                <c:pt idx="2">
                  <c:v>BAJO PESO</c:v>
                </c:pt>
                <c:pt idx="3">
                  <c:v>SOBRE PESO</c:v>
                </c:pt>
              </c:strCache>
            </c:strRef>
          </c:cat>
          <c:val>
            <c:numRef>
              <c:f>Hoja1!$D$2:$D$5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9BB4-414C-B26C-D784FEC0C97A}"/>
            </c:ext>
          </c:extLst>
        </c:ser>
        <c:dLbls>
          <c:showLegendKey val="0"/>
          <c:showVal val="0"/>
          <c:showCatName val="0"/>
          <c:showSerName val="0"/>
          <c:showPercent val="0"/>
          <c:showBubbleSize val="0"/>
        </c:dLbls>
        <c:gapWidth val="355"/>
        <c:overlap val="-70"/>
        <c:axId val="178208351"/>
        <c:axId val="178197119"/>
      </c:barChart>
      <c:catAx>
        <c:axId val="17820835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MX"/>
          </a:p>
        </c:txPr>
        <c:crossAx val="178197119"/>
        <c:crosses val="autoZero"/>
        <c:auto val="1"/>
        <c:lblAlgn val="ctr"/>
        <c:lblOffset val="100"/>
        <c:noMultiLvlLbl val="0"/>
      </c:catAx>
      <c:valAx>
        <c:axId val="178197119"/>
        <c:scaling>
          <c:orientation val="minMax"/>
        </c:scaling>
        <c:delete val="0"/>
        <c:axPos val="l"/>
        <c:majorGridlines>
          <c:spPr>
            <a:ln w="9525" cap="flat" cmpd="sng" algn="ctr">
              <a:gradFill>
                <a:gsLst>
                  <a:gs pos="100000">
                    <a:schemeClr val="tx1">
                      <a:lumMod val="5000"/>
                      <a:lumOff val="95000"/>
                    </a:schemeClr>
                  </a:gs>
                  <a:gs pos="0">
                    <a:schemeClr val="tx1">
                      <a:lumMod val="25000"/>
                      <a:lumOff val="75000"/>
                    </a:schemeClr>
                  </a:gs>
                </a:gsLst>
                <a:lin ang="5400000" scaled="0"/>
              </a:gra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MX"/>
          </a:p>
        </c:txPr>
        <c:crossAx val="178208351"/>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0">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
  <cs:dataPoint3D>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tx1">
                <a:lumMod val="5000"/>
                <a:lumOff val="95000"/>
              </a:schemeClr>
            </a:gs>
            <a:gs pos="0">
              <a:schemeClr val="tx1">
                <a:lumMod val="25000"/>
                <a:lumOff val="75000"/>
              </a:schemeClr>
            </a:gs>
          </a:gsLst>
          <a:lin ang="5400000" scaled="0"/>
        </a:gradFill>
        <a:round/>
      </a:ln>
    </cs:spPr>
  </cs:gridlineMajor>
  <cs:gridlineMinor>
    <cs:lnRef idx="0"/>
    <cs:fillRef idx="0"/>
    <cs:effectRef idx="0"/>
    <cs:fontRef idx="minor">
      <a:schemeClr val="dk1"/>
    </cs:fontRef>
    <cs:spPr>
      <a:ln w="9525" cap="flat" cmpd="sng" algn="ctr">
        <a:gradFill>
          <a:gsLst>
            <a:gs pos="100000">
              <a:schemeClr val="tx1">
                <a:lumMod val="5000"/>
                <a:lumOff val="95000"/>
              </a:schemeClr>
            </a:gs>
            <a:gs pos="0">
              <a:schemeClr val="tx1">
                <a:lumMod val="25000"/>
                <a:lumOff val="75000"/>
              </a:schemeClr>
            </a:gs>
          </a:gsLst>
          <a:lin ang="5400000" scaled="0"/>
        </a:gra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1769540"/>
            <a:ext cx="9440034" cy="1828801"/>
          </a:xfrm>
        </p:spPr>
        <p:txBody>
          <a:bodyPr anchor="b">
            <a:normAutofit/>
          </a:bodyPr>
          <a:lstStyle>
            <a:lvl1pPr algn="ctr">
              <a:defRPr sz="54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370693" y="3598339"/>
            <a:ext cx="9440034" cy="1049867"/>
          </a:xfrm>
        </p:spPr>
        <p:txBody>
          <a:bodyPr anchor="t"/>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editar el estilo de subtítulo del patrón</a:t>
            </a:r>
            <a:endParaRPr lang="en-US" dirty="0"/>
          </a:p>
        </p:txBody>
      </p:sp>
      <p:sp>
        <p:nvSpPr>
          <p:cNvPr id="4" name="Date Placeholder 3"/>
          <p:cNvSpPr>
            <a:spLocks noGrp="1"/>
          </p:cNvSpPr>
          <p:nvPr>
            <p:ph type="dt" sz="half" idx="10"/>
          </p:nvPr>
        </p:nvSpPr>
        <p:spPr/>
        <p:txBody>
          <a:bodyPr/>
          <a:lstStyle/>
          <a:p>
            <a:fld id="{8E36636D-D922-432D-A958-524484B5923D}" type="datetimeFigureOut">
              <a:rPr lang="en-US" dirty="0"/>
              <a:pPr/>
              <a:t>12/7/2020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F28FB93-0A08-4E7D-8E63-9EFA29F1E093}" type="slidenum">
              <a:rPr lang="en-US" dirty="0"/>
              <a:pPr/>
              <a:t>‹Nº›</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pic>
        <p:nvPicPr>
          <p:cNvPr id="16" name="Picture 15" descr="Slate-V2-HD-pano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883" y="547807"/>
            <a:ext cx="10141799" cy="3816806"/>
          </a:xfrm>
          <a:prstGeom prst="rect">
            <a:avLst/>
          </a:prstGeom>
        </p:spPr>
      </p:pic>
      <p:sp>
        <p:nvSpPr>
          <p:cNvPr id="2" name="Title 1"/>
          <p:cNvSpPr>
            <a:spLocks noGrp="1"/>
          </p:cNvSpPr>
          <p:nvPr>
            <p:ph type="title"/>
          </p:nvPr>
        </p:nvSpPr>
        <p:spPr>
          <a:xfrm>
            <a:off x="913806" y="4565255"/>
            <a:ext cx="10355326" cy="543472"/>
          </a:xfrm>
        </p:spPr>
        <p:txBody>
          <a:bodyPr anchor="b">
            <a:normAutofit/>
          </a:bodyPr>
          <a:lstStyle>
            <a:lvl1pPr algn="ctr">
              <a:defRPr sz="28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1169349" y="695009"/>
            <a:ext cx="9845346" cy="3525671"/>
          </a:xfrm>
          <a:effectLst>
            <a:outerShdw blurRad="38100" dist="25400" dir="4440000">
              <a:srgbClr val="000000">
                <a:alpha val="36000"/>
              </a:srgbClr>
            </a:outerShdw>
          </a:effectLst>
        </p:spPr>
        <p:txBody>
          <a:bodyPr anchor="t">
            <a:normAutofit/>
          </a:bodyPr>
          <a:lstStyle>
            <a:lvl1pPr marL="0" indent="0" algn="ctr">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913795" y="5108728"/>
            <a:ext cx="10353762" cy="682472"/>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Date Placeholder 4"/>
          <p:cNvSpPr>
            <a:spLocks noGrp="1"/>
          </p:cNvSpPr>
          <p:nvPr>
            <p:ph type="dt" sz="half" idx="10"/>
          </p:nvPr>
        </p:nvSpPr>
        <p:spPr/>
        <p:txBody>
          <a:bodyPr/>
          <a:lstStyle/>
          <a:p>
            <a:fld id="{48A87A34-81AB-432B-8DAE-1953F412C126}" type="datetimeFigureOut">
              <a:rPr lang="en-US" dirty="0"/>
              <a:t>12/7/2020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913795" y="608437"/>
            <a:ext cx="10353762" cy="3534344"/>
          </a:xfrm>
        </p:spPr>
        <p:txBody>
          <a:bodyPr anchor="ctr"/>
          <a:lstStyle>
            <a:lvl1pPr>
              <a:defRPr sz="320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913794" y="4295180"/>
            <a:ext cx="10353763" cy="150182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Date Placeholder 4"/>
          <p:cNvSpPr>
            <a:spLocks noGrp="1"/>
          </p:cNvSpPr>
          <p:nvPr>
            <p:ph type="dt" sz="half" idx="10"/>
          </p:nvPr>
        </p:nvSpPr>
        <p:spPr/>
        <p:txBody>
          <a:bodyPr/>
          <a:lstStyle/>
          <a:p>
            <a:fld id="{48A87A34-81AB-432B-8DAE-1953F412C126}" type="datetimeFigureOut">
              <a:rPr lang="en-US" dirty="0"/>
              <a:t>12/7/2020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‹Nº›</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s-ES" smtClean="0"/>
              <a:t>Haga clic para modificar el estilo de título del patrón</a:t>
            </a:r>
            <a:endParaRPr lang="en-US" dirty="0"/>
          </a:p>
        </p:txBody>
      </p:sp>
      <p:sp>
        <p:nvSpPr>
          <p:cNvPr id="12" name="Text Placeholder 3"/>
          <p:cNvSpPr>
            <a:spLocks noGrp="1"/>
          </p:cNvSpPr>
          <p:nvPr>
            <p:ph type="body" sz="half" idx="13"/>
          </p:nvPr>
        </p:nvSpPr>
        <p:spPr>
          <a:xfrm>
            <a:off x="1720644" y="3610032"/>
            <a:ext cx="8752299" cy="532749"/>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4" name="Text Placeholder 3"/>
          <p:cNvSpPr>
            <a:spLocks noGrp="1"/>
          </p:cNvSpPr>
          <p:nvPr>
            <p:ph type="body" sz="half" idx="2"/>
          </p:nvPr>
        </p:nvSpPr>
        <p:spPr>
          <a:xfrm>
            <a:off x="913794" y="4304353"/>
            <a:ext cx="10353763" cy="1489496"/>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Date Placeholder 4"/>
          <p:cNvSpPr>
            <a:spLocks noGrp="1"/>
          </p:cNvSpPr>
          <p:nvPr>
            <p:ph type="dt" sz="half" idx="10"/>
          </p:nvPr>
        </p:nvSpPr>
        <p:spPr/>
        <p:txBody>
          <a:bodyPr/>
          <a:lstStyle/>
          <a:p>
            <a:fld id="{48A87A34-81AB-432B-8DAE-1953F412C126}" type="datetimeFigureOut">
              <a:rPr lang="en-US" dirty="0"/>
              <a:t>12/7/2020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‹Nº›</a:t>
            </a:fld>
            <a:endParaRPr lang="en-US" dirty="0"/>
          </a:p>
        </p:txBody>
      </p:sp>
      <p:sp>
        <p:nvSpPr>
          <p:cNvPr id="11" name="TextBox 10"/>
          <p:cNvSpPr txBox="1"/>
          <p:nvPr/>
        </p:nvSpPr>
        <p:spPr>
          <a:xfrm>
            <a:off x="990600" y="88479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504716" y="292825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913794" y="2126942"/>
            <a:ext cx="10353763" cy="2511835"/>
          </a:xfrm>
        </p:spPr>
        <p:txBody>
          <a:bodyPr anchor="b"/>
          <a:lstStyle>
            <a:lvl1pPr>
              <a:defRPr sz="320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913784" y="4650556"/>
            <a:ext cx="10352199"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Date Placeholder 4"/>
          <p:cNvSpPr>
            <a:spLocks noGrp="1"/>
          </p:cNvSpPr>
          <p:nvPr>
            <p:ph type="dt" sz="half" idx="10"/>
          </p:nvPr>
        </p:nvSpPr>
        <p:spPr/>
        <p:txBody>
          <a:bodyPr/>
          <a:lstStyle/>
          <a:p>
            <a:fld id="{48A87A34-81AB-432B-8DAE-1953F412C126}" type="datetimeFigureOut">
              <a:rPr lang="en-US" dirty="0"/>
              <a:t>12/7/2020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‹Nº›</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sp>
        <p:nvSpPr>
          <p:cNvPr id="15" name="Title 1"/>
          <p:cNvSpPr>
            <a:spLocks noGrp="1"/>
          </p:cNvSpPr>
          <p:nvPr>
            <p:ph type="title"/>
          </p:nvPr>
        </p:nvSpPr>
        <p:spPr>
          <a:xfrm>
            <a:off x="913795" y="609600"/>
            <a:ext cx="10353762" cy="970450"/>
          </a:xfrm>
        </p:spPr>
        <p:txBody>
          <a:bodyPr/>
          <a:lstStyle/>
          <a:p>
            <a:r>
              <a:rPr lang="es-ES" smtClean="0"/>
              <a:t>Haga clic para modificar el estilo de título del patrón</a:t>
            </a:r>
            <a:endParaRPr lang="en-US" dirty="0"/>
          </a:p>
        </p:txBody>
      </p:sp>
      <p:sp>
        <p:nvSpPr>
          <p:cNvPr id="7" name="Text Placeholder 2"/>
          <p:cNvSpPr>
            <a:spLocks noGrp="1"/>
          </p:cNvSpPr>
          <p:nvPr>
            <p:ph type="body" idx="1"/>
          </p:nvPr>
        </p:nvSpPr>
        <p:spPr>
          <a:xfrm>
            <a:off x="913795"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8" name="Text Placeholder 3"/>
          <p:cNvSpPr>
            <a:spLocks noGrp="1"/>
          </p:cNvSpPr>
          <p:nvPr>
            <p:ph type="body" sz="half" idx="15"/>
          </p:nvPr>
        </p:nvSpPr>
        <p:spPr>
          <a:xfrm>
            <a:off x="91379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9" name="Text Placeholder 4"/>
          <p:cNvSpPr>
            <a:spLocks noGrp="1"/>
          </p:cNvSpPr>
          <p:nvPr>
            <p:ph type="body" sz="quarter" idx="3"/>
          </p:nvPr>
        </p:nvSpPr>
        <p:spPr>
          <a:xfrm>
            <a:off x="4446711"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10" name="Text Placeholder 3"/>
          <p:cNvSpPr>
            <a:spLocks noGrp="1"/>
          </p:cNvSpPr>
          <p:nvPr>
            <p:ph type="body" sz="half" idx="16"/>
          </p:nvPr>
        </p:nvSpPr>
        <p:spPr>
          <a:xfrm>
            <a:off x="444143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11" name="Text Placeholder 4"/>
          <p:cNvSpPr>
            <a:spLocks noGrp="1"/>
          </p:cNvSpPr>
          <p:nvPr>
            <p:ph type="body" sz="quarter" idx="13"/>
          </p:nvPr>
        </p:nvSpPr>
        <p:spPr>
          <a:xfrm>
            <a:off x="7966572"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12" name="Text Placeholder 3"/>
          <p:cNvSpPr>
            <a:spLocks noGrp="1"/>
          </p:cNvSpPr>
          <p:nvPr>
            <p:ph type="body" sz="half" idx="17"/>
          </p:nvPr>
        </p:nvSpPr>
        <p:spPr>
          <a:xfrm>
            <a:off x="7966572"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3" name="Date Placeholder 2"/>
          <p:cNvSpPr>
            <a:spLocks noGrp="1"/>
          </p:cNvSpPr>
          <p:nvPr>
            <p:ph type="dt" sz="half" idx="10"/>
          </p:nvPr>
        </p:nvSpPr>
        <p:spPr/>
        <p:txBody>
          <a:bodyPr/>
          <a:lstStyle/>
          <a:p>
            <a:fld id="{48A87A34-81AB-432B-8DAE-1953F412C126}" type="datetimeFigureOut">
              <a:rPr lang="en-US" dirty="0"/>
              <a:t>12/7/2020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‹Nº›</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pic>
        <p:nvPicPr>
          <p:cNvPr id="2" name="Picture 1"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962" y="1818214"/>
            <a:ext cx="3339972" cy="1847851"/>
          </a:xfrm>
          <a:prstGeom prst="rect">
            <a:avLst/>
          </a:prstGeom>
        </p:spPr>
      </p:pic>
      <p:pic>
        <p:nvPicPr>
          <p:cNvPr id="36" name="Picture 35"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3800" y="1818214"/>
            <a:ext cx="3339972" cy="1847851"/>
          </a:xfrm>
          <a:prstGeom prst="rect">
            <a:avLst/>
          </a:prstGeom>
        </p:spPr>
      </p:pic>
      <p:pic>
        <p:nvPicPr>
          <p:cNvPr id="37" name="Picture 36"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6051" y="1818214"/>
            <a:ext cx="3339972" cy="1847851"/>
          </a:xfrm>
          <a:prstGeom prst="rect">
            <a:avLst/>
          </a:prstGeom>
        </p:spPr>
      </p:pic>
      <p:sp>
        <p:nvSpPr>
          <p:cNvPr id="30" name="Title 1"/>
          <p:cNvSpPr>
            <a:spLocks noGrp="1"/>
          </p:cNvSpPr>
          <p:nvPr>
            <p:ph type="title"/>
          </p:nvPr>
        </p:nvSpPr>
        <p:spPr>
          <a:xfrm>
            <a:off x="913794" y="609600"/>
            <a:ext cx="10353763" cy="970450"/>
          </a:xfrm>
        </p:spPr>
        <p:txBody>
          <a:bodyPr/>
          <a:lstStyle/>
          <a:p>
            <a:r>
              <a:rPr lang="es-ES" smtClean="0"/>
              <a:t>Haga clic para modificar el estilo de título del patrón</a:t>
            </a:r>
            <a:endParaRPr lang="en-US" dirty="0"/>
          </a:p>
        </p:txBody>
      </p:sp>
      <p:sp>
        <p:nvSpPr>
          <p:cNvPr id="19" name="Text Placeholder 2"/>
          <p:cNvSpPr>
            <a:spLocks noGrp="1"/>
          </p:cNvSpPr>
          <p:nvPr>
            <p:ph type="body" idx="1"/>
          </p:nvPr>
        </p:nvSpPr>
        <p:spPr>
          <a:xfrm>
            <a:off x="913795"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20" name="Picture Placeholder 2"/>
          <p:cNvSpPr>
            <a:spLocks noGrp="1" noChangeAspect="1"/>
          </p:cNvSpPr>
          <p:nvPr>
            <p:ph type="pic" idx="15"/>
          </p:nvPr>
        </p:nvSpPr>
        <p:spPr>
          <a:xfrm>
            <a:off x="1018102" y="1938918"/>
            <a:ext cx="3092368" cy="160295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1" name="Text Placeholder 3"/>
          <p:cNvSpPr>
            <a:spLocks noGrp="1"/>
          </p:cNvSpPr>
          <p:nvPr>
            <p:ph type="body" sz="half" idx="18"/>
          </p:nvPr>
        </p:nvSpPr>
        <p:spPr>
          <a:xfrm>
            <a:off x="913795" y="4480368"/>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22" name="Text Placeholder 4"/>
          <p:cNvSpPr>
            <a:spLocks noGrp="1"/>
          </p:cNvSpPr>
          <p:nvPr>
            <p:ph type="body" sz="quarter" idx="3"/>
          </p:nvPr>
        </p:nvSpPr>
        <p:spPr>
          <a:xfrm>
            <a:off x="4442788"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23" name="Picture Placeholder 2"/>
          <p:cNvSpPr>
            <a:spLocks noGrp="1" noChangeAspect="1"/>
          </p:cNvSpPr>
          <p:nvPr>
            <p:ph type="pic" idx="21"/>
          </p:nvPr>
        </p:nvSpPr>
        <p:spPr>
          <a:xfrm>
            <a:off x="4545743" y="1939094"/>
            <a:ext cx="3092368" cy="160816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4" name="Text Placeholder 3"/>
          <p:cNvSpPr>
            <a:spLocks noGrp="1"/>
          </p:cNvSpPr>
          <p:nvPr>
            <p:ph type="body" sz="half" idx="19"/>
          </p:nvPr>
        </p:nvSpPr>
        <p:spPr>
          <a:xfrm>
            <a:off x="4441435" y="4480367"/>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25" name="Text Placeholder 4"/>
          <p:cNvSpPr>
            <a:spLocks noGrp="1"/>
          </p:cNvSpPr>
          <p:nvPr>
            <p:ph type="body" sz="quarter" idx="13"/>
          </p:nvPr>
        </p:nvSpPr>
        <p:spPr>
          <a:xfrm>
            <a:off x="7966697"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26" name="Picture Placeholder 2"/>
          <p:cNvSpPr>
            <a:spLocks noGrp="1" noChangeAspect="1"/>
          </p:cNvSpPr>
          <p:nvPr>
            <p:ph type="pic" idx="22"/>
          </p:nvPr>
        </p:nvSpPr>
        <p:spPr>
          <a:xfrm>
            <a:off x="8075698" y="1934432"/>
            <a:ext cx="3092368" cy="160729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7" name="Text Placeholder 3"/>
          <p:cNvSpPr>
            <a:spLocks noGrp="1"/>
          </p:cNvSpPr>
          <p:nvPr>
            <p:ph type="body" sz="half" idx="20"/>
          </p:nvPr>
        </p:nvSpPr>
        <p:spPr>
          <a:xfrm>
            <a:off x="7966572" y="4480365"/>
            <a:ext cx="3300984" cy="131083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3" name="Date Placeholder 2"/>
          <p:cNvSpPr>
            <a:spLocks noGrp="1"/>
          </p:cNvSpPr>
          <p:nvPr>
            <p:ph type="dt" sz="half" idx="10"/>
          </p:nvPr>
        </p:nvSpPr>
        <p:spPr/>
        <p:txBody>
          <a:bodyPr/>
          <a:lstStyle/>
          <a:p>
            <a:fld id="{48A87A34-81AB-432B-8DAE-1953F412C126}" type="datetimeFigureOut">
              <a:rPr lang="en-US" dirty="0"/>
              <a:t>12/7/2020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‹Nº›</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8E36636D-D922-432D-A958-524484B5923D}" type="datetimeFigureOut">
              <a:rPr lang="en-US" dirty="0"/>
              <a:pPr/>
              <a:t>12/7/2020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F28FB93-0A08-4E7D-8E63-9EFA29F1E093}" type="slidenum">
              <a:rPr lang="en-US" dirty="0"/>
              <a:pPr/>
              <a:t>‹Nº›</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83068" y="609599"/>
            <a:ext cx="2284487" cy="5181601"/>
          </a:xfrm>
        </p:spPr>
        <p:txBody>
          <a:bodyPr vert="eaVert"/>
          <a:lstStyle>
            <a:lvl1pPr algn="l">
              <a:defRPr/>
            </a:lvl1p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913796" y="609599"/>
            <a:ext cx="7916872" cy="5181601"/>
          </a:xfrm>
        </p:spPr>
        <p:txBody>
          <a:bodyPr vert="eaVert" ancho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8E36636D-D922-432D-A958-524484B5923D}" type="datetimeFigureOut">
              <a:rPr lang="en-US" dirty="0"/>
              <a:pPr/>
              <a:t>12/7/2020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F28FB93-0A08-4E7D-8E63-9EFA29F1E093}" type="slidenum">
              <a:rPr lang="en-US" dirty="0"/>
              <a:pPr/>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8E36636D-D922-432D-A958-524484B5923D}" type="datetimeFigureOut">
              <a:rPr lang="en-US" dirty="0"/>
              <a:pPr/>
              <a:t>12/7/2020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F28FB93-0A08-4E7D-8E63-9EFA29F1E093}" type="slidenum">
              <a:rPr lang="en-US" dirty="0"/>
              <a:pPr/>
              <a:t>‹Nº›</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295401" y="1761067"/>
            <a:ext cx="9590550" cy="1828813"/>
          </a:xfrm>
        </p:spPr>
        <p:txBody>
          <a:bodyPr anchor="b"/>
          <a:lstStyle>
            <a:lvl1pPr algn="ctr">
              <a:defRPr sz="40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295401" y="3589879"/>
            <a:ext cx="9590550" cy="1507054"/>
          </a:xfrm>
        </p:spPr>
        <p:txBody>
          <a:bodyPr anchor="t"/>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Editar el estilo de texto del patrón</a:t>
            </a:r>
          </a:p>
        </p:txBody>
      </p:sp>
      <p:sp>
        <p:nvSpPr>
          <p:cNvPr id="4" name="Date Placeholder 3"/>
          <p:cNvSpPr>
            <a:spLocks noGrp="1"/>
          </p:cNvSpPr>
          <p:nvPr>
            <p:ph type="dt" sz="half" idx="10"/>
          </p:nvPr>
        </p:nvSpPr>
        <p:spPr/>
        <p:txBody>
          <a:bodyPr/>
          <a:lstStyle/>
          <a:p>
            <a:fld id="{8E36636D-D922-432D-A958-524484B5923D}" type="datetimeFigureOut">
              <a:rPr lang="en-US" dirty="0"/>
              <a:pPr/>
              <a:t>12/7/2020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F28FB93-0A08-4E7D-8E63-9EFA29F1E093}" type="slidenum">
              <a:rPr lang="en-US" dirty="0"/>
              <a:pPr/>
              <a:t>‹Nº›</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913795" y="1732449"/>
            <a:ext cx="5060497" cy="4058750"/>
          </a:xfrm>
        </p:spPr>
        <p:txBody>
          <a:bodyPr anchor="t">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6202892" y="1732449"/>
            <a:ext cx="5064665" cy="4058751"/>
          </a:xfrm>
        </p:spPr>
        <p:txBody>
          <a:bodyPr anchor="t">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8E36636D-D922-432D-A958-524484B5923D}" type="datetimeFigureOut">
              <a:rPr lang="en-US" dirty="0"/>
              <a:pPr/>
              <a:t>12/7/2020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F28FB93-0A08-4E7D-8E63-9EFA29F1E093}" type="slidenum">
              <a:rPr lang="en-US" dirty="0"/>
              <a:pPr/>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pic>
        <p:nvPicPr>
          <p:cNvPr id="20" name="Picture 19" descr="Slate-V2-HD-comp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795" y="1734506"/>
            <a:ext cx="5089072" cy="4148769"/>
          </a:xfrm>
          <a:prstGeom prst="rect">
            <a:avLst/>
          </a:prstGeom>
        </p:spPr>
      </p:pic>
      <p:pic>
        <p:nvPicPr>
          <p:cNvPr id="21" name="Picture 20" descr="Slate-V2-HD-comp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8485" y="1734506"/>
            <a:ext cx="5089072" cy="4148769"/>
          </a:xfrm>
          <a:prstGeom prst="rect">
            <a:avLst/>
          </a:prstGeom>
        </p:spPr>
      </p:pic>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005872" y="1835254"/>
            <a:ext cx="4876344" cy="544884"/>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4" name="Content Placeholder 3"/>
          <p:cNvSpPr>
            <a:spLocks noGrp="1"/>
          </p:cNvSpPr>
          <p:nvPr>
            <p:ph sz="half" idx="2"/>
          </p:nvPr>
        </p:nvSpPr>
        <p:spPr>
          <a:xfrm>
            <a:off x="1005872" y="2380137"/>
            <a:ext cx="4876344" cy="3411063"/>
          </a:xfrm>
        </p:spPr>
        <p:txBody>
          <a:bodyPr anchor="t">
            <a:normAutofit/>
          </a:bodyPr>
          <a:lstStyle>
            <a:lvl1pPr>
              <a:defRPr sz="1800"/>
            </a:lvl1pPr>
            <a:lvl2pPr>
              <a:defRPr sz="1600"/>
            </a:lvl2pPr>
            <a:lvl3pPr>
              <a:defRPr sz="1400"/>
            </a:lvl3pPr>
            <a:lvl4pPr>
              <a:defRPr sz="1200"/>
            </a:lvl4pPr>
            <a:lvl5pPr>
              <a:defRPr sz="1200"/>
            </a:lvl5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6294967" y="1835254"/>
            <a:ext cx="4895330" cy="544883"/>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6" name="Content Placeholder 5"/>
          <p:cNvSpPr>
            <a:spLocks noGrp="1"/>
          </p:cNvSpPr>
          <p:nvPr>
            <p:ph sz="quarter" idx="4"/>
          </p:nvPr>
        </p:nvSpPr>
        <p:spPr>
          <a:xfrm>
            <a:off x="6294967" y="2380137"/>
            <a:ext cx="4895330" cy="3411063"/>
          </a:xfrm>
        </p:spPr>
        <p:txBody>
          <a:bodyPr anchor="t">
            <a:normAutofit/>
          </a:bodyPr>
          <a:lstStyle>
            <a:lvl1pPr>
              <a:defRPr sz="1800"/>
            </a:lvl1pPr>
            <a:lvl2pPr>
              <a:defRPr sz="1600"/>
            </a:lvl2pPr>
            <a:lvl3pPr>
              <a:defRPr sz="1400"/>
            </a:lvl3pPr>
            <a:lvl4pPr>
              <a:defRPr sz="1200"/>
            </a:lvl4pPr>
            <a:lvl5pPr>
              <a:defRPr sz="1200"/>
            </a:lvl5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8E36636D-D922-432D-A958-524484B5923D}" type="datetimeFigureOut">
              <a:rPr lang="en-US" dirty="0"/>
              <a:pPr/>
              <a:t>12/7/2020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F28FB93-0A08-4E7D-8E63-9EFA29F1E093}" type="slidenum">
              <a:rPr lang="en-US" dirty="0"/>
              <a:pPr/>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8E36636D-D922-432D-A958-524484B5923D}" type="datetimeFigureOut">
              <a:rPr lang="en-US" dirty="0"/>
              <a:pPr/>
              <a:t>12/7/2020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F28FB93-0A08-4E7D-8E63-9EFA29F1E093}" type="slidenum">
              <a:rPr lang="en-US" dirty="0"/>
              <a:pPr/>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E36636D-D922-432D-A958-524484B5923D}" type="datetimeFigureOut">
              <a:rPr lang="en-US" dirty="0"/>
              <a:pPr/>
              <a:t>12/7/2020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F28FB93-0A08-4E7D-8E63-9EFA29F1E093}" type="slidenum">
              <a:rPr lang="en-US" dirty="0"/>
              <a:pPr/>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3706889" cy="1821918"/>
          </a:xfrm>
        </p:spPr>
        <p:txBody>
          <a:bodyPr anchor="b">
            <a:normAutofit/>
          </a:bodyPr>
          <a:lstStyle>
            <a:lvl1pPr algn="ctr">
              <a:defRPr sz="2400" b="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4855633" y="609600"/>
            <a:ext cx="6411924" cy="5181600"/>
          </a:xfrm>
        </p:spPr>
        <p:txBody>
          <a:bodyPr>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913795" y="2431518"/>
            <a:ext cx="3706889" cy="3359681"/>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5" name="Date Placeholder 4"/>
          <p:cNvSpPr>
            <a:spLocks noGrp="1"/>
          </p:cNvSpPr>
          <p:nvPr>
            <p:ph type="dt" sz="half" idx="10"/>
          </p:nvPr>
        </p:nvSpPr>
        <p:spPr/>
        <p:txBody>
          <a:bodyPr/>
          <a:lstStyle/>
          <a:p>
            <a:fld id="{8E36636D-D922-432D-A958-524484B5923D}" type="datetimeFigureOut">
              <a:rPr lang="en-US" dirty="0"/>
              <a:pPr/>
              <a:t>12/7/2020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F28FB93-0A08-4E7D-8E63-9EFA29F1E093}" type="slidenum">
              <a:rPr lang="en-US" dirty="0"/>
              <a:pPr/>
              <a:t>‹Nº›</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pic>
        <p:nvPicPr>
          <p:cNvPr id="22" name="Picture 21" descr="Slate-V2-HD-vert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3665" y="609600"/>
            <a:ext cx="3584166" cy="5204832"/>
          </a:xfrm>
          <a:prstGeom prst="rect">
            <a:avLst/>
          </a:prstGeom>
        </p:spPr>
      </p:pic>
      <p:sp>
        <p:nvSpPr>
          <p:cNvPr id="2" name="Title 1"/>
          <p:cNvSpPr>
            <a:spLocks noGrp="1"/>
          </p:cNvSpPr>
          <p:nvPr>
            <p:ph type="title"/>
          </p:nvPr>
        </p:nvSpPr>
        <p:spPr>
          <a:xfrm>
            <a:off x="913795" y="609923"/>
            <a:ext cx="5934949" cy="1829338"/>
          </a:xfrm>
        </p:spPr>
        <p:txBody>
          <a:bodyPr anchor="b">
            <a:noAutofit/>
          </a:bodyPr>
          <a:lstStyle>
            <a:lvl1pPr algn="ctr">
              <a:defRPr sz="32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7442551" y="763702"/>
            <a:ext cx="3275751" cy="4912822"/>
          </a:xfr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913795" y="2439261"/>
            <a:ext cx="5934949" cy="337613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5" name="Date Placeholder 4"/>
          <p:cNvSpPr>
            <a:spLocks noGrp="1"/>
          </p:cNvSpPr>
          <p:nvPr>
            <p:ph type="dt" sz="half" idx="10"/>
          </p:nvPr>
        </p:nvSpPr>
        <p:spPr/>
        <p:txBody>
          <a:bodyPr/>
          <a:lstStyle/>
          <a:p>
            <a:fld id="{8E36636D-D922-432D-A958-524484B5923D}" type="datetimeFigureOut">
              <a:rPr lang="en-US" dirty="0"/>
              <a:pPr/>
              <a:t>12/7/2020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F28FB93-0A08-4E7D-8E63-9EFA29F1E093}" type="slidenum">
              <a:rPr lang="en-US" dirty="0"/>
              <a:pPr/>
              <a:t>‹Nº›</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2" cy="970450"/>
          </a:xfrm>
          <a:prstGeom prst="rect">
            <a:avLst/>
          </a:prstGeom>
          <a:effectLst>
            <a:outerShdw blurRad="25400" dir="17880000">
              <a:srgbClr val="000000">
                <a:alpha val="46000"/>
              </a:srgbClr>
            </a:outerShdw>
          </a:effectLst>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913795" y="1732449"/>
            <a:ext cx="10353762" cy="4058751"/>
          </a:xfrm>
          <a:prstGeom prst="rect">
            <a:avLst/>
          </a:prstGeom>
          <a:effectLst>
            <a:outerShdw blurRad="25400" dir="17880000">
              <a:srgbClr val="000000">
                <a:alpha val="46000"/>
              </a:srgbClr>
            </a:outerShdw>
          </a:effectLst>
        </p:spPr>
        <p:txBody>
          <a:bodyPr vert="horz" lIns="91440" tIns="45720" rIns="91440" bIns="45720" rtlCol="0" anchor="t">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8E36636D-D922-432D-A958-524484B5923D}" type="datetimeFigureOut">
              <a:rPr lang="en-US" dirty="0"/>
              <a:pPr/>
              <a:t>12/7/2020</a:t>
            </a:fld>
            <a:endParaRPr lang="en-US" dirty="0"/>
          </a:p>
        </p:txBody>
      </p:sp>
      <p:sp>
        <p:nvSpPr>
          <p:cNvPr id="5" name="Footer Placeholder 4"/>
          <p:cNvSpPr>
            <a:spLocks noGrp="1"/>
          </p:cNvSpPr>
          <p:nvPr>
            <p:ph type="ftr" sz="quarter" idx="3"/>
          </p:nvPr>
        </p:nvSpPr>
        <p:spPr>
          <a:xfrm>
            <a:off x="913795" y="5883275"/>
            <a:ext cx="6672865" cy="365125"/>
          </a:xfrm>
          <a:prstGeom prst="rect">
            <a:avLst/>
          </a:prstGeom>
        </p:spPr>
        <p:txBody>
          <a:bodyPr vert="horz" lIns="91440" tIns="45720" rIns="91440" bIns="45720" rtlCol="0" anchor="ctr"/>
          <a:lstStyle>
            <a:lvl1pPr algn="l">
              <a:defRPr sz="1000">
                <a:solidFill>
                  <a:schemeClr val="tx1">
                    <a:lumMod val="95000"/>
                  </a:schemeClr>
                </a:solidFill>
                <a:effectLst>
                  <a:outerShdw blurRad="50800" dist="38100" dir="2700000" algn="tl" rotWithShape="0">
                    <a:schemeClr val="bg1">
                      <a:alpha val="43000"/>
                    </a:schemeClr>
                  </a:outerShdw>
                </a:effectLst>
              </a:defRPr>
            </a:lvl1pPr>
          </a:lstStyle>
          <a:p>
            <a:endParaRPr lang="en-US" dirty="0"/>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DF28FB93-0A08-4E7D-8E63-9EFA29F1E093}" type="slidenum">
              <a:rPr lang="en-US" dirty="0"/>
              <a:pPr/>
              <a:t>‹Nº›</a:t>
            </a:fld>
            <a:endParaRPr lang="en-US" dirty="0"/>
          </a:p>
        </p:txBody>
      </p:sp>
    </p:spTree>
  </p:cSld>
  <p:clrMap bg1="dk1" tx1="lt1" bg2="dk2" tx2="lt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2" r:id="rId10"/>
    <p:sldLayoutId id="2147483853" r:id="rId11"/>
    <p:sldLayoutId id="2147483854" r:id="rId12"/>
    <p:sldLayoutId id="2147483855" r:id="rId13"/>
    <p:sldLayoutId id="2147483858" r:id="rId14"/>
    <p:sldLayoutId id="2147483859" r:id="rId15"/>
    <p:sldLayoutId id="2147483850" r:id="rId16"/>
    <p:sldLayoutId id="2147483851" r:id="rId17"/>
  </p:sldLayoutIdLst>
  <p:txStyles>
    <p:titleStyle>
      <a:lvl1pPr algn="ctr" defTabSz="457200" rtl="0" eaLnBrk="1" latinLnBrk="0" hangingPunct="1">
        <a:spcBef>
          <a:spcPct val="0"/>
        </a:spcBef>
        <a:buNone/>
        <a:defRPr sz="4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06000" algn="l" defTabSz="457200" rtl="0" eaLnBrk="1" latinLnBrk="0" hangingPunct="1">
        <a:spcBef>
          <a:spcPct val="20000"/>
        </a:spcBef>
        <a:spcAft>
          <a:spcPts val="600"/>
        </a:spcAft>
        <a:buClr>
          <a:schemeClr val="tx2"/>
        </a:buClr>
        <a:buSzPct val="70000"/>
        <a:buFont typeface="Wingdings 2" charset="2"/>
        <a:buChar char=""/>
        <a:defRPr sz="2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insp.mx/resources/images/stories/2019/Docs/190213_LaObesidadenMexico.pdf"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video" Target="https://www.youtube.com/embed/JcETyYd-ag8"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370693" y="200385"/>
            <a:ext cx="9440034" cy="894637"/>
          </a:xfrm>
        </p:spPr>
        <p:txBody>
          <a:bodyPr>
            <a:normAutofit fontScale="90000"/>
          </a:bodyPr>
          <a:lstStyle/>
          <a:p>
            <a:r>
              <a:rPr lang="es-MX" dirty="0" smtClean="0"/>
              <a:t>OBESIDAD EN MEXICO</a:t>
            </a:r>
            <a:endParaRPr lang="es-MX" dirty="0"/>
          </a:p>
        </p:txBody>
      </p:sp>
      <p:sp>
        <p:nvSpPr>
          <p:cNvPr id="4" name="AutoShape 2" descr="Obesidad, el problema que crece y crece en México"/>
          <p:cNvSpPr>
            <a:spLocks noGrp="1" noChangeAspect="1" noChangeArrowheads="1"/>
          </p:cNvSpPr>
          <p:nvPr>
            <p:ph type="subTitle" idx="1"/>
          </p:nvPr>
        </p:nvSpPr>
        <p:spPr bwMode="auto">
          <a:xfrm>
            <a:off x="1370013" y="5099050"/>
            <a:ext cx="9440862" cy="151623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r>
              <a:rPr lang="es-MX" dirty="0" smtClean="0"/>
              <a:t>Nombre: Juan pablo Mijangos Ibáñez</a:t>
            </a:r>
          </a:p>
          <a:p>
            <a:r>
              <a:rPr lang="es-MX" dirty="0" smtClean="0"/>
              <a:t>Profesor: Andres Alejandro reyes</a:t>
            </a:r>
          </a:p>
          <a:p>
            <a:r>
              <a:rPr lang="es-MX" dirty="0" smtClean="0"/>
              <a:t>Grado y grupo: 1-A</a:t>
            </a:r>
            <a:endParaRPr lang="es-MX" dirty="0"/>
          </a:p>
        </p:txBody>
      </p:sp>
      <p:pic>
        <p:nvPicPr>
          <p:cNvPr id="5" name="Imagen 4"/>
          <p:cNvPicPr>
            <a:picLocks noChangeAspect="1"/>
          </p:cNvPicPr>
          <p:nvPr/>
        </p:nvPicPr>
        <p:blipFill>
          <a:blip r:embed="rId3"/>
          <a:stretch>
            <a:fillRect/>
          </a:stretch>
        </p:blipFill>
        <p:spPr>
          <a:xfrm>
            <a:off x="440266" y="1095022"/>
            <a:ext cx="11187289" cy="3872089"/>
          </a:xfrm>
          <a:prstGeom prst="rect">
            <a:avLst/>
          </a:prstGeom>
        </p:spPr>
      </p:pic>
    </p:spTree>
    <p:extLst>
      <p:ext uri="{BB962C8B-B14F-4D97-AF65-F5344CB8AC3E}">
        <p14:creationId xmlns:p14="http://schemas.microsoft.com/office/powerpoint/2010/main" val="874493786"/>
      </p:ext>
    </p:extLst>
  </p:cSld>
  <p:clrMapOvr>
    <a:masterClrMapping/>
  </p:clrMapOvr>
  <mc:AlternateContent xmlns:mc="http://schemas.openxmlformats.org/markup-compatibility/2006">
    <mc:Choice xmlns:p14="http://schemas.microsoft.com/office/powerpoint/2010/main" Requires="p14">
      <p:transition spd="slow" p14:dur="4000">
        <p:push dir="u"/>
        <p:sndAc>
          <p:stSnd>
            <p:snd r:embed="rId2" name="breeze.wav"/>
          </p:stSnd>
        </p:sndAc>
      </p:transition>
    </mc:Choice>
    <mc:Fallback>
      <p:transition spd="slow">
        <p:push dir="u"/>
        <p:sndAc>
          <p:stSnd>
            <p:snd r:embed="rId2" name="breeze.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Recomendaciones</a:t>
            </a:r>
          </a:p>
        </p:txBody>
      </p:sp>
      <p:pic>
        <p:nvPicPr>
          <p:cNvPr id="4" name="Marcador de contenido 3"/>
          <p:cNvPicPr>
            <a:picLocks noGrp="1" noChangeAspect="1"/>
          </p:cNvPicPr>
          <p:nvPr>
            <p:ph idx="1"/>
          </p:nvPr>
        </p:nvPicPr>
        <p:blipFill>
          <a:blip r:embed="rId2"/>
          <a:stretch>
            <a:fillRect/>
          </a:stretch>
        </p:blipFill>
        <p:spPr>
          <a:xfrm>
            <a:off x="9953625" y="4810125"/>
            <a:ext cx="2238375" cy="2047875"/>
          </a:xfrm>
          <a:prstGeom prst="rect">
            <a:avLst/>
          </a:prstGeom>
        </p:spPr>
      </p:pic>
      <p:sp>
        <p:nvSpPr>
          <p:cNvPr id="5" name="Rectángulo 4"/>
          <p:cNvSpPr/>
          <p:nvPr/>
        </p:nvSpPr>
        <p:spPr>
          <a:xfrm>
            <a:off x="135466" y="1580050"/>
            <a:ext cx="11977511" cy="3139321"/>
          </a:xfrm>
          <a:prstGeom prst="rect">
            <a:avLst/>
          </a:prstGeom>
        </p:spPr>
        <p:txBody>
          <a:bodyPr wrap="square">
            <a:spAutoFit/>
          </a:bodyPr>
          <a:lstStyle/>
          <a:p>
            <a:r>
              <a:rPr lang="es-MX" dirty="0"/>
              <a:t>las actuales políticas públicas en salud, han sido insuficientes para revertir las altas prevalencias de sobrepeso y obesidad en </a:t>
            </a:r>
            <a:r>
              <a:rPr lang="es-MX" dirty="0" err="1"/>
              <a:t>méxico</a:t>
            </a:r>
            <a:r>
              <a:rPr lang="es-MX" dirty="0"/>
              <a:t>. El efecto que genera la obesidad sobre mortalidad temprana, discapacidad, disminución de la calidad de vida y menor productividad en quienes la padecen34 es un llamado de atención para que el gobierno y la sociedad diseñen e implementen mejores estrategias para su control y prevención. Entre las principales recomendaciones para una política de prevención de obesidad, se encuentran las siguientes. l asegurar que los programas de prevención de la obesidad incluyan acciones desde los primeros años de vida, que son la primera ventana de oportunidad para disminuir el riesgo. l Garantizar una adecuada focalización de todos los programas hacia los grupos sociales y regiones geográficas en donde las prevalencias de exceso de peso están aumentando más rápidamente. l desarrollar estrategias específicas para la prevención de obesidad en los grupos poblacionales que han registrado los mayores aumentos de las prevalencias: población rural y mujeres en edad reproductiva. asimismo, hay que provechar los programas vigentes que se dirigen a dicha población para incorporar componentes de prevención de obesidad</a:t>
            </a:r>
            <a:r>
              <a:rPr lang="es-MX" dirty="0" smtClean="0"/>
              <a:t>.</a:t>
            </a:r>
            <a:endParaRPr lang="es-MX" dirty="0"/>
          </a:p>
        </p:txBody>
      </p:sp>
    </p:spTree>
    <p:extLst>
      <p:ext uri="{BB962C8B-B14F-4D97-AF65-F5344CB8AC3E}">
        <p14:creationId xmlns:p14="http://schemas.microsoft.com/office/powerpoint/2010/main" val="248757210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Conclusiones</a:t>
            </a:r>
          </a:p>
        </p:txBody>
      </p:sp>
      <p:sp>
        <p:nvSpPr>
          <p:cNvPr id="3" name="Marcador de contenido 2"/>
          <p:cNvSpPr>
            <a:spLocks noGrp="1"/>
          </p:cNvSpPr>
          <p:nvPr>
            <p:ph idx="1"/>
          </p:nvPr>
        </p:nvSpPr>
        <p:spPr/>
        <p:txBody>
          <a:bodyPr/>
          <a:lstStyle/>
          <a:p>
            <a:r>
              <a:rPr lang="es-MX" sz="1600" dirty="0"/>
              <a:t>En </a:t>
            </a:r>
            <a:r>
              <a:rPr lang="es-MX" sz="1600" dirty="0" err="1"/>
              <a:t>méxico</a:t>
            </a:r>
            <a:r>
              <a:rPr lang="es-MX" sz="1600" dirty="0"/>
              <a:t> el sobrepeso y la obesidad afectan a todos los grupos de edad incluyendo niños, adolescentes y adultos, pero los grupos que han presentado un mayor incremento en los últimos seis años han sido las mujeres en edad reproductiva y los residentes de zonas rurales. Entre 1988 y 2016, la prevalencia combinada de sobrepeso y obesidad tuvo un incremento sostenido en las mujeres adultas y en los adolescentes de las localidades rurales.  al categorizar la circunferencia de cintura por sexo, en la </a:t>
            </a:r>
            <a:r>
              <a:rPr lang="es-MX" sz="1600" dirty="0" err="1"/>
              <a:t>Ensanut</a:t>
            </a:r>
            <a:r>
              <a:rPr lang="es-MX" sz="1600" dirty="0"/>
              <a:t> mc 2016, se observó que 9 de cada 10 mujeres tenían obesidad abdominal. además, en esta misma en</a:t>
            </a:r>
          </a:p>
          <a:p>
            <a:r>
              <a:rPr lang="es-MX" sz="1600" dirty="0"/>
              <a:t>que los siguientes capítulos de este volumen aportan evidencia e información que permitirán fundamentar la postura de la academia nacional de medicina, avalada por la universidad nacional autónoma de </a:t>
            </a:r>
            <a:r>
              <a:rPr lang="es-MX" sz="1600" dirty="0" err="1"/>
              <a:t>méxico</a:t>
            </a:r>
            <a:r>
              <a:rPr lang="es-MX" sz="1600" dirty="0"/>
              <a:t> y el instituto nacional de salud pública, sobre los pasos que el gobierno y la sociedad deben seguir para abordar este problema de salud pública.</a:t>
            </a:r>
          </a:p>
          <a:p>
            <a:endParaRPr lang="es-MX" dirty="0"/>
          </a:p>
        </p:txBody>
      </p:sp>
      <p:sp>
        <p:nvSpPr>
          <p:cNvPr id="5" name="Elipse 4">
            <a:hlinkClick r:id="rId2" action="ppaction://hlinksldjump"/>
          </p:cNvPr>
          <p:cNvSpPr/>
          <p:nvPr/>
        </p:nvSpPr>
        <p:spPr>
          <a:xfrm>
            <a:off x="7971202" y="4639733"/>
            <a:ext cx="3296355" cy="197555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4000" dirty="0" smtClean="0">
                <a:solidFill>
                  <a:schemeClr val="tx1"/>
                </a:solidFill>
                <a:hlinkClick r:id="rId2" action="ppaction://hlinksldjump"/>
              </a:rPr>
              <a:t>INICIO</a:t>
            </a:r>
            <a:endParaRPr lang="es-MX" sz="4000" dirty="0">
              <a:solidFill>
                <a:schemeClr val="tx1"/>
              </a:solidFill>
            </a:endParaRPr>
          </a:p>
        </p:txBody>
      </p:sp>
    </p:spTree>
    <p:extLst>
      <p:ext uri="{BB962C8B-B14F-4D97-AF65-F5344CB8AC3E}">
        <p14:creationId xmlns:p14="http://schemas.microsoft.com/office/powerpoint/2010/main" val="258338721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mph" presetSubtype="0" fill="hold" grpId="0" nodeType="clickEffect">
                                  <p:stCondLst>
                                    <p:cond delay="0"/>
                                  </p:stCondLst>
                                  <p:childTnLst>
                                    <p:animRot by="21600000">
                                      <p:cBhvr>
                                        <p:cTn id="12" dur="2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REFENCIAS</a:t>
            </a:r>
            <a:endParaRPr lang="es-MX" dirty="0"/>
          </a:p>
        </p:txBody>
      </p:sp>
      <p:sp>
        <p:nvSpPr>
          <p:cNvPr id="3" name="Marcador de contenido 2"/>
          <p:cNvSpPr>
            <a:spLocks noGrp="1"/>
          </p:cNvSpPr>
          <p:nvPr>
            <p:ph idx="1"/>
          </p:nvPr>
        </p:nvSpPr>
        <p:spPr/>
        <p:txBody>
          <a:bodyPr>
            <a:normAutofit fontScale="92500" lnSpcReduction="10000"/>
          </a:bodyPr>
          <a:lstStyle/>
          <a:p>
            <a:r>
              <a:rPr lang="es-MX" dirty="0" err="1">
                <a:hlinkClick r:id="rId2"/>
              </a:rPr>
              <a:t>Astrup</a:t>
            </a:r>
            <a:r>
              <a:rPr lang="es-MX" dirty="0">
                <a:hlinkClick r:id="rId2"/>
              </a:rPr>
              <a:t> A, </a:t>
            </a:r>
            <a:r>
              <a:rPr lang="es-MX" dirty="0" err="1">
                <a:hlinkClick r:id="rId2"/>
              </a:rPr>
              <a:t>Dyerberg</a:t>
            </a:r>
            <a:r>
              <a:rPr lang="es-MX" dirty="0">
                <a:hlinkClick r:id="rId2"/>
              </a:rPr>
              <a:t> J, </a:t>
            </a:r>
            <a:r>
              <a:rPr lang="es-MX" dirty="0" err="1">
                <a:hlinkClick r:id="rId2"/>
              </a:rPr>
              <a:t>Selleck</a:t>
            </a:r>
            <a:r>
              <a:rPr lang="es-MX" dirty="0">
                <a:hlinkClick r:id="rId2"/>
              </a:rPr>
              <a:t> M, </a:t>
            </a:r>
            <a:r>
              <a:rPr lang="es-MX" dirty="0" err="1">
                <a:hlinkClick r:id="rId2"/>
              </a:rPr>
              <a:t>Stender</a:t>
            </a:r>
            <a:r>
              <a:rPr lang="es-MX" dirty="0">
                <a:hlinkClick r:id="rId2"/>
              </a:rPr>
              <a:t> S. </a:t>
            </a:r>
            <a:r>
              <a:rPr lang="es-MX" dirty="0" err="1">
                <a:hlinkClick r:id="rId2"/>
              </a:rPr>
              <a:t>Nutrition</a:t>
            </a:r>
            <a:r>
              <a:rPr lang="es-MX" dirty="0">
                <a:hlinkClick r:id="rId2"/>
              </a:rPr>
              <a:t> </a:t>
            </a:r>
            <a:r>
              <a:rPr lang="es-MX" dirty="0" err="1">
                <a:hlinkClick r:id="rId2"/>
              </a:rPr>
              <a:t>transition</a:t>
            </a:r>
            <a:r>
              <a:rPr lang="es-MX" dirty="0">
                <a:hlinkClick r:id="rId2"/>
              </a:rPr>
              <a:t> and </a:t>
            </a:r>
            <a:r>
              <a:rPr lang="es-MX" dirty="0" err="1">
                <a:hlinkClick r:id="rId2"/>
              </a:rPr>
              <a:t>its</a:t>
            </a:r>
            <a:r>
              <a:rPr lang="es-MX" dirty="0">
                <a:hlinkClick r:id="rId2"/>
              </a:rPr>
              <a:t> </a:t>
            </a:r>
            <a:r>
              <a:rPr lang="es-MX" dirty="0" err="1">
                <a:hlinkClick r:id="rId2"/>
              </a:rPr>
              <a:t>relationship</a:t>
            </a:r>
            <a:r>
              <a:rPr lang="es-MX" dirty="0">
                <a:hlinkClick r:id="rId2"/>
              </a:rPr>
              <a:t> to </a:t>
            </a:r>
            <a:r>
              <a:rPr lang="es-MX" dirty="0" err="1">
                <a:hlinkClick r:id="rId2"/>
              </a:rPr>
              <a:t>the</a:t>
            </a:r>
            <a:r>
              <a:rPr lang="es-MX" dirty="0">
                <a:hlinkClick r:id="rId2"/>
              </a:rPr>
              <a:t> </a:t>
            </a:r>
            <a:r>
              <a:rPr lang="es-MX" dirty="0" err="1">
                <a:hlinkClick r:id="rId2"/>
              </a:rPr>
              <a:t>development</a:t>
            </a:r>
            <a:r>
              <a:rPr lang="es-MX" dirty="0">
                <a:hlinkClick r:id="rId2"/>
              </a:rPr>
              <a:t> of </a:t>
            </a:r>
            <a:r>
              <a:rPr lang="es-MX" dirty="0" err="1">
                <a:hlinkClick r:id="rId2"/>
              </a:rPr>
              <a:t>obesity</a:t>
            </a:r>
            <a:r>
              <a:rPr lang="es-MX" dirty="0">
                <a:hlinkClick r:id="rId2"/>
              </a:rPr>
              <a:t> and </a:t>
            </a:r>
            <a:r>
              <a:rPr lang="es-MX" dirty="0" err="1">
                <a:hlinkClick r:id="rId2"/>
              </a:rPr>
              <a:t>related</a:t>
            </a:r>
            <a:r>
              <a:rPr lang="es-MX" dirty="0">
                <a:hlinkClick r:id="rId2"/>
              </a:rPr>
              <a:t> </a:t>
            </a:r>
            <a:r>
              <a:rPr lang="es-MX" dirty="0" err="1">
                <a:hlinkClick r:id="rId2"/>
              </a:rPr>
              <a:t>chronic</a:t>
            </a:r>
            <a:r>
              <a:rPr lang="es-MX" dirty="0">
                <a:hlinkClick r:id="rId2"/>
              </a:rPr>
              <a:t> </a:t>
            </a:r>
            <a:r>
              <a:rPr lang="es-MX" dirty="0" err="1">
                <a:hlinkClick r:id="rId2"/>
              </a:rPr>
              <a:t>diseases</a:t>
            </a:r>
            <a:r>
              <a:rPr lang="es-MX" dirty="0">
                <a:hlinkClick r:id="rId2"/>
              </a:rPr>
              <a:t>. </a:t>
            </a:r>
            <a:r>
              <a:rPr lang="es-MX" dirty="0" err="1">
                <a:hlinkClick r:id="rId2"/>
              </a:rPr>
              <a:t>Obes</a:t>
            </a:r>
            <a:r>
              <a:rPr lang="es-MX" dirty="0">
                <a:hlinkClick r:id="rId2"/>
              </a:rPr>
              <a:t> Rev. 2008;9(</a:t>
            </a:r>
            <a:r>
              <a:rPr lang="es-MX" dirty="0" err="1">
                <a:hlinkClick r:id="rId2"/>
              </a:rPr>
              <a:t>supl</a:t>
            </a:r>
            <a:r>
              <a:rPr lang="es-MX" dirty="0">
                <a:hlinkClick r:id="rId2"/>
              </a:rPr>
              <a:t> 1):48-52. https://doi.org/10.1111/j.1467-789X.2007.00438.x 2. Clark JM, </a:t>
            </a:r>
            <a:r>
              <a:rPr lang="es-MX" dirty="0" err="1">
                <a:hlinkClick r:id="rId2"/>
              </a:rPr>
              <a:t>Brancati</a:t>
            </a:r>
            <a:r>
              <a:rPr lang="es-MX" dirty="0">
                <a:hlinkClick r:id="rId2"/>
              </a:rPr>
              <a:t> FL. </a:t>
            </a:r>
            <a:r>
              <a:rPr lang="es-MX" dirty="0" err="1">
                <a:hlinkClick r:id="rId2"/>
              </a:rPr>
              <a:t>The</a:t>
            </a:r>
            <a:r>
              <a:rPr lang="es-MX" dirty="0">
                <a:hlinkClick r:id="rId2"/>
              </a:rPr>
              <a:t> </a:t>
            </a:r>
            <a:r>
              <a:rPr lang="es-MX" dirty="0" err="1">
                <a:hlinkClick r:id="rId2"/>
              </a:rPr>
              <a:t>challenge</a:t>
            </a:r>
            <a:r>
              <a:rPr lang="es-MX" dirty="0">
                <a:hlinkClick r:id="rId2"/>
              </a:rPr>
              <a:t> of </a:t>
            </a:r>
            <a:r>
              <a:rPr lang="es-MX" dirty="0" err="1">
                <a:hlinkClick r:id="rId2"/>
              </a:rPr>
              <a:t>obesity-related</a:t>
            </a:r>
            <a:r>
              <a:rPr lang="es-MX" dirty="0">
                <a:hlinkClick r:id="rId2"/>
              </a:rPr>
              <a:t> </a:t>
            </a:r>
            <a:r>
              <a:rPr lang="es-MX" dirty="0" err="1">
                <a:hlinkClick r:id="rId2"/>
              </a:rPr>
              <a:t>chronic</a:t>
            </a:r>
            <a:r>
              <a:rPr lang="es-MX" dirty="0">
                <a:hlinkClick r:id="rId2"/>
              </a:rPr>
              <a:t> </a:t>
            </a:r>
            <a:r>
              <a:rPr lang="es-MX" dirty="0" err="1">
                <a:hlinkClick r:id="rId2"/>
              </a:rPr>
              <a:t>diseases</a:t>
            </a:r>
            <a:r>
              <a:rPr lang="es-MX" dirty="0">
                <a:hlinkClick r:id="rId2"/>
              </a:rPr>
              <a:t>. J Gen </a:t>
            </a:r>
            <a:r>
              <a:rPr lang="es-MX" dirty="0" err="1">
                <a:hlinkClick r:id="rId2"/>
              </a:rPr>
              <a:t>Intern</a:t>
            </a:r>
            <a:r>
              <a:rPr lang="es-MX" dirty="0">
                <a:hlinkClick r:id="rId2"/>
              </a:rPr>
              <a:t> </a:t>
            </a:r>
            <a:r>
              <a:rPr lang="es-MX" dirty="0" err="1">
                <a:hlinkClick r:id="rId2"/>
              </a:rPr>
              <a:t>Med</a:t>
            </a:r>
            <a:r>
              <a:rPr lang="es-MX" dirty="0">
                <a:hlinkClick r:id="rId2"/>
              </a:rPr>
              <a:t>. 2000;15(11):828-9. https://doi.org/10.1046/j.1525-1497.2000.00923.x 3. </a:t>
            </a:r>
            <a:r>
              <a:rPr lang="es-MX" dirty="0" err="1">
                <a:hlinkClick r:id="rId2"/>
              </a:rPr>
              <a:t>The</a:t>
            </a:r>
            <a:r>
              <a:rPr lang="es-MX" dirty="0">
                <a:hlinkClick r:id="rId2"/>
              </a:rPr>
              <a:t> </a:t>
            </a:r>
            <a:r>
              <a:rPr lang="es-MX" dirty="0" err="1">
                <a:hlinkClick r:id="rId2"/>
              </a:rPr>
              <a:t>Emerging</a:t>
            </a:r>
            <a:r>
              <a:rPr lang="es-MX" dirty="0">
                <a:hlinkClick r:id="rId2"/>
              </a:rPr>
              <a:t> </a:t>
            </a:r>
            <a:r>
              <a:rPr lang="es-MX" dirty="0" err="1">
                <a:hlinkClick r:id="rId2"/>
              </a:rPr>
              <a:t>Risk</a:t>
            </a:r>
            <a:r>
              <a:rPr lang="es-MX" dirty="0">
                <a:hlinkClick r:id="rId2"/>
              </a:rPr>
              <a:t> </a:t>
            </a:r>
            <a:r>
              <a:rPr lang="es-MX" dirty="0" err="1">
                <a:hlinkClick r:id="rId2"/>
              </a:rPr>
              <a:t>Factors</a:t>
            </a:r>
            <a:r>
              <a:rPr lang="es-MX" dirty="0">
                <a:hlinkClick r:id="rId2"/>
              </a:rPr>
              <a:t> </a:t>
            </a:r>
            <a:r>
              <a:rPr lang="es-MX" dirty="0" err="1">
                <a:hlinkClick r:id="rId2"/>
              </a:rPr>
              <a:t>Collaboration</a:t>
            </a:r>
            <a:r>
              <a:rPr lang="es-MX" dirty="0">
                <a:hlinkClick r:id="rId2"/>
              </a:rPr>
              <a:t>. </a:t>
            </a:r>
            <a:r>
              <a:rPr lang="es-MX" dirty="0" err="1">
                <a:hlinkClick r:id="rId2"/>
              </a:rPr>
              <a:t>Separate</a:t>
            </a:r>
            <a:r>
              <a:rPr lang="es-MX" dirty="0">
                <a:hlinkClick r:id="rId2"/>
              </a:rPr>
              <a:t> and </a:t>
            </a:r>
            <a:r>
              <a:rPr lang="es-MX" dirty="0" err="1">
                <a:hlinkClick r:id="rId2"/>
              </a:rPr>
              <a:t>combined</a:t>
            </a:r>
            <a:r>
              <a:rPr lang="es-MX" dirty="0">
                <a:hlinkClick r:id="rId2"/>
              </a:rPr>
              <a:t> </a:t>
            </a:r>
            <a:r>
              <a:rPr lang="es-MX" dirty="0" err="1">
                <a:hlinkClick r:id="rId2"/>
              </a:rPr>
              <a:t>associations</a:t>
            </a:r>
            <a:r>
              <a:rPr lang="es-MX" dirty="0">
                <a:hlinkClick r:id="rId2"/>
              </a:rPr>
              <a:t> of </a:t>
            </a:r>
            <a:r>
              <a:rPr lang="es-MX" dirty="0" err="1">
                <a:hlinkClick r:id="rId2"/>
              </a:rPr>
              <a:t>body-mass</a:t>
            </a:r>
            <a:r>
              <a:rPr lang="es-MX" dirty="0">
                <a:hlinkClick r:id="rId2"/>
              </a:rPr>
              <a:t> </a:t>
            </a:r>
            <a:r>
              <a:rPr lang="es-MX" dirty="0" err="1">
                <a:hlinkClick r:id="rId2"/>
              </a:rPr>
              <a:t>index</a:t>
            </a:r>
            <a:r>
              <a:rPr lang="es-MX" dirty="0">
                <a:hlinkClick r:id="rId2"/>
              </a:rPr>
              <a:t> and abdominal </a:t>
            </a:r>
            <a:r>
              <a:rPr lang="es-MX" dirty="0" err="1">
                <a:hlinkClick r:id="rId2"/>
              </a:rPr>
              <a:t>adiposity</a:t>
            </a:r>
            <a:r>
              <a:rPr lang="es-MX" dirty="0">
                <a:hlinkClick r:id="rId2"/>
              </a:rPr>
              <a:t> </a:t>
            </a:r>
            <a:r>
              <a:rPr lang="es-MX" dirty="0" err="1">
                <a:hlinkClick r:id="rId2"/>
              </a:rPr>
              <a:t>with</a:t>
            </a:r>
            <a:r>
              <a:rPr lang="es-MX" dirty="0">
                <a:hlinkClick r:id="rId2"/>
              </a:rPr>
              <a:t> cardiovascular </a:t>
            </a:r>
            <a:r>
              <a:rPr lang="es-MX" dirty="0" err="1">
                <a:hlinkClick r:id="rId2"/>
              </a:rPr>
              <a:t>disease</a:t>
            </a:r>
            <a:r>
              <a:rPr lang="es-MX" dirty="0">
                <a:hlinkClick r:id="rId2"/>
              </a:rPr>
              <a:t>: </a:t>
            </a:r>
            <a:r>
              <a:rPr lang="es-MX" dirty="0" err="1">
                <a:hlinkClick r:id="rId2"/>
              </a:rPr>
              <a:t>collaborative</a:t>
            </a:r>
            <a:r>
              <a:rPr lang="es-MX" dirty="0">
                <a:hlinkClick r:id="rId2"/>
              </a:rPr>
              <a:t> </a:t>
            </a:r>
            <a:r>
              <a:rPr lang="es-MX" dirty="0" err="1">
                <a:hlinkClick r:id="rId2"/>
              </a:rPr>
              <a:t>analysis</a:t>
            </a:r>
            <a:r>
              <a:rPr lang="es-MX" dirty="0">
                <a:hlinkClick r:id="rId2"/>
              </a:rPr>
              <a:t> of 58 </a:t>
            </a:r>
            <a:r>
              <a:rPr lang="es-MX" dirty="0" err="1">
                <a:hlinkClick r:id="rId2"/>
              </a:rPr>
              <a:t>prospective</a:t>
            </a:r>
            <a:r>
              <a:rPr lang="es-MX" dirty="0">
                <a:hlinkClick r:id="rId2"/>
              </a:rPr>
              <a:t> </a:t>
            </a:r>
            <a:r>
              <a:rPr lang="es-MX" dirty="0" err="1">
                <a:hlinkClick r:id="rId2"/>
              </a:rPr>
              <a:t>studies</a:t>
            </a:r>
            <a:r>
              <a:rPr lang="es-MX" dirty="0">
                <a:hlinkClick r:id="rId2"/>
              </a:rPr>
              <a:t>. </a:t>
            </a:r>
            <a:r>
              <a:rPr lang="es-MX" dirty="0" err="1">
                <a:hlinkClick r:id="rId2"/>
              </a:rPr>
              <a:t>Lancet</a:t>
            </a:r>
            <a:r>
              <a:rPr lang="es-MX" dirty="0">
                <a:hlinkClick r:id="rId2"/>
              </a:rPr>
              <a:t>. 2011;377(9771):1085-95. https://doi.org/10.1016/S0140-6736(11)60105-0 4. </a:t>
            </a:r>
            <a:r>
              <a:rPr lang="es-MX" dirty="0" err="1">
                <a:hlinkClick r:id="rId2"/>
              </a:rPr>
              <a:t>Peltonen</a:t>
            </a:r>
            <a:r>
              <a:rPr lang="es-MX" dirty="0">
                <a:hlinkClick r:id="rId2"/>
              </a:rPr>
              <a:t> M, </a:t>
            </a:r>
            <a:r>
              <a:rPr lang="es-MX" dirty="0" err="1">
                <a:hlinkClick r:id="rId2"/>
              </a:rPr>
              <a:t>Carlsson</a:t>
            </a:r>
            <a:r>
              <a:rPr lang="es-MX" dirty="0">
                <a:hlinkClick r:id="rId2"/>
              </a:rPr>
              <a:t> LM. </a:t>
            </a:r>
            <a:r>
              <a:rPr lang="es-MX" dirty="0" err="1">
                <a:hlinkClick r:id="rId2"/>
              </a:rPr>
              <a:t>Body</a:t>
            </a:r>
            <a:r>
              <a:rPr lang="es-MX" dirty="0">
                <a:hlinkClick r:id="rId2"/>
              </a:rPr>
              <a:t> </a:t>
            </a:r>
            <a:r>
              <a:rPr lang="es-MX" dirty="0" err="1">
                <a:hlinkClick r:id="rId2"/>
              </a:rPr>
              <a:t>Fatness</a:t>
            </a:r>
            <a:r>
              <a:rPr lang="es-MX" dirty="0">
                <a:hlinkClick r:id="rId2"/>
              </a:rPr>
              <a:t> and </a:t>
            </a:r>
            <a:r>
              <a:rPr lang="es-MX" dirty="0" err="1">
                <a:hlinkClick r:id="rId2"/>
              </a:rPr>
              <a:t>Cancer</a:t>
            </a:r>
            <a:r>
              <a:rPr lang="es-MX" dirty="0">
                <a:hlinkClick r:id="rId2"/>
              </a:rPr>
              <a:t>. N </a:t>
            </a:r>
            <a:r>
              <a:rPr lang="es-MX" dirty="0" err="1">
                <a:hlinkClick r:id="rId2"/>
              </a:rPr>
              <a:t>Engl</a:t>
            </a:r>
            <a:r>
              <a:rPr lang="es-MX" dirty="0">
                <a:hlinkClick r:id="rId2"/>
              </a:rPr>
              <a:t> J </a:t>
            </a:r>
            <a:r>
              <a:rPr lang="es-MX" dirty="0" err="1">
                <a:hlinkClick r:id="rId2"/>
              </a:rPr>
              <a:t>Med</a:t>
            </a:r>
            <a:r>
              <a:rPr lang="es-MX" dirty="0">
                <a:hlinkClick r:id="rId2"/>
              </a:rPr>
              <a:t>. 2016;375(20):2007-8. https://doi. </a:t>
            </a:r>
            <a:r>
              <a:rPr lang="es-MX" dirty="0" err="1">
                <a:hlinkClick r:id="rId2"/>
              </a:rPr>
              <a:t>org</a:t>
            </a:r>
            <a:r>
              <a:rPr lang="es-MX" dirty="0">
                <a:hlinkClick r:id="rId2"/>
              </a:rPr>
              <a:t>/10.1056/NEJMc1612038 5. </a:t>
            </a:r>
            <a:r>
              <a:rPr lang="es-MX" dirty="0" err="1">
                <a:hlinkClick r:id="rId2"/>
              </a:rPr>
              <a:t>Lauby</a:t>
            </a:r>
            <a:r>
              <a:rPr lang="es-MX" dirty="0">
                <a:hlinkClick r:id="rId2"/>
              </a:rPr>
              <a:t>-Secretan B, </a:t>
            </a:r>
            <a:r>
              <a:rPr lang="es-MX" dirty="0" err="1">
                <a:hlinkClick r:id="rId2"/>
              </a:rPr>
              <a:t>Scoccianti</a:t>
            </a:r>
            <a:r>
              <a:rPr lang="es-MX" dirty="0">
                <a:hlinkClick r:id="rId2"/>
              </a:rPr>
              <a:t> C, </a:t>
            </a:r>
            <a:r>
              <a:rPr lang="es-MX" dirty="0" err="1">
                <a:hlinkClick r:id="rId2"/>
              </a:rPr>
              <a:t>Loomis</a:t>
            </a:r>
            <a:r>
              <a:rPr lang="es-MX" dirty="0">
                <a:hlinkClick r:id="rId2"/>
              </a:rPr>
              <a:t> D, </a:t>
            </a:r>
            <a:r>
              <a:rPr lang="es-MX" dirty="0" err="1">
                <a:hlinkClick r:id="rId2"/>
              </a:rPr>
              <a:t>Grosse</a:t>
            </a:r>
            <a:r>
              <a:rPr lang="es-MX" dirty="0">
                <a:hlinkClick r:id="rId2"/>
              </a:rPr>
              <a:t> Y, </a:t>
            </a:r>
            <a:r>
              <a:rPr lang="es-MX" dirty="0" err="1">
                <a:hlinkClick r:id="rId2"/>
              </a:rPr>
              <a:t>Bianchini</a:t>
            </a:r>
            <a:r>
              <a:rPr lang="es-MX" dirty="0">
                <a:hlinkClick r:id="rId2"/>
              </a:rPr>
              <a:t> F, </a:t>
            </a:r>
            <a:r>
              <a:rPr lang="es-MX" dirty="0" err="1">
                <a:hlinkClick r:id="rId2"/>
              </a:rPr>
              <a:t>Straif</a:t>
            </a:r>
            <a:r>
              <a:rPr lang="es-MX" dirty="0">
                <a:hlinkClick r:id="rId2"/>
              </a:rPr>
              <a:t> K, et al. </a:t>
            </a:r>
            <a:r>
              <a:rPr lang="es-MX" dirty="0" err="1">
                <a:hlinkClick r:id="rId2"/>
              </a:rPr>
              <a:t>Body</a:t>
            </a:r>
            <a:r>
              <a:rPr lang="es-MX" dirty="0">
                <a:hlinkClick r:id="rId2"/>
              </a:rPr>
              <a:t> </a:t>
            </a:r>
            <a:r>
              <a:rPr lang="es-MX" dirty="0" err="1">
                <a:hlinkClick r:id="rId2"/>
              </a:rPr>
              <a:t>Fatness</a:t>
            </a:r>
            <a:r>
              <a:rPr lang="es-MX" dirty="0">
                <a:hlinkClick r:id="rId2"/>
              </a:rPr>
              <a:t> and </a:t>
            </a:r>
            <a:r>
              <a:rPr lang="es-MX" dirty="0" err="1">
                <a:hlinkClick r:id="rId2"/>
              </a:rPr>
              <a:t>Cancer-Viewpoint</a:t>
            </a:r>
            <a:r>
              <a:rPr lang="es-MX" dirty="0">
                <a:hlinkClick r:id="rId2"/>
              </a:rPr>
              <a:t> of </a:t>
            </a:r>
            <a:r>
              <a:rPr lang="es-MX" dirty="0" err="1">
                <a:hlinkClick r:id="rId2"/>
              </a:rPr>
              <a:t>the</a:t>
            </a:r>
            <a:r>
              <a:rPr lang="es-MX" dirty="0">
                <a:hlinkClick r:id="rId2"/>
              </a:rPr>
              <a:t> IARC </a:t>
            </a:r>
            <a:r>
              <a:rPr lang="es-MX" dirty="0" err="1">
                <a:hlinkClick r:id="rId2"/>
              </a:rPr>
              <a:t>Working</a:t>
            </a:r>
            <a:r>
              <a:rPr lang="es-MX" dirty="0">
                <a:hlinkClick r:id="rId2"/>
              </a:rPr>
              <a:t> </a:t>
            </a:r>
            <a:r>
              <a:rPr lang="es-MX" dirty="0" err="1">
                <a:hlinkClick r:id="rId2"/>
              </a:rPr>
              <a:t>Group</a:t>
            </a:r>
            <a:r>
              <a:rPr lang="es-MX" dirty="0">
                <a:hlinkClick r:id="rId2"/>
              </a:rPr>
              <a:t>. N </a:t>
            </a:r>
            <a:r>
              <a:rPr lang="es-MX" dirty="0" err="1">
                <a:hlinkClick r:id="rId2"/>
              </a:rPr>
              <a:t>Engl</a:t>
            </a:r>
            <a:r>
              <a:rPr lang="es-MX" dirty="0">
                <a:hlinkClick r:id="rId2"/>
              </a:rPr>
              <a:t> J </a:t>
            </a:r>
            <a:r>
              <a:rPr lang="es-MX" dirty="0" err="1">
                <a:hlinkClick r:id="rId2"/>
              </a:rPr>
              <a:t>Med</a:t>
            </a:r>
            <a:r>
              <a:rPr lang="es-MX" dirty="0">
                <a:hlinkClick r:id="rId2"/>
              </a:rPr>
              <a:t>. 2016;375(8):794-8. https://doi.org/10.1056/NEJMsr1606602 6. </a:t>
            </a:r>
            <a:r>
              <a:rPr lang="es-MX" dirty="0" err="1">
                <a:hlinkClick r:id="rId2"/>
              </a:rPr>
              <a:t>Arnold</a:t>
            </a:r>
            <a:r>
              <a:rPr lang="es-MX" dirty="0">
                <a:hlinkClick r:id="rId2"/>
              </a:rPr>
              <a:t> M, </a:t>
            </a:r>
            <a:r>
              <a:rPr lang="es-MX" dirty="0" err="1">
                <a:hlinkClick r:id="rId2"/>
              </a:rPr>
              <a:t>Pandeya</a:t>
            </a:r>
            <a:r>
              <a:rPr lang="es-MX" dirty="0">
                <a:hlinkClick r:id="rId2"/>
              </a:rPr>
              <a:t> N, </a:t>
            </a:r>
            <a:r>
              <a:rPr lang="es-MX" dirty="0" err="1">
                <a:hlinkClick r:id="rId2"/>
              </a:rPr>
              <a:t>Byrnes</a:t>
            </a:r>
            <a:r>
              <a:rPr lang="es-MX" dirty="0">
                <a:hlinkClick r:id="rId2"/>
              </a:rPr>
              <a:t> G, </a:t>
            </a:r>
            <a:r>
              <a:rPr lang="es-MX" dirty="0" err="1">
                <a:hlinkClick r:id="rId2"/>
              </a:rPr>
              <a:t>Renehan</a:t>
            </a:r>
            <a:r>
              <a:rPr lang="es-MX" dirty="0">
                <a:hlinkClick r:id="rId2"/>
              </a:rPr>
              <a:t> PAG</a:t>
            </a:r>
            <a:r>
              <a:rPr lang="es-MX" dirty="0"/>
              <a:t>, </a:t>
            </a:r>
            <a:r>
              <a:rPr lang="es-MX" dirty="0">
                <a:hlinkClick r:id="rId2"/>
              </a:rPr>
              <a:t>Stevens GA, </a:t>
            </a:r>
            <a:r>
              <a:rPr lang="es-MX" dirty="0" err="1">
                <a:hlinkClick r:id="rId2"/>
              </a:rPr>
              <a:t>Ezzati</a:t>
            </a:r>
            <a:r>
              <a:rPr lang="es-MX" dirty="0">
                <a:hlinkClick r:id="rId2"/>
              </a:rPr>
              <a:t> PM, et al. Global </a:t>
            </a:r>
            <a:r>
              <a:rPr lang="es-MX" dirty="0" err="1">
                <a:hlinkClick r:id="rId2"/>
              </a:rPr>
              <a:t>burden</a:t>
            </a:r>
            <a:r>
              <a:rPr lang="es-MX" dirty="0">
                <a:hlinkClick r:id="rId2"/>
              </a:rPr>
              <a:t> of </a:t>
            </a:r>
            <a:r>
              <a:rPr lang="es-MX" dirty="0" err="1">
                <a:hlinkClick r:id="rId2"/>
              </a:rPr>
              <a:t>cancer</a:t>
            </a:r>
            <a:r>
              <a:rPr lang="es-MX" dirty="0">
                <a:hlinkClick r:id="rId2"/>
              </a:rPr>
              <a:t> </a:t>
            </a:r>
            <a:r>
              <a:rPr lang="es-MX" dirty="0" err="1">
                <a:hlinkClick r:id="rId2"/>
              </a:rPr>
              <a:t>attributable</a:t>
            </a:r>
            <a:r>
              <a:rPr lang="es-MX" dirty="0">
                <a:hlinkClick r:id="rId2"/>
              </a:rPr>
              <a:t> to </a:t>
            </a:r>
            <a:r>
              <a:rPr lang="es-MX" dirty="0" err="1">
                <a:hlinkClick r:id="rId2"/>
              </a:rPr>
              <a:t>high</a:t>
            </a:r>
            <a:r>
              <a:rPr lang="es-MX" dirty="0">
                <a:hlinkClick r:id="rId2"/>
              </a:rPr>
              <a:t> </a:t>
            </a:r>
            <a:r>
              <a:rPr lang="es-MX" dirty="0" err="1">
                <a:hlinkClick r:id="rId2"/>
              </a:rPr>
              <a:t>body-mass</a:t>
            </a:r>
            <a:r>
              <a:rPr lang="es-MX" dirty="0">
                <a:hlinkClick r:id="rId2"/>
              </a:rPr>
              <a:t> </a:t>
            </a:r>
            <a:r>
              <a:rPr lang="es-MX" dirty="0" err="1">
                <a:hlinkClick r:id="rId2"/>
              </a:rPr>
              <a:t>index</a:t>
            </a:r>
            <a:r>
              <a:rPr lang="es-MX" dirty="0">
                <a:hlinkClick r:id="rId2"/>
              </a:rPr>
              <a:t> in 2012: a </a:t>
            </a:r>
            <a:r>
              <a:rPr lang="es-MX" dirty="0" err="1">
                <a:hlinkClick r:id="rId2"/>
              </a:rPr>
              <a:t>population-based</a:t>
            </a:r>
            <a:r>
              <a:rPr lang="es-MX" dirty="0">
                <a:hlinkClick r:id="rId2"/>
              </a:rPr>
              <a:t> </a:t>
            </a:r>
            <a:r>
              <a:rPr lang="es-MX" dirty="0" err="1">
                <a:hlinkClick r:id="rId2"/>
              </a:rPr>
              <a:t>study</a:t>
            </a:r>
            <a:r>
              <a:rPr lang="es-MX" dirty="0">
                <a:hlinkClick r:id="rId2"/>
              </a:rPr>
              <a:t>. </a:t>
            </a:r>
            <a:r>
              <a:rPr lang="es-MX" dirty="0" err="1">
                <a:hlinkClick r:id="rId2"/>
              </a:rPr>
              <a:t>Lancet</a:t>
            </a:r>
            <a:r>
              <a:rPr lang="es-MX" dirty="0">
                <a:hlinkClick r:id="rId2"/>
              </a:rPr>
              <a:t> </a:t>
            </a:r>
            <a:r>
              <a:rPr lang="es-MX" dirty="0" err="1">
                <a:hlinkClick r:id="rId2"/>
              </a:rPr>
              <a:t>Oncol</a:t>
            </a:r>
            <a:r>
              <a:rPr lang="es-MX" dirty="0">
                <a:hlinkClick r:id="rId2"/>
              </a:rPr>
              <a:t>. 2015;16(1):36-46. https://doi.org/10.1016/ S1470-2045(14)71123-4 </a:t>
            </a:r>
            <a:endParaRPr lang="es-MX" dirty="0"/>
          </a:p>
        </p:txBody>
      </p:sp>
    </p:spTree>
    <p:extLst>
      <p:ext uri="{BB962C8B-B14F-4D97-AF65-F5344CB8AC3E}">
        <p14:creationId xmlns:p14="http://schemas.microsoft.com/office/powerpoint/2010/main" val="408422171"/>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MX" sz="4400" dirty="0" smtClean="0"/>
              <a:t>INDICE</a:t>
            </a:r>
            <a:endParaRPr lang="es-MX" sz="4400" dirty="0"/>
          </a:p>
        </p:txBody>
      </p:sp>
      <p:sp>
        <p:nvSpPr>
          <p:cNvPr id="3" name="Marcador de contenido 2"/>
          <p:cNvSpPr>
            <a:spLocks noGrp="1"/>
          </p:cNvSpPr>
          <p:nvPr>
            <p:ph idx="1"/>
          </p:nvPr>
        </p:nvSpPr>
        <p:spPr>
          <a:xfrm>
            <a:off x="913795" y="1732449"/>
            <a:ext cx="10353762" cy="4690929"/>
          </a:xfrm>
        </p:spPr>
        <p:txBody>
          <a:bodyPr/>
          <a:lstStyle/>
          <a:p>
            <a:pPr>
              <a:buFont typeface="Wingdings" panose="05000000000000000000" pitchFamily="2" charset="2"/>
              <a:buChar char="v"/>
            </a:pPr>
            <a:r>
              <a:rPr lang="es-MX" dirty="0" smtClean="0">
                <a:latin typeface="Gill Sans MT" panose="020B0502020104020203" pitchFamily="34" charset="0"/>
              </a:rPr>
              <a:t>  La obesidad en </a:t>
            </a:r>
            <a:r>
              <a:rPr lang="es-MX" dirty="0" err="1" smtClean="0">
                <a:latin typeface="Gill Sans MT" panose="020B0502020104020203" pitchFamily="34" charset="0"/>
              </a:rPr>
              <a:t>mexico</a:t>
            </a:r>
            <a:endParaRPr lang="es-MX" dirty="0" smtClean="0">
              <a:latin typeface="Gill Sans MT" panose="020B0502020104020203" pitchFamily="34" charset="0"/>
            </a:endParaRPr>
          </a:p>
          <a:p>
            <a:pPr>
              <a:buFont typeface="Wingdings" panose="05000000000000000000" pitchFamily="2" charset="2"/>
              <a:buChar char="v"/>
            </a:pPr>
            <a:r>
              <a:rPr lang="es-MX" dirty="0" smtClean="0">
                <a:latin typeface="Gill Sans MT" panose="020B0502020104020203" pitchFamily="34" charset="0"/>
              </a:rPr>
              <a:t>Evaluación </a:t>
            </a:r>
            <a:r>
              <a:rPr lang="es-MX" dirty="0">
                <a:latin typeface="Gill Sans MT" panose="020B0502020104020203" pitchFamily="34" charset="0"/>
              </a:rPr>
              <a:t>de la política de combate a la obesidad en </a:t>
            </a:r>
            <a:r>
              <a:rPr lang="es-MX" dirty="0" smtClean="0">
                <a:latin typeface="Gill Sans MT" panose="020B0502020104020203" pitchFamily="34" charset="0"/>
              </a:rPr>
              <a:t>México</a:t>
            </a:r>
          </a:p>
          <a:p>
            <a:pPr>
              <a:buFont typeface="Wingdings" panose="05000000000000000000" pitchFamily="2" charset="2"/>
              <a:buChar char="v"/>
            </a:pPr>
            <a:r>
              <a:rPr lang="es-MX" dirty="0" smtClean="0">
                <a:latin typeface="Gill Sans MT" panose="020B0502020104020203" pitchFamily="34" charset="0"/>
              </a:rPr>
              <a:t>Graficad de obesidad por la </a:t>
            </a:r>
            <a:r>
              <a:rPr lang="es-MX" dirty="0" err="1" smtClean="0">
                <a:latin typeface="Gill Sans MT" panose="020B0502020104020203" pitchFamily="34" charset="0"/>
              </a:rPr>
              <a:t>imc</a:t>
            </a:r>
            <a:endParaRPr lang="es-MX" dirty="0" smtClean="0">
              <a:latin typeface="Gill Sans MT" panose="020B0502020104020203" pitchFamily="34" charset="0"/>
            </a:endParaRPr>
          </a:p>
          <a:p>
            <a:pPr>
              <a:buFont typeface="Wingdings" panose="05000000000000000000" pitchFamily="2" charset="2"/>
              <a:buChar char="v"/>
            </a:pPr>
            <a:r>
              <a:rPr lang="es-MX" dirty="0" smtClean="0">
                <a:latin typeface="Gill Sans MT" panose="020B0502020104020203" pitchFamily="34" charset="0"/>
              </a:rPr>
              <a:t>Obesidad </a:t>
            </a:r>
            <a:r>
              <a:rPr lang="es-MX" dirty="0" err="1" smtClean="0">
                <a:latin typeface="Gill Sans MT" panose="020B0502020104020203" pitchFamily="34" charset="0"/>
              </a:rPr>
              <a:t>adominal</a:t>
            </a:r>
            <a:endParaRPr lang="es-MX" dirty="0" smtClean="0">
              <a:latin typeface="Gill Sans MT" panose="020B0502020104020203" pitchFamily="34" charset="0"/>
            </a:endParaRPr>
          </a:p>
          <a:p>
            <a:pPr>
              <a:buFont typeface="Wingdings" panose="05000000000000000000" pitchFamily="2" charset="2"/>
              <a:buChar char="v"/>
            </a:pPr>
            <a:r>
              <a:rPr lang="es-MX" dirty="0" smtClean="0">
                <a:latin typeface="Gill Sans MT" panose="020B0502020104020203" pitchFamily="34" charset="0"/>
              </a:rPr>
              <a:t>Video</a:t>
            </a:r>
          </a:p>
          <a:p>
            <a:pPr>
              <a:buFont typeface="Wingdings" panose="05000000000000000000" pitchFamily="2" charset="2"/>
              <a:buChar char="v"/>
            </a:pPr>
            <a:r>
              <a:rPr lang="es-MX" dirty="0" smtClean="0">
                <a:latin typeface="Gill Sans MT" panose="020B0502020104020203" pitchFamily="34" charset="0"/>
              </a:rPr>
              <a:t>Recomendaciones</a:t>
            </a:r>
          </a:p>
          <a:p>
            <a:pPr>
              <a:buFont typeface="Wingdings" panose="05000000000000000000" pitchFamily="2" charset="2"/>
              <a:buChar char="v"/>
            </a:pPr>
            <a:r>
              <a:rPr lang="es-MX" dirty="0" smtClean="0">
                <a:latin typeface="Gill Sans MT" panose="020B0502020104020203" pitchFamily="34" charset="0"/>
              </a:rPr>
              <a:t>Servicios de </a:t>
            </a:r>
            <a:r>
              <a:rPr lang="es-MX" dirty="0" err="1" smtClean="0">
                <a:latin typeface="Gill Sans MT" panose="020B0502020104020203" pitchFamily="34" charset="0"/>
              </a:rPr>
              <a:t>alimentacion</a:t>
            </a:r>
            <a:r>
              <a:rPr lang="es-MX" dirty="0" smtClean="0">
                <a:latin typeface="Gill Sans MT" panose="020B0502020104020203" pitchFamily="34" charset="0"/>
              </a:rPr>
              <a:t> </a:t>
            </a:r>
          </a:p>
          <a:p>
            <a:pPr>
              <a:buFont typeface="Wingdings" panose="05000000000000000000" pitchFamily="2" charset="2"/>
              <a:buChar char="v"/>
            </a:pPr>
            <a:r>
              <a:rPr lang="es-MX" dirty="0" smtClean="0">
                <a:latin typeface="Gill Sans MT" panose="020B0502020104020203" pitchFamily="34" charset="0"/>
              </a:rPr>
              <a:t>Conclusión</a:t>
            </a:r>
          </a:p>
          <a:p>
            <a:pPr>
              <a:buFont typeface="Wingdings" panose="05000000000000000000" pitchFamily="2" charset="2"/>
              <a:buChar char="v"/>
            </a:pPr>
            <a:r>
              <a:rPr lang="es-MX" dirty="0" smtClean="0">
                <a:latin typeface="Gill Sans MT" panose="020B0502020104020203" pitchFamily="34" charset="0"/>
              </a:rPr>
              <a:t>referencias</a:t>
            </a:r>
          </a:p>
          <a:p>
            <a:pPr>
              <a:buFont typeface="Wingdings" panose="05000000000000000000" pitchFamily="2" charset="2"/>
              <a:buChar char="v"/>
            </a:pPr>
            <a:endParaRPr lang="es-MX" dirty="0" smtClean="0"/>
          </a:p>
          <a:p>
            <a:pPr>
              <a:buFont typeface="Wingdings" panose="05000000000000000000" pitchFamily="2" charset="2"/>
              <a:buChar char="v"/>
            </a:pPr>
            <a:endParaRPr lang="es-MX" dirty="0" smtClean="0"/>
          </a:p>
          <a:p>
            <a:pPr>
              <a:buFont typeface="Wingdings" panose="05000000000000000000" pitchFamily="2" charset="2"/>
              <a:buChar char="v"/>
            </a:pPr>
            <a:endParaRPr lang="es-MX" dirty="0" smtClean="0"/>
          </a:p>
          <a:p>
            <a:pPr>
              <a:buFont typeface="Wingdings" panose="05000000000000000000" pitchFamily="2" charset="2"/>
              <a:buChar char="v"/>
            </a:pPr>
            <a:endParaRPr lang="es-MX" dirty="0" smtClean="0"/>
          </a:p>
          <a:p>
            <a:pPr marL="36900" indent="0">
              <a:buNone/>
            </a:pPr>
            <a:endParaRPr lang="es-MX" dirty="0"/>
          </a:p>
        </p:txBody>
      </p:sp>
    </p:spTree>
    <p:extLst>
      <p:ext uri="{BB962C8B-B14F-4D97-AF65-F5344CB8AC3E}">
        <p14:creationId xmlns:p14="http://schemas.microsoft.com/office/powerpoint/2010/main" val="2420272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LA OBESIDAD EN MEXICO</a:t>
            </a:r>
            <a:endParaRPr lang="es-MX" dirty="0"/>
          </a:p>
        </p:txBody>
      </p:sp>
      <p:sp>
        <p:nvSpPr>
          <p:cNvPr id="3" name="Marcador de contenido 2"/>
          <p:cNvSpPr>
            <a:spLocks noGrp="1"/>
          </p:cNvSpPr>
          <p:nvPr>
            <p:ph idx="1"/>
          </p:nvPr>
        </p:nvSpPr>
        <p:spPr/>
        <p:txBody>
          <a:bodyPr>
            <a:normAutofit/>
          </a:bodyPr>
          <a:lstStyle/>
          <a:p>
            <a:r>
              <a:rPr lang="es-MX" sz="1800" dirty="0">
                <a:latin typeface="Gill Sans MT" panose="020B0502020104020203" pitchFamily="34" charset="0"/>
              </a:rPr>
              <a:t>mover la salud mental y mejorar las campañas de comunicación para lograr cambios de comportamiento a nivel individual.  una dieta saludable y sostenible debe iniciarse desde los primeros años de vida. se debe proteger, promover y apoyar la lactancia materna exclusiva los primeros seis meses de vida, e introducir, a partir de esa edad, alimentos frescos y locales a la dieta, y continuar amamantando hasta los dos años o más, si la madre y el niño así lo desean. a lo largo del curso de vida se debe favorecer el consumo de una dieta que incorpore un mayor número de alimentos frescos, como frutas y verduras, cereales de granos enteros, leguminosas y semillas dando preferencia a alimentos localmente producidos y alimentos que son parte de la dieta tradicional mexicana saludable. por otro lado, se debe moderar el consumo de alimentos de origen animal y disminuir el consumo de harinas refinadas, grasas, especialmente las saturadas, y carne roja, y evitar el consumo de alimentos </a:t>
            </a:r>
            <a:r>
              <a:rPr lang="es-MX" sz="1800" dirty="0" smtClean="0">
                <a:latin typeface="Gill Sans MT" panose="020B0502020104020203" pitchFamily="34" charset="0"/>
              </a:rPr>
              <a:t>ultra procesados, </a:t>
            </a:r>
            <a:r>
              <a:rPr lang="es-MX" sz="1800" dirty="0">
                <a:latin typeface="Gill Sans MT" panose="020B0502020104020203" pitchFamily="34" charset="0"/>
              </a:rPr>
              <a:t>bebidas azucaradas y carnes procesadas. El sistema alimentario tiene un papel preponderante en la producción de alimentos saludables, al utilizar técnicas que reduzcan su impacto ambiental y que logren un abasto suficiente de alimentos de calidad y a precios asequibles para la población. </a:t>
            </a:r>
          </a:p>
        </p:txBody>
      </p:sp>
    </p:spTree>
    <p:extLst>
      <p:ext uri="{BB962C8B-B14F-4D97-AF65-F5344CB8AC3E}">
        <p14:creationId xmlns:p14="http://schemas.microsoft.com/office/powerpoint/2010/main" val="35146290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MX" dirty="0"/>
              <a:t/>
            </a:r>
            <a:br>
              <a:rPr lang="es-MX" dirty="0"/>
            </a:br>
            <a:r>
              <a:rPr lang="es-MX" dirty="0"/>
              <a:t>evaluación de la política de combate a la obesidad en México</a:t>
            </a:r>
            <a:br>
              <a:rPr lang="es-MX" dirty="0"/>
            </a:br>
            <a:endParaRPr lang="es-MX" dirty="0"/>
          </a:p>
        </p:txBody>
      </p:sp>
      <p:sp>
        <p:nvSpPr>
          <p:cNvPr id="3" name="Marcador de contenido 2"/>
          <p:cNvSpPr>
            <a:spLocks noGrp="1"/>
          </p:cNvSpPr>
          <p:nvPr>
            <p:ph idx="1"/>
          </p:nvPr>
        </p:nvSpPr>
        <p:spPr/>
        <p:txBody>
          <a:bodyPr/>
          <a:lstStyle/>
          <a:p>
            <a:r>
              <a:rPr lang="es-MX" dirty="0">
                <a:latin typeface="Gill Sans MT" panose="020B0502020104020203" pitchFamily="34" charset="0"/>
              </a:rPr>
              <a:t>la Estrategia nacional para la prevención y el control del sobrepeso, la obesidad y la diabetes ha sido insuficiente para modificar el entorno alimentario y de actividad física. su componente educativo tampoco ha logrado motivar a la población a adoptar una alimentación más saludable y realizar más actividad física. Estos dos elementos, así como la modificación del entorno y la motivación de cambio, son indispensables para revertir las altas prevalencias de sobrepeso y obesidad en </a:t>
            </a:r>
            <a:r>
              <a:rPr lang="es-MX" dirty="0" err="1">
                <a:latin typeface="Gill Sans MT" panose="020B0502020104020203" pitchFamily="34" charset="0"/>
              </a:rPr>
              <a:t>méxico</a:t>
            </a:r>
            <a:r>
              <a:rPr lang="es-MX" dirty="0">
                <a:latin typeface="Gill Sans MT" panose="020B0502020104020203" pitchFamily="34" charset="0"/>
              </a:rPr>
              <a:t>. por otro lado, es clave evaluar la efectividad de los actuales programas para reforzar o, en su caso, escalar las intervenciones que han resultado exitosas y rediseñar e implementar mejores estrategias, considerando la mejor evidencia disponible para el control y prevención de obesidad. más aún, no se cuenta con indicadores que permitan identificar si las intervenciones han tenido los resultados esperados. </a:t>
            </a:r>
          </a:p>
        </p:txBody>
      </p:sp>
    </p:spTree>
    <p:extLst>
      <p:ext uri="{BB962C8B-B14F-4D97-AF65-F5344CB8AC3E}">
        <p14:creationId xmlns:p14="http://schemas.microsoft.com/office/powerpoint/2010/main" val="41250075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913795" y="361245"/>
            <a:ext cx="10353762" cy="5429956"/>
          </a:xfrm>
        </p:spPr>
        <p:txBody>
          <a:bodyPr>
            <a:normAutofit fontScale="85000" lnSpcReduction="10000"/>
          </a:bodyPr>
          <a:lstStyle/>
          <a:p>
            <a:r>
              <a:rPr lang="es-MX" dirty="0">
                <a:latin typeface="Gill Sans MT" panose="020B0502020104020203" pitchFamily="34" charset="0"/>
              </a:rPr>
              <a:t>Marco legal para la implementación de las políticas</a:t>
            </a:r>
          </a:p>
          <a:p>
            <a:r>
              <a:rPr lang="es-MX" dirty="0">
                <a:latin typeface="Gill Sans MT" panose="020B0502020104020203" pitchFamily="34" charset="0"/>
              </a:rPr>
              <a:t>◗ Actualizar y fortalecer el marco legal para la implementación de las políticas y programas de prevención y control de obesidad y para evitar conflictos de interés</a:t>
            </a:r>
          </a:p>
          <a:p>
            <a:r>
              <a:rPr lang="es-MX" dirty="0">
                <a:latin typeface="Gill Sans MT" panose="020B0502020104020203" pitchFamily="34" charset="0"/>
              </a:rPr>
              <a:t>◗ Promover un sistema alimentario que favorezca el consumo de dietas saludables y que minimice los impactos ambientales</a:t>
            </a:r>
          </a:p>
          <a:p>
            <a:r>
              <a:rPr lang="es-MX" dirty="0">
                <a:latin typeface="Gill Sans MT" panose="020B0502020104020203" pitchFamily="34" charset="0"/>
              </a:rPr>
              <a:t>◗ Incluir y reforzar las intervenciones para la prevención de la obesidad en etapas tempranas de la vida</a:t>
            </a:r>
          </a:p>
          <a:p>
            <a:r>
              <a:rPr lang="es-MX" dirty="0">
                <a:latin typeface="Gill Sans MT" panose="020B0502020104020203" pitchFamily="34" charset="0"/>
              </a:rPr>
              <a:t>◗ Implementar intervenciones para garantizar entornos alimentarios saludables, espacios recreativos seguros y educación alimentaria en las escuelas</a:t>
            </a:r>
          </a:p>
          <a:p>
            <a:r>
              <a:rPr lang="es-MX" dirty="0">
                <a:latin typeface="Gill Sans MT" panose="020B0502020104020203" pitchFamily="34" charset="0"/>
              </a:rPr>
              <a:t>◗ Fortalecer la regulación de la promoción y publicidad de alimentos y bebidas dirigida a niñas y niños</a:t>
            </a:r>
          </a:p>
          <a:p>
            <a:r>
              <a:rPr lang="es-MX" dirty="0">
                <a:latin typeface="Gill Sans MT" panose="020B0502020104020203" pitchFamily="34" charset="0"/>
              </a:rPr>
              <a:t>◗ Modificar el actual etiquetado frontal de alimentos y bebidas con base en las recomendaciones de expertos en nutrición y salud</a:t>
            </a:r>
          </a:p>
          <a:p>
            <a:r>
              <a:rPr lang="es-MX" dirty="0">
                <a:latin typeface="Gill Sans MT" panose="020B0502020104020203" pitchFamily="34" charset="0"/>
              </a:rPr>
              <a:t>◗ Mantener y fortalecer las medidas fiscales (impuestos/subsidios) para aumentar el costo de alimentos y bebidas no saludables y reducir el costo de alimentos saludables ◗ Facilitar y promover estilos de vida activos y mejorar los espacios públicos y el transporte para fomentar la actividad física</a:t>
            </a:r>
          </a:p>
          <a:p>
            <a:r>
              <a:rPr lang="es-MX" dirty="0">
                <a:latin typeface="Gill Sans MT" panose="020B0502020104020203" pitchFamily="34" charset="0"/>
              </a:rPr>
              <a:t>Instancias participantes en la rectoría e implementación de la política Secretaría de Salud (rectoría)*</a:t>
            </a:r>
          </a:p>
          <a:p>
            <a:r>
              <a:rPr lang="es-MX" dirty="0">
                <a:latin typeface="Gill Sans MT" panose="020B0502020104020203" pitchFamily="34" charset="0"/>
              </a:rPr>
              <a:t>Secretaría de Agricultura, Ganadería, Desarrollo Rural, Pesca y Alimentación Secretaría de Economía Secretaría de Educación Pública Secretaría de Medio Ambiente y Recursos Naturales Gobiernos </a:t>
            </a:r>
          </a:p>
        </p:txBody>
      </p:sp>
    </p:spTree>
    <p:extLst>
      <p:ext uri="{BB962C8B-B14F-4D97-AF65-F5344CB8AC3E}">
        <p14:creationId xmlns:p14="http://schemas.microsoft.com/office/powerpoint/2010/main" val="3078918298"/>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Marcador de contenido 9"/>
          <p:cNvGraphicFramePr>
            <a:graphicFrameLocks noGrp="1"/>
          </p:cNvGraphicFramePr>
          <p:nvPr>
            <p:ph idx="1"/>
            <p:extLst>
              <p:ext uri="{D42A27DB-BD31-4B8C-83A1-F6EECF244321}">
                <p14:modId xmlns:p14="http://schemas.microsoft.com/office/powerpoint/2010/main" val="3882248890"/>
              </p:ext>
            </p:extLst>
          </p:nvPr>
        </p:nvGraphicFramePr>
        <p:xfrm>
          <a:off x="1128889" y="1404585"/>
          <a:ext cx="10353675" cy="405923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088992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MX" sz="4400" dirty="0" smtClean="0"/>
              <a:t/>
            </a:r>
            <a:br>
              <a:rPr lang="es-MX" sz="4400" dirty="0" smtClean="0"/>
            </a:br>
            <a:r>
              <a:rPr lang="es-MX" sz="4400" dirty="0" smtClean="0"/>
              <a:t>obesidad </a:t>
            </a:r>
            <a:r>
              <a:rPr lang="es-MX" sz="4400" dirty="0"/>
              <a:t>abdominal</a:t>
            </a:r>
            <a:r>
              <a:rPr lang="es-MX" dirty="0"/>
              <a:t/>
            </a:r>
            <a:br>
              <a:rPr lang="es-MX" dirty="0"/>
            </a:br>
            <a:endParaRPr lang="es-MX" dirty="0"/>
          </a:p>
        </p:txBody>
      </p:sp>
      <p:sp>
        <p:nvSpPr>
          <p:cNvPr id="3" name="Marcador de contenido 2"/>
          <p:cNvSpPr>
            <a:spLocks noGrp="1"/>
          </p:cNvSpPr>
          <p:nvPr>
            <p:ph idx="1"/>
          </p:nvPr>
        </p:nvSpPr>
        <p:spPr/>
        <p:txBody>
          <a:bodyPr/>
          <a:lstStyle/>
          <a:p>
            <a:r>
              <a:rPr lang="es-MX" dirty="0"/>
              <a:t>la prevalencia de obesidad abdominal en adultos de 20 o más años de edad fue de 76.6% (datos no mostrados en figuras). al categorizar por sexo, la prevalencia de obesidad abdominal en hombres fue de 65.4 y de 87.7% en mujeres. al analizar las prevalencias por grupos de edad, se observó que tanto en los hombres como en las mujeres, la prevalencia de obesidad abdominal fue significativamente más alta en los grupos de 40 a 79 años, que en el grupo de 20 a 29 años. En la tendencia de la prevalencia de obesidad abdominal entre 2012 y 2016, sólo hubo diferencias estadísticamente significativas entre las mujeres de la </a:t>
            </a:r>
            <a:r>
              <a:rPr lang="es-MX" dirty="0" err="1"/>
              <a:t>Ensanut</a:t>
            </a:r>
            <a:r>
              <a:rPr lang="es-MX" dirty="0"/>
              <a:t> 2012 (82.8%; ic95% 81.9-83.7) y las mujeres de la </a:t>
            </a:r>
            <a:r>
              <a:rPr lang="es-MX" dirty="0" err="1"/>
              <a:t>Ensanut</a:t>
            </a:r>
            <a:r>
              <a:rPr lang="es-MX" dirty="0"/>
              <a:t> mc 2016 (87.7%; ic95% 86.2-89.0).</a:t>
            </a:r>
          </a:p>
          <a:p>
            <a:endParaRPr lang="es-MX" dirty="0"/>
          </a:p>
        </p:txBody>
      </p:sp>
    </p:spTree>
    <p:extLst>
      <p:ext uri="{BB962C8B-B14F-4D97-AF65-F5344CB8AC3E}">
        <p14:creationId xmlns:p14="http://schemas.microsoft.com/office/powerpoint/2010/main" val="39459057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VIDEO</a:t>
            </a:r>
            <a:endParaRPr lang="es-MX" dirty="0"/>
          </a:p>
        </p:txBody>
      </p:sp>
      <p:pic>
        <p:nvPicPr>
          <p:cNvPr id="4" name="JcETyYd-ag8"/>
          <p:cNvPicPr>
            <a:picLocks noGrp="1" noRot="1" noChangeAspect="1"/>
          </p:cNvPicPr>
          <p:nvPr>
            <p:ph idx="1"/>
            <a:videoFile r:link="rId1"/>
          </p:nvPr>
        </p:nvPicPr>
        <p:blipFill>
          <a:blip r:embed="rId3"/>
          <a:stretch>
            <a:fillRect/>
          </a:stretch>
        </p:blipFill>
        <p:spPr>
          <a:xfrm>
            <a:off x="913795" y="1580050"/>
            <a:ext cx="10781494" cy="4583683"/>
          </a:xfrm>
          <a:prstGeom prst="snip2DiagRect">
            <a:avLst>
              <a:gd name="adj1" fmla="val 0"/>
              <a:gd name="adj2" fmla="val 6620"/>
            </a:avLst>
          </a:prstGeom>
          <a:ln w="31750" cap="flat">
            <a:noFill/>
          </a:ln>
          <a:effectLst>
            <a:glow rad="101600">
              <a:srgbClr val="969696">
                <a:alpha val="40000"/>
              </a:srgbClr>
            </a:glow>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551089476"/>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Servicios de </a:t>
            </a:r>
            <a:r>
              <a:rPr lang="es-MX" dirty="0" err="1" smtClean="0"/>
              <a:t>alimentacion</a:t>
            </a:r>
            <a:endParaRPr lang="es-MX" dirty="0"/>
          </a:p>
        </p:txBody>
      </p:sp>
      <p:sp>
        <p:nvSpPr>
          <p:cNvPr id="3" name="Marcador de contenido 2"/>
          <p:cNvSpPr>
            <a:spLocks noGrp="1"/>
          </p:cNvSpPr>
          <p:nvPr>
            <p:ph idx="1"/>
          </p:nvPr>
        </p:nvSpPr>
        <p:spPr/>
        <p:txBody>
          <a:bodyPr/>
          <a:lstStyle/>
          <a:p>
            <a:r>
              <a:rPr lang="es-MX" dirty="0"/>
              <a:t>la oferta de alimentos para su consumo fuera de casa incluye a los establecimientos especializados en la elaboración de alimentos como restaurantes, cadenas de comida rápida, fondas, puestos semifijos y comercio ambulante. además, puede obtenerse comida rápida en supermercados, tiendas de conveniencia, mercados públicos y tianguis. también hay comedores institucionales en escuelas, empresas e instituciones. Esta diversidad complica la caracterización del sector. desde 1989 ha habido una rápida expansión del número de restaurantes, fondas y cocinas económicas por millón de habitantes.10 como un ejemplo, dos de las empresas líderes en los servicios de alimentación en los últimos años (</a:t>
            </a:r>
            <a:r>
              <a:rPr lang="es-MX" dirty="0" err="1"/>
              <a:t>alsea</a:t>
            </a:r>
            <a:r>
              <a:rPr lang="es-MX" dirty="0"/>
              <a:t> y </a:t>
            </a:r>
            <a:r>
              <a:rPr lang="es-MX" dirty="0" err="1"/>
              <a:t>oxxo</a:t>
            </a:r>
            <a:r>
              <a:rPr lang="es-MX" dirty="0"/>
              <a:t>), han incrementado el número de sus establecimientos a una tasa anual superior a 6%. 46,53 la comida rápida es el segmento más grande en el sector. se pronostica que el valor de sus ventas en términos reales tendrá incrementos anuales de 3% entre 2016 y 2021,54 superiores al crecimiento esperado de la economía.</a:t>
            </a:r>
          </a:p>
        </p:txBody>
      </p:sp>
    </p:spTree>
    <p:extLst>
      <p:ext uri="{BB962C8B-B14F-4D97-AF65-F5344CB8AC3E}">
        <p14:creationId xmlns:p14="http://schemas.microsoft.com/office/powerpoint/2010/main" val="958749132"/>
      </p:ext>
    </p:extLst>
  </p:cSld>
  <p:clrMapOvr>
    <a:masterClrMapping/>
  </p:clrMapOvr>
  <p:transition spd="slow">
    <p:push di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izarra">
  <a:themeElements>
    <a:clrScheme name="Slate">
      <a:dk1>
        <a:sysClr val="windowText" lastClr="000000"/>
      </a:dk1>
      <a:lt1>
        <a:sysClr val="window" lastClr="FFFFFF"/>
      </a:lt1>
      <a:dk2>
        <a:srgbClr val="212123"/>
      </a:dk2>
      <a:lt2>
        <a:srgbClr val="DADADA"/>
      </a:lt2>
      <a:accent1>
        <a:srgbClr val="BC451B"/>
      </a:accent1>
      <a:accent2>
        <a:srgbClr val="D3BA68"/>
      </a:accent2>
      <a:accent3>
        <a:srgbClr val="BB8640"/>
      </a:accent3>
      <a:accent4>
        <a:srgbClr val="AD9277"/>
      </a:accent4>
      <a:accent5>
        <a:srgbClr val="A55A43"/>
      </a:accent5>
      <a:accent6>
        <a:srgbClr val="AD9D7B"/>
      </a:accent6>
      <a:hlink>
        <a:srgbClr val="E98052"/>
      </a:hlink>
      <a:folHlink>
        <a:srgbClr val="F4B69B"/>
      </a:folHlink>
    </a:clrScheme>
    <a:fontScheme name="Slate">
      <a:majorFont>
        <a:latin typeface="Calisto MT" panose="02040603050505030304"/>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sto MT" panose="02040603050505030304"/>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ate">
      <a:fillStyleLst>
        <a:solidFill>
          <a:schemeClr val="phClr"/>
        </a:solidFill>
        <a:gradFill rotWithShape="1">
          <a:gsLst>
            <a:gs pos="0">
              <a:schemeClr val="phClr">
                <a:tint val="60000"/>
                <a:lumMod val="110000"/>
              </a:schemeClr>
            </a:gs>
            <a:gs pos="100000">
              <a:schemeClr val="phClr">
                <a:tint val="88000"/>
              </a:schemeClr>
            </a:gs>
          </a:gsLst>
          <a:lin ang="5400000" scaled="0"/>
        </a:gradFill>
        <a:gradFill rotWithShape="1">
          <a:gsLst>
            <a:gs pos="0">
              <a:schemeClr val="phClr">
                <a:tint val="96000"/>
                <a:lumMod val="104000"/>
              </a:schemeClr>
            </a:gs>
            <a:gs pos="100000">
              <a:schemeClr val="phClr">
                <a:shade val="90000"/>
                <a:lumMod val="90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63500" dist="25400" dir="5400000" rotWithShape="0">
              <a:srgbClr val="000000">
                <a:alpha val="60000"/>
              </a:srgbClr>
            </a:outerShdw>
          </a:effectLst>
        </a:effectStyle>
        <a:effectStyle>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a:effectStyle>
      </a:effectStyleLst>
      <a:bgFillStyleLst>
        <a:solidFill>
          <a:schemeClr val="phClr"/>
        </a:solidFill>
        <a:solidFill>
          <a:schemeClr val="phClr"/>
        </a:solidFill>
        <a:blipFill rotWithShape="1">
          <a:blip xmlns:r="http://schemas.openxmlformats.org/officeDocument/2006/relationships" r:embed="rId1">
            <a:duotone>
              <a:schemeClr val="phClr">
                <a:shade val="80000"/>
                <a:lumMod val="80000"/>
              </a:schemeClr>
              <a:schemeClr val="phClr">
                <a:tint val="98000"/>
              </a:schemeClr>
            </a:duotone>
          </a:blip>
          <a:stretch/>
        </a:blipFill>
      </a:bgFillStyleLst>
    </a:fmtScheme>
  </a:themeElements>
  <a:objectDefaults/>
  <a:extraClrSchemeLst/>
  <a:extLst>
    <a:ext uri="{05A4C25C-085E-4340-85A3-A5531E510DB2}">
      <thm15:themeFamily xmlns:thm15="http://schemas.microsoft.com/office/thememl/2012/main" name="Slate" id="{C3F70B94-7CE9-428E-ADC1-3269CC2C3385}" vid="{3F2DE9A5-64E6-437C-A389-CC4477E817E8}"/>
    </a:ext>
  </a:extLst>
</a:theme>
</file>

<file path=docProps/app.xml><?xml version="1.0" encoding="utf-8"?>
<Properties xmlns="http://schemas.openxmlformats.org/officeDocument/2006/extended-properties" xmlns:vt="http://schemas.openxmlformats.org/officeDocument/2006/docPropsVTypes">
  <Template>TM04033929[[fn=Pizarra]]</Template>
  <TotalTime>57</TotalTime>
  <Words>1581</Words>
  <Application>Microsoft Office PowerPoint</Application>
  <PresentationFormat>Panorámica</PresentationFormat>
  <Paragraphs>45</Paragraphs>
  <Slides>12</Slides>
  <Notes>0</Notes>
  <HiddenSlides>0</HiddenSlides>
  <MMClips>1</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12</vt:i4>
      </vt:variant>
    </vt:vector>
  </HeadingPairs>
  <TitlesOfParts>
    <vt:vector size="19" baseType="lpstr">
      <vt:lpstr>Arial</vt:lpstr>
      <vt:lpstr>Calisto MT</vt:lpstr>
      <vt:lpstr>Gill Sans MT</vt:lpstr>
      <vt:lpstr>Trebuchet MS</vt:lpstr>
      <vt:lpstr>Wingdings</vt:lpstr>
      <vt:lpstr>Wingdings 2</vt:lpstr>
      <vt:lpstr>Pizarra</vt:lpstr>
      <vt:lpstr>OBESIDAD EN MEXICO</vt:lpstr>
      <vt:lpstr>INDICE</vt:lpstr>
      <vt:lpstr>LA OBESIDAD EN MEXICO</vt:lpstr>
      <vt:lpstr> evaluación de la política de combate a la obesidad en México </vt:lpstr>
      <vt:lpstr>Presentación de PowerPoint</vt:lpstr>
      <vt:lpstr>Presentación de PowerPoint</vt:lpstr>
      <vt:lpstr> obesidad abdominal </vt:lpstr>
      <vt:lpstr>VIDEO</vt:lpstr>
      <vt:lpstr>Servicios de alimentacion</vt:lpstr>
      <vt:lpstr>Recomendaciones</vt:lpstr>
      <vt:lpstr>Conclusiones</vt:lpstr>
      <vt:lpstr>REFENCIAS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OBESIDAD EN MEXICO</dc:title>
  <dc:creator>Usuario</dc:creator>
  <cp:lastModifiedBy>Usuario</cp:lastModifiedBy>
  <cp:revision>7</cp:revision>
  <dcterms:created xsi:type="dcterms:W3CDTF">2020-12-07T22:16:13Z</dcterms:created>
  <dcterms:modified xsi:type="dcterms:W3CDTF">2020-12-07T23:14:08Z</dcterms:modified>
</cp:coreProperties>
</file>