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1">
        <a:schemeClr val="bg1"/>
      </p:bgRef>
    </p:bg>
    <p:spTree>
      <p:nvGrpSpPr>
        <p:cNvPr id="1" name=""/>
        <p:cNvGrpSpPr/>
        <p:nvPr/>
      </p:nvGrpSpPr>
      <p:grpSpPr>
        <a:xfrm>
          <a:off x="0" y="0"/>
          <a:ext cx="0" cy="0"/>
          <a:chOff x="0" y="0"/>
          <a:chExt cx="0" cy="0"/>
        </a:xfrm>
      </p:grpSpPr>
      <p:sp>
        <p:nvSpPr>
          <p:cNvPr id="8" name="7 Título"/>
          <p:cNvSpPr>
            <a:spLocks noGrp="1"/>
          </p:cNvSpPr>
          <p:nvPr>
            <p:ph type="ctrTitle"/>
          </p:nvPr>
        </p:nvSpPr>
        <p:spPr>
          <a:xfrm>
            <a:off x="2286000" y="3124200"/>
            <a:ext cx="6172200" cy="1894362"/>
          </a:xfrm>
        </p:spPr>
        <p:txBody>
          <a:bodyPr/>
          <a:lstStyle>
            <a:lvl1pPr>
              <a:defRPr b="1"/>
            </a:lvl1pPr>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Marcador de fecha"/>
          <p:cNvSpPr>
            <a:spLocks noGrp="1"/>
          </p:cNvSpPr>
          <p:nvPr>
            <p:ph type="dt" sz="half" idx="10"/>
          </p:nvPr>
        </p:nvSpPr>
        <p:spPr bwMode="auto">
          <a:xfrm rot="5400000">
            <a:off x="7764621" y="1174097"/>
            <a:ext cx="2286000" cy="381000"/>
          </a:xfrm>
        </p:spPr>
        <p:txBody>
          <a:bodyPr/>
          <a:lstStyle/>
          <a:p>
            <a:fld id="{3B381291-93C2-44EA-9E24-8920A7F279EC}" type="datetimeFigureOut">
              <a:rPr lang="es-MX" smtClean="0"/>
              <a:t>15/05/2020</a:t>
            </a:fld>
            <a:endParaRPr lang="es-MX"/>
          </a:p>
        </p:txBody>
      </p:sp>
      <p:sp>
        <p:nvSpPr>
          <p:cNvPr id="17" name="16 Marcador de pie de página"/>
          <p:cNvSpPr>
            <a:spLocks noGrp="1"/>
          </p:cNvSpPr>
          <p:nvPr>
            <p:ph type="ftr" sz="quarter" idx="11"/>
          </p:nvPr>
        </p:nvSpPr>
        <p:spPr bwMode="auto">
          <a:xfrm rot="5400000">
            <a:off x="7077269" y="4181669"/>
            <a:ext cx="3657600" cy="384048"/>
          </a:xfrm>
        </p:spPr>
        <p:txBody>
          <a:bodyPr/>
          <a:lstStyle/>
          <a:p>
            <a:endParaRPr lang="es-MX"/>
          </a:p>
        </p:txBody>
      </p:sp>
      <p:sp>
        <p:nvSpPr>
          <p:cNvPr id="10" name="9 Rectángulo"/>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Rectángulo"/>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Rectángulo"/>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18 Rectángulo"/>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Conector recto"/>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Conector recto"/>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19 Conector recto"/>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Conector recto"/>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Conector recto"/>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21 Conector recto"/>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26 Rectángulo"/>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Elipse"/>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Elipse"/>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Elipse"/>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Elipse"/>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Elipse"/>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Marcador de número de diapositiva"/>
          <p:cNvSpPr>
            <a:spLocks noGrp="1"/>
          </p:cNvSpPr>
          <p:nvPr>
            <p:ph type="sldNum" sz="quarter" idx="12"/>
          </p:nvPr>
        </p:nvSpPr>
        <p:spPr bwMode="auto">
          <a:xfrm>
            <a:off x="1325544" y="4928702"/>
            <a:ext cx="609600" cy="517524"/>
          </a:xfrm>
        </p:spPr>
        <p:txBody>
          <a:bodyPr/>
          <a:lstStyle/>
          <a:p>
            <a:fld id="{F241C051-E6C7-4F66-8CE5-DABEB96EA1C1}" type="slidenum">
              <a:rPr lang="es-MX" smtClean="0"/>
              <a:t>‹Nº›</a:t>
            </a:fld>
            <a:endParaRPr lang="es-MX"/>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3B381291-93C2-44EA-9E24-8920A7F279EC}" type="datetimeFigureOut">
              <a:rPr lang="es-MX" smtClean="0"/>
              <a:t>15/05/2020</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241C051-E6C7-4F66-8CE5-DABEB96EA1C1}" type="slidenum">
              <a:rPr lang="es-MX" smtClean="0"/>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9"/>
            <a:ext cx="1676400" cy="5851525"/>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3B381291-93C2-44EA-9E24-8920A7F279EC}" type="datetimeFigureOut">
              <a:rPr lang="es-MX" smtClean="0"/>
              <a:t>15/05/2020</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241C051-E6C7-4F66-8CE5-DABEB96EA1C1}" type="slidenum">
              <a:rPr lang="es-MX" smtClean="0"/>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8" name="7 Marcador de contenido"/>
          <p:cNvSpPr>
            <a:spLocks noGrp="1"/>
          </p:cNvSpPr>
          <p:nvPr>
            <p:ph sz="quarter" idx="1"/>
          </p:nvPr>
        </p:nvSpPr>
        <p:spPr>
          <a:xfrm>
            <a:off x="457200" y="1600200"/>
            <a:ext cx="7467600" cy="4873752"/>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4"/>
          </p:nvPr>
        </p:nvSpPr>
        <p:spPr/>
        <p:txBody>
          <a:bodyPr rtlCol="0"/>
          <a:lstStyle/>
          <a:p>
            <a:fld id="{3B381291-93C2-44EA-9E24-8920A7F279EC}" type="datetimeFigureOut">
              <a:rPr lang="es-MX" smtClean="0"/>
              <a:t>15/05/2020</a:t>
            </a:fld>
            <a:endParaRPr lang="es-MX"/>
          </a:p>
        </p:txBody>
      </p:sp>
      <p:sp>
        <p:nvSpPr>
          <p:cNvPr id="9" name="8 Marcador de número de diapositiva"/>
          <p:cNvSpPr>
            <a:spLocks noGrp="1"/>
          </p:cNvSpPr>
          <p:nvPr>
            <p:ph type="sldNum" sz="quarter" idx="15"/>
          </p:nvPr>
        </p:nvSpPr>
        <p:spPr/>
        <p:txBody>
          <a:bodyPr rtlCol="0"/>
          <a:lstStyle/>
          <a:p>
            <a:fld id="{F241C051-E6C7-4F66-8CE5-DABEB96EA1C1}" type="slidenum">
              <a:rPr lang="es-MX" smtClean="0"/>
              <a:t>‹Nº›</a:t>
            </a:fld>
            <a:endParaRPr lang="es-MX"/>
          </a:p>
        </p:txBody>
      </p:sp>
      <p:sp>
        <p:nvSpPr>
          <p:cNvPr id="10" name="9 Marcador de pie de página"/>
          <p:cNvSpPr>
            <a:spLocks noGrp="1"/>
          </p:cNvSpPr>
          <p:nvPr>
            <p:ph type="ftr" sz="quarter" idx="16"/>
          </p:nvPr>
        </p:nvSpPr>
        <p:spPr/>
        <p:txBody>
          <a:bodyPr rtlCol="0"/>
          <a:lstStyle/>
          <a:p>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1">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286000" y="2895600"/>
            <a:ext cx="6172200" cy="2053590"/>
          </a:xfrm>
        </p:spPr>
        <p:txBody>
          <a:bodyPr/>
          <a:lstStyle>
            <a:lvl1pPr algn="l">
              <a:buNone/>
              <a:defRPr sz="3000" b="1" cap="small" baseline="0"/>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bwMode="auto">
          <a:xfrm rot="5400000">
            <a:off x="7763256" y="1170432"/>
            <a:ext cx="2286000" cy="381000"/>
          </a:xfrm>
        </p:spPr>
        <p:txBody>
          <a:bodyPr/>
          <a:lstStyle/>
          <a:p>
            <a:fld id="{3B381291-93C2-44EA-9E24-8920A7F279EC}" type="datetimeFigureOut">
              <a:rPr lang="es-MX" smtClean="0"/>
              <a:t>15/05/2020</a:t>
            </a:fld>
            <a:endParaRPr lang="es-MX"/>
          </a:p>
        </p:txBody>
      </p:sp>
      <p:sp>
        <p:nvSpPr>
          <p:cNvPr id="5" name="4 Marcador de pie de página"/>
          <p:cNvSpPr>
            <a:spLocks noGrp="1"/>
          </p:cNvSpPr>
          <p:nvPr>
            <p:ph type="ftr" sz="quarter" idx="11"/>
          </p:nvPr>
        </p:nvSpPr>
        <p:spPr bwMode="auto">
          <a:xfrm rot="5400000">
            <a:off x="7077456" y="4178808"/>
            <a:ext cx="3657600" cy="384048"/>
          </a:xfrm>
        </p:spPr>
        <p:txBody>
          <a:bodyPr/>
          <a:lstStyle/>
          <a:p>
            <a:endParaRPr lang="es-MX"/>
          </a:p>
        </p:txBody>
      </p:sp>
      <p:sp>
        <p:nvSpPr>
          <p:cNvPr id="9" name="8 Rectángulo"/>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Rectángulo"/>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Rectángulo"/>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Rectángulo"/>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Conector recto"/>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Conector recto"/>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14 Conector recto"/>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15 Conector recto"/>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16 Conector recto"/>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17 Rectángulo"/>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Elipse"/>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Elipse"/>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Elipse"/>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Elipse"/>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Elipse"/>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Conector recto"/>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arcador de número de diapositiva"/>
          <p:cNvSpPr>
            <a:spLocks noGrp="1"/>
          </p:cNvSpPr>
          <p:nvPr>
            <p:ph type="sldNum" sz="quarter" idx="12"/>
          </p:nvPr>
        </p:nvSpPr>
        <p:spPr bwMode="auto">
          <a:xfrm>
            <a:off x="1340616" y="4928702"/>
            <a:ext cx="609600" cy="517524"/>
          </a:xfrm>
        </p:spPr>
        <p:txBody>
          <a:bodyPr/>
          <a:lstStyle/>
          <a:p>
            <a:fld id="{F241C051-E6C7-4F66-8CE5-DABEB96EA1C1}" type="slidenum">
              <a:rPr lang="es-MX" smtClean="0"/>
              <a:t>‹Nº›</a:t>
            </a:fld>
            <a:endParaRPr lang="es-MX"/>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5" name="4 Marcador de fecha"/>
          <p:cNvSpPr>
            <a:spLocks noGrp="1"/>
          </p:cNvSpPr>
          <p:nvPr>
            <p:ph type="dt" sz="half" idx="10"/>
          </p:nvPr>
        </p:nvSpPr>
        <p:spPr/>
        <p:txBody>
          <a:bodyPr/>
          <a:lstStyle/>
          <a:p>
            <a:fld id="{3B381291-93C2-44EA-9E24-8920A7F279EC}" type="datetimeFigureOut">
              <a:rPr lang="es-MX" smtClean="0"/>
              <a:t>15/05/2020</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F241C051-E6C7-4F66-8CE5-DABEB96EA1C1}" type="slidenum">
              <a:rPr lang="es-MX" smtClean="0"/>
              <a:t>‹Nº›</a:t>
            </a:fld>
            <a:endParaRPr lang="es-MX"/>
          </a:p>
        </p:txBody>
      </p:sp>
      <p:sp>
        <p:nvSpPr>
          <p:cNvPr id="9" name="8 Marcador de contenido"/>
          <p:cNvSpPr>
            <a:spLocks noGrp="1"/>
          </p:cNvSpPr>
          <p:nvPr>
            <p:ph sz="quarter" idx="1"/>
          </p:nvPr>
        </p:nvSpPr>
        <p:spPr>
          <a:xfrm>
            <a:off x="457200" y="1600200"/>
            <a:ext cx="36576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1" name="10 Marcador de contenido"/>
          <p:cNvSpPr>
            <a:spLocks noGrp="1"/>
          </p:cNvSpPr>
          <p:nvPr>
            <p:ph sz="quarter" idx="2"/>
          </p:nvPr>
        </p:nvSpPr>
        <p:spPr>
          <a:xfrm>
            <a:off x="4270248" y="1600200"/>
            <a:ext cx="365760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7543800" cy="1143000"/>
          </a:xfrm>
        </p:spPr>
        <p:txBody>
          <a:bodyPr anchor="b"/>
          <a:lstStyle>
            <a:lvl1pPr>
              <a:defRPr/>
            </a:lvl1pPr>
          </a:lstStyle>
          <a:p>
            <a:r>
              <a:rPr kumimoji="0" lang="es-ES" smtClean="0"/>
              <a:t>Haga clic para modificar el estilo de título del patrón</a:t>
            </a:r>
            <a:endParaRPr kumimoji="0" lang="en-US"/>
          </a:p>
        </p:txBody>
      </p:sp>
      <p:sp>
        <p:nvSpPr>
          <p:cNvPr id="7" name="6 Marcador de fecha"/>
          <p:cNvSpPr>
            <a:spLocks noGrp="1"/>
          </p:cNvSpPr>
          <p:nvPr>
            <p:ph type="dt" sz="half" idx="10"/>
          </p:nvPr>
        </p:nvSpPr>
        <p:spPr/>
        <p:txBody>
          <a:bodyPr/>
          <a:lstStyle/>
          <a:p>
            <a:fld id="{3B381291-93C2-44EA-9E24-8920A7F279EC}" type="datetimeFigureOut">
              <a:rPr lang="es-MX" smtClean="0"/>
              <a:t>15/05/2020</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F241C051-E6C7-4F66-8CE5-DABEB96EA1C1}" type="slidenum">
              <a:rPr lang="es-MX" smtClean="0"/>
              <a:t>‹Nº›</a:t>
            </a:fld>
            <a:endParaRPr lang="es-MX"/>
          </a:p>
        </p:txBody>
      </p:sp>
      <p:sp>
        <p:nvSpPr>
          <p:cNvPr id="11" name="10 Marcador de contenido"/>
          <p:cNvSpPr>
            <a:spLocks noGrp="1"/>
          </p:cNvSpPr>
          <p:nvPr>
            <p:ph sz="quarter" idx="2"/>
          </p:nvPr>
        </p:nvSpPr>
        <p:spPr>
          <a:xfrm>
            <a:off x="457200" y="2362200"/>
            <a:ext cx="3657600" cy="38862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3" name="12 Marcador de contenido"/>
          <p:cNvSpPr>
            <a:spLocks noGrp="1"/>
          </p:cNvSpPr>
          <p:nvPr>
            <p:ph sz="quarter" idx="4"/>
          </p:nvPr>
        </p:nvSpPr>
        <p:spPr>
          <a:xfrm>
            <a:off x="4371975" y="2362200"/>
            <a:ext cx="3657600" cy="38862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2" name="11 Marcador de texto"/>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s-ES" smtClean="0"/>
              <a:t>Haga clic para modificar el estilo de texto del patrón</a:t>
            </a:r>
          </a:p>
        </p:txBody>
      </p:sp>
      <p:sp>
        <p:nvSpPr>
          <p:cNvPr id="14" name="13 Marcador de texto"/>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s-ES" smtClean="0"/>
              <a:t>Haga clic para modificar el estilo de texto del patrón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6" name="5 Marcador de fecha"/>
          <p:cNvSpPr>
            <a:spLocks noGrp="1"/>
          </p:cNvSpPr>
          <p:nvPr>
            <p:ph type="dt" sz="half" idx="10"/>
          </p:nvPr>
        </p:nvSpPr>
        <p:spPr/>
        <p:txBody>
          <a:bodyPr rtlCol="0"/>
          <a:lstStyle/>
          <a:p>
            <a:fld id="{3B381291-93C2-44EA-9E24-8920A7F279EC}" type="datetimeFigureOut">
              <a:rPr lang="es-MX" smtClean="0"/>
              <a:t>15/05/2020</a:t>
            </a:fld>
            <a:endParaRPr lang="es-MX"/>
          </a:p>
        </p:txBody>
      </p:sp>
      <p:sp>
        <p:nvSpPr>
          <p:cNvPr id="7" name="6 Marcador de número de diapositiva"/>
          <p:cNvSpPr>
            <a:spLocks noGrp="1"/>
          </p:cNvSpPr>
          <p:nvPr>
            <p:ph type="sldNum" sz="quarter" idx="11"/>
          </p:nvPr>
        </p:nvSpPr>
        <p:spPr/>
        <p:txBody>
          <a:bodyPr rtlCol="0"/>
          <a:lstStyle/>
          <a:p>
            <a:fld id="{F241C051-E6C7-4F66-8CE5-DABEB96EA1C1}" type="slidenum">
              <a:rPr lang="es-MX" smtClean="0"/>
              <a:t>‹Nº›</a:t>
            </a:fld>
            <a:endParaRPr lang="es-MX"/>
          </a:p>
        </p:txBody>
      </p:sp>
      <p:sp>
        <p:nvSpPr>
          <p:cNvPr id="8" name="7 Marcador de pie de página"/>
          <p:cNvSpPr>
            <a:spLocks noGrp="1"/>
          </p:cNvSpPr>
          <p:nvPr>
            <p:ph type="ftr" sz="quarter" idx="12"/>
          </p:nvPr>
        </p:nvSpPr>
        <p:spPr/>
        <p:txBody>
          <a:bodyPr rtlCol="0"/>
          <a:lstStyle/>
          <a:p>
            <a:endParaRPr lang="es-MX"/>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3B381291-93C2-44EA-9E24-8920A7F279EC}" type="datetimeFigureOut">
              <a:rPr lang="es-MX" smtClean="0"/>
              <a:t>15/05/2020</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F241C051-E6C7-4F66-8CE5-DABEB96EA1C1}" type="slidenum">
              <a:rPr lang="es-MX" smtClean="0"/>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1">
        <a:schemeClr val="bg1"/>
      </p:bgRef>
    </p:bg>
    <p:spTree>
      <p:nvGrpSpPr>
        <p:cNvPr id="1" name=""/>
        <p:cNvGrpSpPr/>
        <p:nvPr/>
      </p:nvGrpSpPr>
      <p:grpSpPr>
        <a:xfrm>
          <a:off x="0" y="0"/>
          <a:ext cx="0" cy="0"/>
          <a:chOff x="0" y="0"/>
          <a:chExt cx="0" cy="0"/>
        </a:xfrm>
      </p:grpSpPr>
      <p:sp>
        <p:nvSpPr>
          <p:cNvPr id="10" name="9 Conector recto"/>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Título"/>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8" name="7 Conector recto"/>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Conector recto"/>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Conector recto"/>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Rectángulo"/>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13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Marcador de contenido"/>
          <p:cNvSpPr>
            <a:spLocks noGrp="1"/>
          </p:cNvSpPr>
          <p:nvPr>
            <p:ph sz="quarter" idx="1"/>
          </p:nvPr>
        </p:nvSpPr>
        <p:spPr>
          <a:xfrm>
            <a:off x="304800" y="274320"/>
            <a:ext cx="5638800" cy="6327648"/>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1" name="20 Marcador de fecha"/>
          <p:cNvSpPr>
            <a:spLocks noGrp="1"/>
          </p:cNvSpPr>
          <p:nvPr>
            <p:ph type="dt" sz="half" idx="14"/>
          </p:nvPr>
        </p:nvSpPr>
        <p:spPr/>
        <p:txBody>
          <a:bodyPr rtlCol="0"/>
          <a:lstStyle/>
          <a:p>
            <a:fld id="{3B381291-93C2-44EA-9E24-8920A7F279EC}" type="datetimeFigureOut">
              <a:rPr lang="es-MX" smtClean="0"/>
              <a:t>15/05/2020</a:t>
            </a:fld>
            <a:endParaRPr lang="es-MX"/>
          </a:p>
        </p:txBody>
      </p:sp>
      <p:sp>
        <p:nvSpPr>
          <p:cNvPr id="22" name="21 Marcador de número de diapositiva"/>
          <p:cNvSpPr>
            <a:spLocks noGrp="1"/>
          </p:cNvSpPr>
          <p:nvPr>
            <p:ph type="sldNum" sz="quarter" idx="15"/>
          </p:nvPr>
        </p:nvSpPr>
        <p:spPr/>
        <p:txBody>
          <a:bodyPr rtlCol="0"/>
          <a:lstStyle/>
          <a:p>
            <a:fld id="{F241C051-E6C7-4F66-8CE5-DABEB96EA1C1}" type="slidenum">
              <a:rPr lang="es-MX" smtClean="0"/>
              <a:t>‹Nº›</a:t>
            </a:fld>
            <a:endParaRPr lang="es-MX"/>
          </a:p>
        </p:txBody>
      </p:sp>
      <p:sp>
        <p:nvSpPr>
          <p:cNvPr id="23" name="22 Marcador de pie de página"/>
          <p:cNvSpPr>
            <a:spLocks noGrp="1"/>
          </p:cNvSpPr>
          <p:nvPr>
            <p:ph type="ftr" sz="quarter" idx="16"/>
          </p:nvPr>
        </p:nvSpPr>
        <p:spPr/>
        <p:txBody>
          <a:bodyPr rtlCol="0"/>
          <a:lstStyle/>
          <a:p>
            <a:endParaRPr lang="es-MX"/>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Conector recto"/>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Título"/>
          <p:cNvSpPr>
            <a:spLocks noGrp="1"/>
          </p:cNvSpPr>
          <p:nvPr>
            <p:ph type="title"/>
          </p:nvPr>
        </p:nvSpPr>
        <p:spPr>
          <a:xfrm rot="5400000">
            <a:off x="3350133" y="3200400"/>
            <a:ext cx="6309360" cy="457200"/>
          </a:xfrm>
        </p:spPr>
        <p:txBody>
          <a:bodyPr anchor="b"/>
          <a:lstStyle>
            <a:lvl1pPr algn="l">
              <a:buNone/>
              <a:defRPr sz="2000" b="1"/>
            </a:lvl1pPr>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s-ES" smtClean="0"/>
              <a:t>Haga clic en el icono para agregar una imagen</a:t>
            </a:r>
            <a:endParaRPr kumimoji="0" lang="en-US" dirty="0"/>
          </a:p>
        </p:txBody>
      </p:sp>
      <p:sp>
        <p:nvSpPr>
          <p:cNvPr id="4" name="3 Marcador de texto"/>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10" name="9 Conector recto"/>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10 Rectángulo"/>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18 Conector recto"/>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Conector recto"/>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Marcador de fecha"/>
          <p:cNvSpPr>
            <a:spLocks noGrp="1"/>
          </p:cNvSpPr>
          <p:nvPr>
            <p:ph type="dt" sz="half" idx="10"/>
          </p:nvPr>
        </p:nvSpPr>
        <p:spPr/>
        <p:txBody>
          <a:bodyPr rtlCol="0"/>
          <a:lstStyle/>
          <a:p>
            <a:fld id="{3B381291-93C2-44EA-9E24-8920A7F279EC}" type="datetimeFigureOut">
              <a:rPr lang="es-MX" smtClean="0"/>
              <a:t>15/05/2020</a:t>
            </a:fld>
            <a:endParaRPr lang="es-MX"/>
          </a:p>
        </p:txBody>
      </p:sp>
      <p:sp>
        <p:nvSpPr>
          <p:cNvPr id="18" name="17 Marcador de número de diapositiva"/>
          <p:cNvSpPr>
            <a:spLocks noGrp="1"/>
          </p:cNvSpPr>
          <p:nvPr>
            <p:ph type="sldNum" sz="quarter" idx="11"/>
          </p:nvPr>
        </p:nvSpPr>
        <p:spPr/>
        <p:txBody>
          <a:bodyPr rtlCol="0"/>
          <a:lstStyle/>
          <a:p>
            <a:fld id="{F241C051-E6C7-4F66-8CE5-DABEB96EA1C1}" type="slidenum">
              <a:rPr lang="es-MX" smtClean="0"/>
              <a:t>‹Nº›</a:t>
            </a:fld>
            <a:endParaRPr lang="es-MX"/>
          </a:p>
        </p:txBody>
      </p:sp>
      <p:sp>
        <p:nvSpPr>
          <p:cNvPr id="21" name="20 Marcador de pie de página"/>
          <p:cNvSpPr>
            <a:spLocks noGrp="1"/>
          </p:cNvSpPr>
          <p:nvPr>
            <p:ph type="ftr" sz="quarter" idx="12"/>
          </p:nvPr>
        </p:nvSpPr>
        <p:spPr/>
        <p:txBody>
          <a:bodyPr rtlCol="0"/>
          <a:lstStyle/>
          <a:p>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Conector recto"/>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Marcador de título"/>
          <p:cNvSpPr>
            <a:spLocks noGrp="1"/>
          </p:cNvSpPr>
          <p:nvPr>
            <p:ph type="title"/>
          </p:nvPr>
        </p:nvSpPr>
        <p:spPr>
          <a:xfrm>
            <a:off x="457200" y="274638"/>
            <a:ext cx="7467600" cy="1143000"/>
          </a:xfrm>
          <a:prstGeom prst="rect">
            <a:avLst/>
          </a:prstGeom>
        </p:spPr>
        <p:txBody>
          <a:bodyPr vert="horz" anchor="b">
            <a:normAutofit/>
          </a:body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4" name="13 Marcador de fecha"/>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3B381291-93C2-44EA-9E24-8920A7F279EC}" type="datetimeFigureOut">
              <a:rPr lang="es-MX" smtClean="0"/>
              <a:t>15/05/2020</a:t>
            </a:fld>
            <a:endParaRPr lang="es-MX"/>
          </a:p>
        </p:txBody>
      </p:sp>
      <p:sp>
        <p:nvSpPr>
          <p:cNvPr id="3" name="2 Marcador de pie de página"/>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s-MX"/>
          </a:p>
        </p:txBody>
      </p:sp>
      <p:sp>
        <p:nvSpPr>
          <p:cNvPr id="7" name="6 Conector recto"/>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8 Conector recto"/>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9 Rectángulo"/>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Conector recto"/>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Elipse"/>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Marcador de número de diapositiva"/>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F241C051-E6C7-4F66-8CE5-DABEB96EA1C1}" type="slidenum">
              <a:rPr lang="es-MX" smtClean="0"/>
              <a:t>‹Nº›</a:t>
            </a:fld>
            <a:endParaRPr lang="es-MX"/>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a:xfrm>
            <a:off x="0" y="0"/>
            <a:ext cx="9144000" cy="6858000"/>
          </a:xfrm>
        </p:spPr>
        <p:txBody>
          <a:bodyPr/>
          <a:lstStyle/>
          <a:p>
            <a:endParaRPr lang="es-ES_tradnl" dirty="0" smtClean="0"/>
          </a:p>
          <a:p>
            <a:endParaRPr lang="es-ES_tradnl" sz="1400" b="1" dirty="0" smtClean="0">
              <a:latin typeface="Arial" pitchFamily="34" charset="0"/>
              <a:cs typeface="Arial" pitchFamily="34" charset="0"/>
            </a:endParaRPr>
          </a:p>
          <a:p>
            <a:endParaRPr lang="es-ES_tradnl" sz="1400" b="1" i="1" dirty="0">
              <a:latin typeface="Arial" pitchFamily="34" charset="0"/>
              <a:cs typeface="Arial" pitchFamily="34" charset="0"/>
            </a:endParaRPr>
          </a:p>
          <a:p>
            <a:r>
              <a:rPr lang="es-ES_tradnl" sz="1400" b="1" i="1" dirty="0" smtClean="0">
                <a:solidFill>
                  <a:schemeClr val="tx2"/>
                </a:solidFill>
                <a:latin typeface="Arial" pitchFamily="34" charset="0"/>
                <a:cs typeface="Arial" pitchFamily="34" charset="0"/>
              </a:rPr>
              <a:t>NOMBRE: JORLEMY 		</a:t>
            </a:r>
            <a:r>
              <a:rPr lang="es-ES_tradnl" sz="1400" b="1" i="1" smtClean="0">
                <a:solidFill>
                  <a:schemeClr val="tx2"/>
                </a:solidFill>
                <a:latin typeface="Arial" pitchFamily="34" charset="0"/>
                <a:cs typeface="Arial" pitchFamily="34" charset="0"/>
              </a:rPr>
              <a:t>           </a:t>
            </a:r>
            <a:r>
              <a:rPr lang="es-ES_tradnl" sz="1400" i="1" smtClean="0">
                <a:latin typeface="Arial" pitchFamily="34" charset="0"/>
                <a:cs typeface="Arial" pitchFamily="34" charset="0"/>
              </a:rPr>
              <a:t>JORLEMY</a:t>
            </a:r>
            <a:r>
              <a:rPr lang="es-ES_tradnl" sz="1400" b="1" i="1" smtClean="0">
                <a:solidFill>
                  <a:schemeClr val="tx2"/>
                </a:solidFill>
                <a:latin typeface="Arial" pitchFamily="34" charset="0"/>
                <a:cs typeface="Arial" pitchFamily="34" charset="0"/>
              </a:rPr>
              <a:t> </a:t>
            </a:r>
            <a:r>
              <a:rPr lang="es-ES_tradnl" sz="1400" b="1" i="1" dirty="0" smtClean="0">
                <a:solidFill>
                  <a:schemeClr val="tx2"/>
                </a:solidFill>
                <a:latin typeface="Arial" pitchFamily="34" charset="0"/>
                <a:cs typeface="Arial" pitchFamily="34" charset="0"/>
              </a:rPr>
              <a:t>SARAHI MIRANDA GOMEZ.</a:t>
            </a:r>
          </a:p>
          <a:p>
            <a:pPr algn="ctr"/>
            <a:endParaRPr lang="es-ES_tradnl" sz="1400" b="1" i="1" dirty="0" smtClean="0">
              <a:solidFill>
                <a:schemeClr val="tx2"/>
              </a:solidFill>
              <a:latin typeface="Arial" pitchFamily="34" charset="0"/>
              <a:cs typeface="Arial" pitchFamily="34" charset="0"/>
            </a:endParaRPr>
          </a:p>
          <a:p>
            <a:pPr algn="ctr"/>
            <a:r>
              <a:rPr lang="es-ES_tradnl" sz="1400" b="1" i="1" dirty="0" smtClean="0">
                <a:solidFill>
                  <a:schemeClr val="tx2"/>
                </a:solidFill>
                <a:latin typeface="Arial" pitchFamily="34" charset="0"/>
                <a:cs typeface="Arial" pitchFamily="34" charset="0"/>
              </a:rPr>
              <a:t>A 15 DE MAYO DE 2020</a:t>
            </a:r>
          </a:p>
          <a:p>
            <a:pPr algn="ctr"/>
            <a:endParaRPr lang="es-ES_tradnl" sz="1400" b="1" i="1" dirty="0" smtClean="0">
              <a:solidFill>
                <a:schemeClr val="tx2"/>
              </a:solidFill>
              <a:latin typeface="Arial" pitchFamily="34" charset="0"/>
              <a:cs typeface="Arial" pitchFamily="34" charset="0"/>
            </a:endParaRPr>
          </a:p>
          <a:p>
            <a:pPr algn="ctr"/>
            <a:r>
              <a:rPr lang="es-ES_tradnl" sz="1400" b="1" i="1" dirty="0" smtClean="0">
                <a:solidFill>
                  <a:schemeClr val="tx2"/>
                </a:solidFill>
                <a:latin typeface="Arial" pitchFamily="34" charset="0"/>
                <a:cs typeface="Arial" pitchFamily="34" charset="0"/>
              </a:rPr>
              <a:t>DRA. DENNIS BARRIETOS CASTILLO.</a:t>
            </a:r>
          </a:p>
          <a:p>
            <a:pPr algn="ctr"/>
            <a:endParaRPr lang="es-ES_tradnl" sz="1400" b="1" i="1" dirty="0">
              <a:solidFill>
                <a:schemeClr val="tx2"/>
              </a:solidFill>
              <a:latin typeface="Arial" pitchFamily="34" charset="0"/>
              <a:cs typeface="Arial" pitchFamily="34" charset="0"/>
            </a:endParaRPr>
          </a:p>
          <a:p>
            <a:pPr algn="ctr"/>
            <a:r>
              <a:rPr lang="es-ES_tradnl" sz="1400" b="1" i="1" dirty="0" smtClean="0">
                <a:solidFill>
                  <a:schemeClr val="tx2"/>
                </a:solidFill>
                <a:latin typeface="Arial" pitchFamily="34" charset="0"/>
                <a:cs typeface="Arial" pitchFamily="34" charset="0"/>
              </a:rPr>
              <a:t>TEMAS:</a:t>
            </a:r>
            <a:endParaRPr lang="es-ES_tradnl" sz="1400" b="1" i="1" dirty="0">
              <a:solidFill>
                <a:schemeClr val="tx2"/>
              </a:solidFill>
              <a:latin typeface="Arial" pitchFamily="34" charset="0"/>
              <a:cs typeface="Arial" pitchFamily="34" charset="0"/>
            </a:endParaRPr>
          </a:p>
          <a:p>
            <a:pPr marL="342900" indent="-342900" algn="ctr"/>
            <a:endParaRPr lang="es-ES_tradnl" sz="1400" b="1" i="1" dirty="0" smtClean="0">
              <a:solidFill>
                <a:schemeClr val="tx2"/>
              </a:solidFill>
              <a:latin typeface="Arial" pitchFamily="34" charset="0"/>
              <a:cs typeface="Arial" pitchFamily="34" charset="0"/>
            </a:endParaRPr>
          </a:p>
          <a:p>
            <a:pPr marL="342900" indent="-342900" algn="ctr">
              <a:buAutoNum type="arabicPeriod"/>
            </a:pPr>
            <a:r>
              <a:rPr lang="es-ES_tradnl" sz="1400" b="1" i="1" dirty="0" smtClean="0">
                <a:solidFill>
                  <a:schemeClr val="tx2"/>
                </a:solidFill>
                <a:latin typeface="Arial" pitchFamily="34" charset="0"/>
                <a:cs typeface="Arial" pitchFamily="34" charset="0"/>
              </a:rPr>
              <a:t>ASPECTO BIOLOGICO.</a:t>
            </a:r>
            <a:endParaRPr lang="es-ES_tradnl" sz="1400" b="1" i="1" dirty="0">
              <a:solidFill>
                <a:schemeClr val="tx2"/>
              </a:solidFill>
              <a:latin typeface="Arial" pitchFamily="34" charset="0"/>
              <a:cs typeface="Arial" pitchFamily="34" charset="0"/>
            </a:endParaRPr>
          </a:p>
          <a:p>
            <a:pPr marL="342900" indent="-342900" algn="ctr">
              <a:buAutoNum type="arabicPeriod"/>
            </a:pPr>
            <a:endParaRPr lang="es-ES_tradnl" sz="1400" b="1" i="1" dirty="0" smtClean="0">
              <a:solidFill>
                <a:schemeClr val="tx2"/>
              </a:solidFill>
              <a:latin typeface="Arial" pitchFamily="34" charset="0"/>
              <a:cs typeface="Arial" pitchFamily="34" charset="0"/>
            </a:endParaRPr>
          </a:p>
          <a:p>
            <a:pPr marL="342900" indent="-342900" algn="ctr">
              <a:buAutoNum type="arabicPeriod"/>
            </a:pPr>
            <a:r>
              <a:rPr lang="es-ES_tradnl" sz="1400" b="1" i="1" dirty="0" smtClean="0">
                <a:solidFill>
                  <a:schemeClr val="tx2"/>
                </a:solidFill>
                <a:latin typeface="Arial" pitchFamily="34" charset="0"/>
                <a:cs typeface="Arial" pitchFamily="34" charset="0"/>
              </a:rPr>
              <a:t>ASPECTO FISICO.</a:t>
            </a:r>
          </a:p>
          <a:p>
            <a:pPr marL="342900" indent="-342900" algn="ctr">
              <a:buAutoNum type="arabicPeriod"/>
            </a:pPr>
            <a:endParaRPr lang="es-ES_tradnl" sz="1400" b="1" i="1" dirty="0" smtClean="0">
              <a:solidFill>
                <a:schemeClr val="tx2"/>
              </a:solidFill>
              <a:latin typeface="Arial" pitchFamily="34" charset="0"/>
              <a:cs typeface="Arial" pitchFamily="34" charset="0"/>
            </a:endParaRPr>
          </a:p>
          <a:p>
            <a:pPr marL="342900" indent="-342900" algn="ctr">
              <a:buAutoNum type="arabicPeriod"/>
            </a:pPr>
            <a:r>
              <a:rPr lang="es-ES_tradnl" sz="1400" b="1" i="1" dirty="0" smtClean="0">
                <a:solidFill>
                  <a:schemeClr val="tx2"/>
                </a:solidFill>
                <a:latin typeface="Arial" pitchFamily="34" charset="0"/>
                <a:cs typeface="Arial" pitchFamily="34" charset="0"/>
              </a:rPr>
              <a:t>ASPECTO PSICOSOCIALES.</a:t>
            </a:r>
          </a:p>
          <a:p>
            <a:pPr marL="342900" indent="-342900" algn="ctr">
              <a:buAutoNum type="arabicPeriod"/>
            </a:pPr>
            <a:endParaRPr lang="es-ES_tradnl" sz="1400" b="1" i="1" dirty="0">
              <a:solidFill>
                <a:schemeClr val="tx2"/>
              </a:solidFill>
              <a:latin typeface="Arial" pitchFamily="34" charset="0"/>
              <a:cs typeface="Arial" pitchFamily="34" charset="0"/>
            </a:endParaRPr>
          </a:p>
          <a:p>
            <a:pPr marL="342900" indent="-342900" algn="ctr"/>
            <a:r>
              <a:rPr lang="es-ES_tradnl" sz="1400" b="1" i="1" dirty="0" smtClean="0">
                <a:solidFill>
                  <a:schemeClr val="tx2"/>
                </a:solidFill>
                <a:latin typeface="Arial" pitchFamily="34" charset="0"/>
                <a:cs typeface="Arial" pitchFamily="34" charset="0"/>
              </a:rPr>
              <a:t>SEXTO CUATRIMSTRE.</a:t>
            </a:r>
          </a:p>
          <a:p>
            <a:pPr marL="342900" indent="-342900" algn="ctr"/>
            <a:endParaRPr lang="es-ES_tradnl" sz="1400" b="1" i="1" dirty="0" smtClean="0">
              <a:solidFill>
                <a:schemeClr val="tx2"/>
              </a:solidFill>
              <a:latin typeface="Arial" pitchFamily="34" charset="0"/>
              <a:cs typeface="Arial" pitchFamily="34" charset="0"/>
            </a:endParaRPr>
          </a:p>
          <a:p>
            <a:pPr marL="342900" indent="-342900" algn="ctr"/>
            <a:r>
              <a:rPr lang="es-ES_tradnl" sz="1400" b="1" i="1" dirty="0" smtClean="0">
                <a:solidFill>
                  <a:schemeClr val="tx2"/>
                </a:solidFill>
                <a:latin typeface="Arial" pitchFamily="34" charset="0"/>
                <a:cs typeface="Arial" pitchFamily="34" charset="0"/>
              </a:rPr>
              <a:t>GRUPO: “A”.</a:t>
            </a:r>
            <a:endParaRPr lang="es-ES_tradnl" sz="1400" b="1" i="1" dirty="0">
              <a:solidFill>
                <a:schemeClr val="tx2"/>
              </a:solidFill>
              <a:latin typeface="Arial" pitchFamily="34" charset="0"/>
              <a:cs typeface="Arial" pitchFamily="34" charset="0"/>
            </a:endParaRPr>
          </a:p>
        </p:txBody>
      </p:sp>
      <p:pic>
        <p:nvPicPr>
          <p:cNvPr id="4" name="3 Imagen" descr="udsplantilla.jpg"/>
          <p:cNvPicPr>
            <a:picLocks noChangeAspect="1"/>
          </p:cNvPicPr>
          <p:nvPr/>
        </p:nvPicPr>
        <p:blipFill>
          <a:blip r:embed="rId2" cstate="print"/>
          <a:stretch>
            <a:fillRect/>
          </a:stretch>
        </p:blipFill>
        <p:spPr>
          <a:xfrm>
            <a:off x="0" y="0"/>
            <a:ext cx="1928802" cy="1285860"/>
          </a:xfrm>
          <a:prstGeom prst="rect">
            <a:avLst/>
          </a:prstGeom>
        </p:spPr>
      </p:pic>
      <p:pic>
        <p:nvPicPr>
          <p:cNvPr id="5" name="4 Imagen" descr="AAAAAAAA.jpg"/>
          <p:cNvPicPr>
            <a:picLocks noChangeAspect="1"/>
          </p:cNvPicPr>
          <p:nvPr/>
        </p:nvPicPr>
        <p:blipFill>
          <a:blip r:embed="rId3" cstate="print"/>
          <a:stretch>
            <a:fillRect/>
          </a:stretch>
        </p:blipFill>
        <p:spPr>
          <a:xfrm>
            <a:off x="6000760" y="4143380"/>
            <a:ext cx="2635240" cy="131762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0" y="0"/>
            <a:ext cx="9144000" cy="6858000"/>
          </a:xfrm>
        </p:spPr>
        <p:txBody>
          <a:bodyPr/>
          <a:lstStyle/>
          <a:p>
            <a:pPr algn="just"/>
            <a:r>
              <a:rPr lang="es-ES_tradnl" dirty="0" smtClean="0"/>
              <a:t>La capacidad de lenguaje y de expresión suelen estar  alteradas.</a:t>
            </a:r>
          </a:p>
          <a:p>
            <a:pPr algn="just"/>
            <a:endParaRPr lang="es-ES_tradnl" dirty="0"/>
          </a:p>
          <a:p>
            <a:pPr algn="just"/>
            <a:r>
              <a:rPr lang="es-ES_tradnl" dirty="0" smtClean="0"/>
              <a:t>La creatividad y capacidad imaginativas se conservan.    </a:t>
            </a:r>
            <a:endParaRPr lang="es-MX" dirty="0"/>
          </a:p>
        </p:txBody>
      </p:sp>
      <p:pic>
        <p:nvPicPr>
          <p:cNvPr id="4" name="3 Imagen" descr="mmmmmmmmmm.jpg"/>
          <p:cNvPicPr>
            <a:picLocks noChangeAspect="1"/>
          </p:cNvPicPr>
          <p:nvPr/>
        </p:nvPicPr>
        <p:blipFill>
          <a:blip r:embed="rId2" cstate="print"/>
          <a:stretch>
            <a:fillRect/>
          </a:stretch>
        </p:blipFill>
        <p:spPr>
          <a:xfrm>
            <a:off x="2786050" y="3071810"/>
            <a:ext cx="2928958" cy="274017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0" y="0"/>
            <a:ext cx="9144000" cy="6858000"/>
          </a:xfrm>
        </p:spPr>
        <p:txBody>
          <a:bodyPr>
            <a:normAutofit/>
          </a:bodyPr>
          <a:lstStyle/>
          <a:p>
            <a:pPr algn="just"/>
            <a:r>
              <a:rPr lang="es-ES_tradnl" sz="2400" dirty="0" smtClean="0">
                <a:latin typeface="Arial" pitchFamily="34" charset="0"/>
                <a:cs typeface="Arial" pitchFamily="34" charset="0"/>
              </a:rPr>
              <a:t>Existen alteraciones en la memoria y suelen padecer de amnesia focalizada en tiempo.</a:t>
            </a:r>
          </a:p>
          <a:p>
            <a:endParaRPr lang="es-ES_tradnl" sz="2400" dirty="0">
              <a:latin typeface="Arial" pitchFamily="34" charset="0"/>
              <a:cs typeface="Arial" pitchFamily="34" charset="0"/>
            </a:endParaRPr>
          </a:p>
          <a:p>
            <a:pPr>
              <a:buNone/>
            </a:pPr>
            <a:r>
              <a:rPr lang="es-ES_tradnl" sz="2400" dirty="0" smtClean="0">
                <a:latin typeface="Arial" pitchFamily="34" charset="0"/>
                <a:cs typeface="Arial" pitchFamily="34" charset="0"/>
              </a:rPr>
              <a:t> </a:t>
            </a:r>
            <a:endParaRPr lang="es-MX" sz="2400" dirty="0">
              <a:latin typeface="Arial" pitchFamily="34" charset="0"/>
              <a:cs typeface="Arial" pitchFamily="34" charset="0"/>
            </a:endParaRPr>
          </a:p>
        </p:txBody>
      </p:sp>
      <p:pic>
        <p:nvPicPr>
          <p:cNvPr id="4" name="3 Imagen" descr="vvvvvvvvvvvv.jpg"/>
          <p:cNvPicPr>
            <a:picLocks noChangeAspect="1"/>
          </p:cNvPicPr>
          <p:nvPr/>
        </p:nvPicPr>
        <p:blipFill>
          <a:blip r:embed="rId2"/>
          <a:stretch>
            <a:fillRect/>
          </a:stretch>
        </p:blipFill>
        <p:spPr>
          <a:xfrm>
            <a:off x="3500430" y="1571612"/>
            <a:ext cx="1828800" cy="249555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0" y="0"/>
            <a:ext cx="9144000" cy="6858000"/>
          </a:xfrm>
        </p:spPr>
        <p:txBody>
          <a:bodyPr>
            <a:normAutofit/>
          </a:bodyPr>
          <a:lstStyle/>
          <a:p>
            <a:pPr marL="457200" indent="-457200" algn="just"/>
            <a:r>
              <a:rPr lang="es-ES_tradnl" sz="2400" dirty="0" smtClean="0">
                <a:latin typeface="Arial" pitchFamily="34" charset="0"/>
                <a:cs typeface="Arial" pitchFamily="34" charset="0"/>
              </a:rPr>
              <a:t>El carácter y personalidad no suelen alterarse, a menos que se produzcan alteraciones patológicas. La capacidad de adaptación suele estar disminuida por el miedo ante </a:t>
            </a:r>
            <a:r>
              <a:rPr lang="es-ES_tradnl" sz="2400" dirty="0" err="1" smtClean="0">
                <a:latin typeface="Arial" pitchFamily="34" charset="0"/>
                <a:cs typeface="Arial" pitchFamily="34" charset="0"/>
              </a:rPr>
              <a:t>situciones</a:t>
            </a:r>
            <a:r>
              <a:rPr lang="es-ES_tradnl" sz="2400" dirty="0" smtClean="0">
                <a:latin typeface="Arial" pitchFamily="34" charset="0"/>
                <a:cs typeface="Arial" pitchFamily="34" charset="0"/>
              </a:rPr>
              <a:t> desconocidas.     </a:t>
            </a:r>
            <a:endParaRPr lang="es-MX" sz="2400" dirty="0">
              <a:latin typeface="Arial" pitchFamily="34" charset="0"/>
              <a:cs typeface="Arial" pitchFamily="34" charset="0"/>
            </a:endParaRPr>
          </a:p>
        </p:txBody>
      </p:sp>
      <p:pic>
        <p:nvPicPr>
          <p:cNvPr id="4" name="3 Imagen" descr="e5afd2ffd5bf58df0f7bc23acaf1d403--art-images-clipart.jpg"/>
          <p:cNvPicPr>
            <a:picLocks noChangeAspect="1"/>
          </p:cNvPicPr>
          <p:nvPr/>
        </p:nvPicPr>
        <p:blipFill>
          <a:blip r:embed="rId2"/>
          <a:stretch>
            <a:fillRect/>
          </a:stretch>
        </p:blipFill>
        <p:spPr>
          <a:xfrm>
            <a:off x="3428992" y="2768491"/>
            <a:ext cx="2500330" cy="2732211"/>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0" y="0"/>
            <a:ext cx="9144000" cy="6858000"/>
          </a:xfrm>
        </p:spPr>
        <p:txBody>
          <a:bodyPr>
            <a:normAutofit/>
          </a:bodyPr>
          <a:lstStyle/>
          <a:p>
            <a:pPr algn="ctr">
              <a:buNone/>
            </a:pPr>
            <a:endParaRPr lang="es-ES_tradnl" sz="6000" dirty="0"/>
          </a:p>
          <a:p>
            <a:pPr algn="ctr">
              <a:buNone/>
            </a:pPr>
            <a:r>
              <a:rPr lang="es-ES_tradnl" sz="8000" dirty="0" smtClean="0"/>
              <a:t>GRACIAS.</a:t>
            </a:r>
            <a:endParaRPr lang="es-MX" sz="8000" dirty="0"/>
          </a:p>
        </p:txBody>
      </p:sp>
      <p:pic>
        <p:nvPicPr>
          <p:cNvPr id="4" name="3 Imagen" descr="44775532-ilustración-de-un-baile-de-pareja-de-ancianos-en-una-fiesta.jpg"/>
          <p:cNvPicPr>
            <a:picLocks noChangeAspect="1"/>
          </p:cNvPicPr>
          <p:nvPr/>
        </p:nvPicPr>
        <p:blipFill>
          <a:blip r:embed="rId2"/>
          <a:stretch>
            <a:fillRect/>
          </a:stretch>
        </p:blipFill>
        <p:spPr>
          <a:xfrm>
            <a:off x="3357554" y="2500306"/>
            <a:ext cx="2428892" cy="278608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0" y="0"/>
            <a:ext cx="9144000" cy="6858000"/>
          </a:xfrm>
        </p:spPr>
        <p:txBody>
          <a:bodyPr/>
          <a:lstStyle/>
          <a:p>
            <a:pPr algn="ctr">
              <a:buNone/>
            </a:pPr>
            <a:r>
              <a:rPr lang="es-ES_tradnl" sz="3600" i="1" u="sng" dirty="0" smtClean="0">
                <a:latin typeface="Arial" pitchFamily="34" charset="0"/>
                <a:cs typeface="Arial" pitchFamily="34" charset="0"/>
              </a:rPr>
              <a:t>Aspectos biológicos.</a:t>
            </a:r>
            <a:r>
              <a:rPr lang="es-ES_tradnl" dirty="0" smtClean="0">
                <a:latin typeface="Arial" pitchFamily="34" charset="0"/>
                <a:cs typeface="Arial" pitchFamily="34" charset="0"/>
              </a:rPr>
              <a:t> </a:t>
            </a:r>
          </a:p>
          <a:p>
            <a:pPr>
              <a:buNone/>
            </a:pPr>
            <a:endParaRPr lang="es-ES_tradnl" dirty="0" smtClean="0"/>
          </a:p>
          <a:p>
            <a:pPr algn="just">
              <a:buNone/>
            </a:pPr>
            <a:r>
              <a:rPr lang="es-ES_tradnl" sz="3600" dirty="0">
                <a:latin typeface="Arial" pitchFamily="34" charset="0"/>
                <a:cs typeface="Arial" pitchFamily="34" charset="0"/>
              </a:rPr>
              <a:t> </a:t>
            </a:r>
            <a:r>
              <a:rPr lang="es-ES_tradnl" sz="3600" dirty="0" smtClean="0">
                <a:latin typeface="Arial" pitchFamily="34" charset="0"/>
                <a:cs typeface="Arial" pitchFamily="34" charset="0"/>
              </a:rPr>
              <a:t>-</a:t>
            </a:r>
            <a:r>
              <a:rPr lang="es-ES_tradnl" sz="2400" dirty="0" smtClean="0">
                <a:latin typeface="Arial" pitchFamily="34" charset="0"/>
                <a:cs typeface="Arial" pitchFamily="34" charset="0"/>
              </a:rPr>
              <a:t>Con el paso de los años se va produciendo un deterioro de la capacidad del organismo para la regeneración de las células.         </a:t>
            </a:r>
          </a:p>
          <a:p>
            <a:pPr algn="just">
              <a:buNone/>
            </a:pPr>
            <a:endParaRPr lang="es-ES_tradnl" sz="2400" dirty="0" smtClean="0">
              <a:latin typeface="Arial" pitchFamily="34" charset="0"/>
              <a:cs typeface="Arial" pitchFamily="34" charset="0"/>
            </a:endParaRPr>
          </a:p>
          <a:p>
            <a:pPr algn="just">
              <a:buNone/>
            </a:pPr>
            <a:r>
              <a:rPr lang="es-ES_tradnl" sz="2400" dirty="0" smtClean="0">
                <a:latin typeface="Arial" pitchFamily="34" charset="0"/>
                <a:cs typeface="Arial" pitchFamily="34" charset="0"/>
              </a:rPr>
              <a:t> -Los cambios que se producen en el organismo por el envejecimiento son similares a las que ocurren en las patologías.  </a:t>
            </a:r>
          </a:p>
          <a:p>
            <a:pPr>
              <a:buNone/>
            </a:pPr>
            <a:endParaRPr lang="es-MX" sz="2400" dirty="0"/>
          </a:p>
        </p:txBody>
      </p:sp>
      <p:pic>
        <p:nvPicPr>
          <p:cNvPr id="4" name="3 Imagen" descr="eeee.jpg"/>
          <p:cNvPicPr>
            <a:picLocks noChangeAspect="1"/>
          </p:cNvPicPr>
          <p:nvPr/>
        </p:nvPicPr>
        <p:blipFill>
          <a:blip r:embed="rId2"/>
          <a:stretch>
            <a:fillRect/>
          </a:stretch>
        </p:blipFill>
        <p:spPr>
          <a:xfrm>
            <a:off x="5857884" y="3786190"/>
            <a:ext cx="2009775" cy="227647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0" y="0"/>
            <a:ext cx="9144000" cy="6858000"/>
          </a:xfrm>
        </p:spPr>
        <p:txBody>
          <a:bodyPr/>
          <a:lstStyle/>
          <a:p>
            <a:endParaRPr lang="es-ES_tradnl" dirty="0" smtClean="0"/>
          </a:p>
          <a:p>
            <a:pPr algn="just"/>
            <a:r>
              <a:rPr lang="es-ES_tradnl" sz="2400" dirty="0" smtClean="0">
                <a:latin typeface="Arial" pitchFamily="34" charset="0"/>
                <a:cs typeface="Arial" pitchFamily="34" charset="0"/>
              </a:rPr>
              <a:t>La trama tisular y las células del organismo debido a factores exógenos tales como los agentes físicos, los agentes químicos y los agentes biológicos y por otra parte los factores endógenos: neoplasias, autoinmunidad y los trastornos genéticos producen o bien una respuesta insuficiente de la célula a dicha situación, generando en cualquiera de los casos la vulnerabilidad del organismo. </a:t>
            </a:r>
          </a:p>
          <a:p>
            <a:endParaRPr lang="es-ES_tradnl" sz="2400" dirty="0">
              <a:latin typeface="Arial" pitchFamily="34" charset="0"/>
              <a:cs typeface="Arial" pitchFamily="34" charset="0"/>
            </a:endParaRPr>
          </a:p>
          <a:p>
            <a:pPr>
              <a:buNone/>
            </a:pPr>
            <a:r>
              <a:rPr lang="es-ES_tradnl" sz="2400" dirty="0" smtClean="0">
                <a:latin typeface="Arial" pitchFamily="34" charset="0"/>
                <a:cs typeface="Arial" pitchFamily="34" charset="0"/>
              </a:rPr>
              <a:t>    </a:t>
            </a:r>
            <a:endParaRPr lang="es-MX" sz="2400" dirty="0">
              <a:latin typeface="Arial" pitchFamily="34" charset="0"/>
              <a:cs typeface="Arial" pitchFamily="34" charset="0"/>
            </a:endParaRPr>
          </a:p>
        </p:txBody>
      </p:sp>
      <p:pic>
        <p:nvPicPr>
          <p:cNvPr id="4" name="3 Imagen" descr="iiiii.jpg"/>
          <p:cNvPicPr>
            <a:picLocks noChangeAspect="1"/>
          </p:cNvPicPr>
          <p:nvPr/>
        </p:nvPicPr>
        <p:blipFill>
          <a:blip r:embed="rId2"/>
          <a:stretch>
            <a:fillRect/>
          </a:stretch>
        </p:blipFill>
        <p:spPr>
          <a:xfrm>
            <a:off x="3000364" y="3500438"/>
            <a:ext cx="2247900" cy="20478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0" y="0"/>
            <a:ext cx="9144000" cy="6858000"/>
          </a:xfrm>
        </p:spPr>
        <p:txBody>
          <a:bodyPr>
            <a:normAutofit/>
          </a:bodyPr>
          <a:lstStyle/>
          <a:p>
            <a:pPr algn="just"/>
            <a:r>
              <a:rPr lang="es-ES_tradnl" sz="2400" dirty="0" smtClean="0">
                <a:latin typeface="Arial" pitchFamily="34" charset="0"/>
                <a:cs typeface="Arial" pitchFamily="34" charset="0"/>
              </a:rPr>
              <a:t>Durante el desarrollo celular hay un equilibrio entre proliferación de células y apoptosis, es un proceso  selectivo, las células están programadas genéticamente para desaparecer selectivamente.</a:t>
            </a:r>
          </a:p>
          <a:p>
            <a:pPr algn="just"/>
            <a:endParaRPr lang="es-ES_tradnl" sz="2400" dirty="0">
              <a:latin typeface="Arial" pitchFamily="34" charset="0"/>
              <a:cs typeface="Arial" pitchFamily="34" charset="0"/>
            </a:endParaRPr>
          </a:p>
          <a:p>
            <a:pPr algn="just"/>
            <a:r>
              <a:rPr lang="es-ES_tradnl" sz="2400" dirty="0" smtClean="0">
                <a:latin typeface="Arial" pitchFamily="34" charset="0"/>
                <a:cs typeface="Arial" pitchFamily="34" charset="0"/>
              </a:rPr>
              <a:t>Sin embargo durante el envejecimiento la apoptosis se intensifica resultando un déficit de células. </a:t>
            </a:r>
          </a:p>
          <a:p>
            <a:endParaRPr lang="es-ES_tradnl" sz="2400" dirty="0"/>
          </a:p>
          <a:p>
            <a:pPr>
              <a:buNone/>
            </a:pPr>
            <a:endParaRPr lang="es-MX" sz="2400" dirty="0"/>
          </a:p>
        </p:txBody>
      </p:sp>
      <p:pic>
        <p:nvPicPr>
          <p:cNvPr id="4" name="3 Imagen" descr="ooooooooooooooooo.jpg"/>
          <p:cNvPicPr>
            <a:picLocks noChangeAspect="1"/>
          </p:cNvPicPr>
          <p:nvPr/>
        </p:nvPicPr>
        <p:blipFill>
          <a:blip r:embed="rId2"/>
          <a:stretch>
            <a:fillRect/>
          </a:stretch>
        </p:blipFill>
        <p:spPr>
          <a:xfrm>
            <a:off x="2714612" y="2857496"/>
            <a:ext cx="3643337" cy="242889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0" y="0"/>
            <a:ext cx="9144000" cy="6858000"/>
          </a:xfrm>
        </p:spPr>
        <p:txBody>
          <a:bodyPr/>
          <a:lstStyle/>
          <a:p>
            <a:pPr algn="just"/>
            <a:r>
              <a:rPr lang="es-ES_tradnl" dirty="0" smtClean="0"/>
              <a:t> </a:t>
            </a:r>
            <a:r>
              <a:rPr lang="es-ES_tradnl" sz="2400" dirty="0" smtClean="0">
                <a:latin typeface="Arial" pitchFamily="34" charset="0"/>
                <a:cs typeface="Arial" pitchFamily="34" charset="0"/>
              </a:rPr>
              <a:t>El envejecimiento se produce una perdida neuronal, una disminución del volumen cerebral, una disminución de las sustancia blanca, de la corteza cerebral frontal y del cuerpo estriado y todo ello debido a la muerte celular y/o atrofia celular. </a:t>
            </a:r>
          </a:p>
          <a:p>
            <a:pPr algn="just"/>
            <a:endParaRPr lang="es-ES_tradnl" sz="2400" dirty="0">
              <a:latin typeface="Arial" pitchFamily="34" charset="0"/>
              <a:cs typeface="Arial" pitchFamily="34" charset="0"/>
            </a:endParaRPr>
          </a:p>
          <a:p>
            <a:pPr algn="just"/>
            <a:r>
              <a:rPr lang="es-ES_tradnl" sz="2400" dirty="0" smtClean="0">
                <a:latin typeface="Arial" pitchFamily="34" charset="0"/>
                <a:cs typeface="Arial" pitchFamily="34" charset="0"/>
              </a:rPr>
              <a:t>En el envejecimiento se produce no tanto la muerte celular sino la disminución del tamaño de las mismas y un declinar de la sinapsis.   </a:t>
            </a:r>
          </a:p>
          <a:p>
            <a:pPr>
              <a:buNone/>
            </a:pPr>
            <a:endParaRPr lang="es-ES_tradnl" sz="2400" dirty="0">
              <a:latin typeface="Arial" pitchFamily="34" charset="0"/>
              <a:cs typeface="Arial" pitchFamily="34" charset="0"/>
            </a:endParaRPr>
          </a:p>
          <a:p>
            <a:pPr>
              <a:buNone/>
            </a:pPr>
            <a:r>
              <a:rPr lang="es-ES_tradnl" sz="2400" dirty="0" smtClean="0">
                <a:latin typeface="Arial" pitchFamily="34" charset="0"/>
                <a:cs typeface="Arial" pitchFamily="34" charset="0"/>
              </a:rPr>
              <a:t> </a:t>
            </a:r>
            <a:endParaRPr lang="es-MX" dirty="0"/>
          </a:p>
        </p:txBody>
      </p:sp>
      <p:pic>
        <p:nvPicPr>
          <p:cNvPr id="4" name="3 Imagen" descr="uuuuuuuuuuu.jpg"/>
          <p:cNvPicPr>
            <a:picLocks noChangeAspect="1"/>
          </p:cNvPicPr>
          <p:nvPr/>
        </p:nvPicPr>
        <p:blipFill>
          <a:blip r:embed="rId2"/>
          <a:stretch>
            <a:fillRect/>
          </a:stretch>
        </p:blipFill>
        <p:spPr>
          <a:xfrm>
            <a:off x="2714612" y="4143380"/>
            <a:ext cx="2800350" cy="162877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0" y="0"/>
            <a:ext cx="9144000" cy="6858000"/>
          </a:xfrm>
        </p:spPr>
        <p:txBody>
          <a:bodyPr/>
          <a:lstStyle/>
          <a:p>
            <a:pPr algn="ctr">
              <a:buNone/>
            </a:pPr>
            <a:r>
              <a:rPr lang="es-ES_tradnl" dirty="0" smtClean="0">
                <a:latin typeface="Arial" pitchFamily="34" charset="0"/>
                <a:cs typeface="Arial" pitchFamily="34" charset="0"/>
              </a:rPr>
              <a:t>		</a:t>
            </a:r>
            <a:r>
              <a:rPr lang="es-ES_tradnl" i="1" u="sng" dirty="0" smtClean="0">
                <a:latin typeface="Arial" pitchFamily="34" charset="0"/>
                <a:cs typeface="Arial" pitchFamily="34" charset="0"/>
              </a:rPr>
              <a:t>Aspectos físicos.</a:t>
            </a:r>
          </a:p>
          <a:p>
            <a:pPr>
              <a:buNone/>
            </a:pPr>
            <a:endParaRPr lang="es-ES_tradnl" sz="2400" dirty="0">
              <a:latin typeface="Arial" pitchFamily="34" charset="0"/>
              <a:cs typeface="Arial" pitchFamily="34" charset="0"/>
            </a:endParaRPr>
          </a:p>
          <a:p>
            <a:pPr algn="just"/>
            <a:r>
              <a:rPr lang="es-ES_tradnl" sz="2400" dirty="0" smtClean="0">
                <a:latin typeface="Arial" pitchFamily="34" charset="0"/>
                <a:cs typeface="Arial" pitchFamily="34" charset="0"/>
              </a:rPr>
              <a:t>Con el paso de los años se va produciendo un envejecimiento en el organismo lo que trae consigo cambios morfológicos cardiovasculares, cambios patológicos estructurales del aparato respiratorio, muscular, óseo, digestivo, </a:t>
            </a:r>
            <a:r>
              <a:rPr lang="es-ES_tradnl" sz="2400" dirty="0" err="1" smtClean="0">
                <a:latin typeface="Arial" pitchFamily="34" charset="0"/>
                <a:cs typeface="Arial" pitchFamily="34" charset="0"/>
              </a:rPr>
              <a:t>genito</a:t>
            </a:r>
            <a:r>
              <a:rPr lang="es-ES_tradnl" sz="2400" dirty="0" smtClean="0">
                <a:latin typeface="Arial" pitchFamily="34" charset="0"/>
                <a:cs typeface="Arial" pitchFamily="34" charset="0"/>
              </a:rPr>
              <a:t>-urinario, cambios en la boca y dientes, cambios en los </a:t>
            </a:r>
            <a:r>
              <a:rPr lang="es-ES_tradnl" sz="2400" dirty="0" err="1" smtClean="0">
                <a:latin typeface="Arial" pitchFamily="34" charset="0"/>
                <a:cs typeface="Arial" pitchFamily="34" charset="0"/>
              </a:rPr>
              <a:t>organos</a:t>
            </a:r>
            <a:r>
              <a:rPr lang="es-ES_tradnl" sz="2400" dirty="0" smtClean="0">
                <a:latin typeface="Arial" pitchFamily="34" charset="0"/>
                <a:cs typeface="Arial" pitchFamily="34" charset="0"/>
              </a:rPr>
              <a:t> sensoriales tales como disminución de la agudeza visual y perdida auditiva, piel denota enrojecimiento, se acompaña frecuentemente de una mayor lentitud   en la capacidad psicomotriz. </a:t>
            </a:r>
            <a:endParaRPr lang="es-MX" sz="2400" dirty="0">
              <a:latin typeface="Arial" pitchFamily="34" charset="0"/>
              <a:cs typeface="Arial" pitchFamily="34" charset="0"/>
            </a:endParaRPr>
          </a:p>
        </p:txBody>
      </p:sp>
      <p:pic>
        <p:nvPicPr>
          <p:cNvPr id="4" name="3 Imagen" descr="111111111.jpg"/>
          <p:cNvPicPr>
            <a:picLocks noChangeAspect="1"/>
          </p:cNvPicPr>
          <p:nvPr/>
        </p:nvPicPr>
        <p:blipFill>
          <a:blip r:embed="rId2"/>
          <a:stretch>
            <a:fillRect/>
          </a:stretch>
        </p:blipFill>
        <p:spPr>
          <a:xfrm>
            <a:off x="4143372" y="4357694"/>
            <a:ext cx="2857500" cy="214314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0" y="0"/>
            <a:ext cx="9144000" cy="6858000"/>
          </a:xfrm>
        </p:spPr>
        <p:txBody>
          <a:bodyPr>
            <a:normAutofit/>
          </a:bodyPr>
          <a:lstStyle/>
          <a:p>
            <a:endParaRPr lang="es-ES_tradnl" sz="2400" dirty="0" smtClean="0">
              <a:latin typeface="Arial" pitchFamily="34" charset="0"/>
              <a:cs typeface="Arial" pitchFamily="34" charset="0"/>
            </a:endParaRPr>
          </a:p>
          <a:p>
            <a:endParaRPr lang="es-ES_tradnl" sz="2400" dirty="0">
              <a:latin typeface="Arial" pitchFamily="34" charset="0"/>
              <a:cs typeface="Arial" pitchFamily="34" charset="0"/>
            </a:endParaRPr>
          </a:p>
          <a:p>
            <a:pPr algn="just"/>
            <a:r>
              <a:rPr lang="es-ES_tradnl" sz="2400" dirty="0" smtClean="0">
                <a:latin typeface="Arial" pitchFamily="34" charset="0"/>
                <a:cs typeface="Arial" pitchFamily="34" charset="0"/>
              </a:rPr>
              <a:t>Una disminución en los mecanismos termorreguladores del anciano, todo ello puede suponer un riesgo para la salud del individuo.  </a:t>
            </a:r>
          </a:p>
          <a:p>
            <a:endParaRPr lang="es-ES_tradnl" sz="2400" dirty="0">
              <a:latin typeface="Arial" pitchFamily="34" charset="0"/>
              <a:cs typeface="Arial" pitchFamily="34" charset="0"/>
            </a:endParaRPr>
          </a:p>
          <a:p>
            <a:endParaRPr lang="es-ES_tradnl" sz="2400" dirty="0" smtClean="0">
              <a:latin typeface="Arial" pitchFamily="34" charset="0"/>
              <a:cs typeface="Arial" pitchFamily="34" charset="0"/>
            </a:endParaRPr>
          </a:p>
          <a:p>
            <a:pPr>
              <a:buNone/>
            </a:pPr>
            <a:r>
              <a:rPr lang="es-ES_tradnl" sz="2400" dirty="0" smtClean="0">
                <a:latin typeface="Arial" pitchFamily="34" charset="0"/>
                <a:cs typeface="Arial" pitchFamily="34" charset="0"/>
              </a:rPr>
              <a:t>   </a:t>
            </a:r>
            <a:endParaRPr lang="es-MX" sz="2400" dirty="0">
              <a:latin typeface="Arial" pitchFamily="34" charset="0"/>
              <a:cs typeface="Arial" pitchFamily="34" charset="0"/>
            </a:endParaRPr>
          </a:p>
        </p:txBody>
      </p:sp>
      <p:pic>
        <p:nvPicPr>
          <p:cNvPr id="4" name="3 Imagen" descr="sssssssss.jpg"/>
          <p:cNvPicPr>
            <a:picLocks noChangeAspect="1"/>
          </p:cNvPicPr>
          <p:nvPr/>
        </p:nvPicPr>
        <p:blipFill>
          <a:blip r:embed="rId2"/>
          <a:stretch>
            <a:fillRect/>
          </a:stretch>
        </p:blipFill>
        <p:spPr>
          <a:xfrm>
            <a:off x="3357554" y="2643182"/>
            <a:ext cx="1857388" cy="295275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0" y="0"/>
            <a:ext cx="9144000" cy="6858000"/>
          </a:xfrm>
        </p:spPr>
        <p:txBody>
          <a:bodyPr/>
          <a:lstStyle/>
          <a:p>
            <a:pPr algn="ctr">
              <a:buNone/>
            </a:pPr>
            <a:r>
              <a:rPr lang="es-ES_tradnl" i="1" u="sng" dirty="0" smtClean="0">
                <a:latin typeface="Arial" pitchFamily="34" charset="0"/>
                <a:cs typeface="Arial" pitchFamily="34" charset="0"/>
              </a:rPr>
              <a:t>ASPECTOS PSICOSOCIALES.</a:t>
            </a:r>
            <a:endParaRPr lang="es-ES_tradnl" i="1" dirty="0" smtClean="0">
              <a:latin typeface="Arial" pitchFamily="34" charset="0"/>
              <a:cs typeface="Arial" pitchFamily="34" charset="0"/>
            </a:endParaRPr>
          </a:p>
          <a:p>
            <a:pPr>
              <a:buNone/>
            </a:pPr>
            <a:endParaRPr lang="es-ES_tradnl" sz="2400" dirty="0">
              <a:latin typeface="Arial" pitchFamily="34" charset="0"/>
              <a:cs typeface="Arial" pitchFamily="34" charset="0"/>
            </a:endParaRPr>
          </a:p>
          <a:p>
            <a:pPr marL="457200" indent="-457200" algn="just"/>
            <a:endParaRPr lang="es-ES_tradnl" sz="2400" dirty="0" smtClean="0">
              <a:latin typeface="Arial" pitchFamily="34" charset="0"/>
              <a:cs typeface="Arial" pitchFamily="34" charset="0"/>
            </a:endParaRPr>
          </a:p>
          <a:p>
            <a:pPr marL="457200" indent="-457200" algn="just"/>
            <a:r>
              <a:rPr lang="es-ES_tradnl" sz="2400" dirty="0" smtClean="0">
                <a:latin typeface="Arial" pitchFamily="34" charset="0"/>
                <a:cs typeface="Arial" pitchFamily="34" charset="0"/>
              </a:rPr>
              <a:t>Con el paso de los años se va produciendo un envejecimiento en las capacidades intelectuales.</a:t>
            </a:r>
          </a:p>
          <a:p>
            <a:pPr marL="457200" indent="-457200"/>
            <a:endParaRPr lang="es-ES_tradnl" sz="2400" dirty="0">
              <a:latin typeface="Arial" pitchFamily="34" charset="0"/>
              <a:cs typeface="Arial" pitchFamily="34" charset="0"/>
            </a:endParaRPr>
          </a:p>
          <a:p>
            <a:pPr marL="457200" indent="-457200">
              <a:buNone/>
            </a:pPr>
            <a:endParaRPr lang="es-MX" sz="2400" dirty="0">
              <a:latin typeface="Arial" pitchFamily="34" charset="0"/>
              <a:cs typeface="Arial" pitchFamily="34" charset="0"/>
            </a:endParaRPr>
          </a:p>
        </p:txBody>
      </p:sp>
      <p:pic>
        <p:nvPicPr>
          <p:cNvPr id="4" name="3 Imagen" descr="jjjjjjjjjjjjjjjjjjjjjj.jpg"/>
          <p:cNvPicPr>
            <a:picLocks noChangeAspect="1"/>
          </p:cNvPicPr>
          <p:nvPr/>
        </p:nvPicPr>
        <p:blipFill>
          <a:blip r:embed="rId2"/>
          <a:stretch>
            <a:fillRect/>
          </a:stretch>
        </p:blipFill>
        <p:spPr>
          <a:xfrm>
            <a:off x="3143240" y="2786058"/>
            <a:ext cx="3143272" cy="257176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0" y="0"/>
            <a:ext cx="9144000" cy="6858000"/>
          </a:xfrm>
        </p:spPr>
        <p:txBody>
          <a:bodyPr/>
          <a:lstStyle/>
          <a:p>
            <a:pPr algn="just"/>
            <a:r>
              <a:rPr lang="es-ES_tradnl" dirty="0" smtClean="0">
                <a:latin typeface="Arial" pitchFamily="34" charset="0"/>
                <a:cs typeface="Arial" pitchFamily="34" charset="0"/>
              </a:rPr>
              <a:t>A partir de los 30 años se inicia un declive de las capacidades intelectuales que se va acelerando con la vejez. En la vejez hay una perdida de la capacidad para resolver problemas, esta se acompaña de falta de espontaneidad en los procesos de pensamiento. </a:t>
            </a:r>
          </a:p>
          <a:p>
            <a:pPr>
              <a:buNone/>
            </a:pPr>
            <a:endParaRPr lang="es-ES_tradnl" dirty="0"/>
          </a:p>
          <a:p>
            <a:endParaRPr lang="es-MX" dirty="0"/>
          </a:p>
        </p:txBody>
      </p:sp>
      <p:pic>
        <p:nvPicPr>
          <p:cNvPr id="4" name="3 Imagen" descr="viii.gif"/>
          <p:cNvPicPr>
            <a:picLocks noChangeAspect="1"/>
          </p:cNvPicPr>
          <p:nvPr/>
        </p:nvPicPr>
        <p:blipFill>
          <a:blip r:embed="rId2"/>
          <a:stretch>
            <a:fillRect/>
          </a:stretch>
        </p:blipFill>
        <p:spPr>
          <a:xfrm>
            <a:off x="3357554" y="3143248"/>
            <a:ext cx="2462214" cy="243840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irador">
  <a:themeElements>
    <a:clrScheme name="Mirador">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Mirador">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Mirador">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180</TotalTime>
  <Words>386</Words>
  <Application>Microsoft Office PowerPoint</Application>
  <PresentationFormat>Presentación en pantalla (4:3)</PresentationFormat>
  <Paragraphs>60</Paragraphs>
  <Slides>13</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13</vt:i4>
      </vt:variant>
    </vt:vector>
  </HeadingPairs>
  <TitlesOfParts>
    <vt:vector size="18" baseType="lpstr">
      <vt:lpstr>Arial</vt:lpstr>
      <vt:lpstr>Century Schoolbook</vt:lpstr>
      <vt:lpstr>Wingdings</vt:lpstr>
      <vt:lpstr>Wingdings 2</vt:lpstr>
      <vt:lpstr>Mirador</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jose luis</dc:creator>
  <cp:lastModifiedBy>Chiapa</cp:lastModifiedBy>
  <cp:revision>20</cp:revision>
  <dcterms:created xsi:type="dcterms:W3CDTF">2020-05-15T19:01:12Z</dcterms:created>
  <dcterms:modified xsi:type="dcterms:W3CDTF">2020-05-15T22:13:48Z</dcterms:modified>
</cp:coreProperties>
</file>