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Be Vietnam Pro Light" panose="020B0604020202020204" charset="0"/>
      <p:regular r:id="rId24"/>
      <p:bold r:id="rId25"/>
      <p:italic r:id="rId26"/>
      <p:boldItalic r:id="rId27"/>
    </p:embeddedFont>
    <p:embeddedFont>
      <p:font typeface="Pinyon Script" panose="020B0604020202020204" charset="0"/>
      <p:regular r:id="rId28"/>
    </p:embeddedFont>
    <p:embeddedFont>
      <p:font typeface="Akatab" panose="020B0604020202020204" charset="0"/>
      <p:regular r:id="rId29"/>
      <p:bold r:id="rId30"/>
    </p:embeddedFont>
    <p:embeddedFont>
      <p:font typeface="Be Vietnam Pro ExtraLight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D1FD97-F64B-4855-B473-C2E66533EF18}">
  <a:tblStyle styleId="{C7D1FD97-F64B-4855-B473-C2E66533EF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600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6e2276bef0_2_1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6e2276bef0_2_1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69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3125" y="580252"/>
            <a:ext cx="5471700" cy="313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9000" y="3549413"/>
            <a:ext cx="2687400" cy="56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636150" y="190550"/>
            <a:ext cx="3020400" cy="4779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arker Grotesque SemiBold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3998400" cy="144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1"/>
          </p:nvPr>
        </p:nvSpPr>
        <p:spPr>
          <a:xfrm>
            <a:off x="1609625" y="2066125"/>
            <a:ext cx="3824100" cy="25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>
            <a:spLocks noGrp="1"/>
          </p:cNvSpPr>
          <p:nvPr>
            <p:ph type="pic" idx="2"/>
          </p:nvPr>
        </p:nvSpPr>
        <p:spPr>
          <a:xfrm>
            <a:off x="5715849" y="0"/>
            <a:ext cx="3428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720064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subTitle" idx="2"/>
          </p:nvPr>
        </p:nvSpPr>
        <p:spPr>
          <a:xfrm>
            <a:off x="4826936" y="1580125"/>
            <a:ext cx="3597000" cy="23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2850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6" name="Google Shape;96;p11"/>
          <p:cNvSpPr txBox="1">
            <a:spLocks noGrp="1"/>
          </p:cNvSpPr>
          <p:nvPr>
            <p:ph type="subTitle" idx="1"/>
          </p:nvPr>
        </p:nvSpPr>
        <p:spPr>
          <a:xfrm>
            <a:off x="1284000" y="2816250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21"/>
          <p:cNvGrpSpPr/>
          <p:nvPr/>
        </p:nvGrpSpPr>
        <p:grpSpPr>
          <a:xfrm>
            <a:off x="237725" y="3713051"/>
            <a:ext cx="8668563" cy="1430407"/>
            <a:chOff x="237719" y="0"/>
            <a:chExt cx="8668563" cy="5143500"/>
          </a:xfrm>
        </p:grpSpPr>
        <p:sp>
          <p:nvSpPr>
            <p:cNvPr id="273" name="Google Shape;273;p21"/>
            <p:cNvSpPr/>
            <p:nvPr/>
          </p:nvSpPr>
          <p:spPr>
            <a:xfrm>
              <a:off x="237719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70660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1175492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1644379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211326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2582153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305104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351992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3988813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445770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4926587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539547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86436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6333247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680213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7271021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7739908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820879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8677681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237725" y="0"/>
            <a:ext cx="8668563" cy="1133627"/>
            <a:chOff x="237719" y="0"/>
            <a:chExt cx="8668563" cy="5143500"/>
          </a:xfrm>
        </p:grpSpPr>
        <p:sp>
          <p:nvSpPr>
            <p:cNvPr id="294" name="Google Shape;294;p22"/>
            <p:cNvSpPr/>
            <p:nvPr/>
          </p:nvSpPr>
          <p:spPr>
            <a:xfrm>
              <a:off x="237719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70660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1175492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1644379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211326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2582153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305104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3519926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3988813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445770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926587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22"/>
            <p:cNvSpPr/>
            <p:nvPr/>
          </p:nvSpPr>
          <p:spPr>
            <a:xfrm>
              <a:off x="539547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22"/>
            <p:cNvSpPr/>
            <p:nvPr/>
          </p:nvSpPr>
          <p:spPr>
            <a:xfrm>
              <a:off x="5864360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22"/>
            <p:cNvSpPr/>
            <p:nvPr/>
          </p:nvSpPr>
          <p:spPr>
            <a:xfrm>
              <a:off x="6333247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22"/>
            <p:cNvSpPr/>
            <p:nvPr/>
          </p:nvSpPr>
          <p:spPr>
            <a:xfrm>
              <a:off x="680213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22"/>
            <p:cNvSpPr/>
            <p:nvPr/>
          </p:nvSpPr>
          <p:spPr>
            <a:xfrm>
              <a:off x="7271021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7739908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8208794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8677681" y="0"/>
              <a:ext cx="2286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Pinyon Script"/>
              <a:buNone/>
              <a:defRPr sz="3800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●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○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■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●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○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■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●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○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 Vietnam Pro Light"/>
              <a:buChar char="■"/>
              <a:defRPr>
                <a:solidFill>
                  <a:schemeClr val="dk1"/>
                </a:solidFill>
                <a:latin typeface="Be Vietnam Pro Light"/>
                <a:ea typeface="Be Vietnam Pro Light"/>
                <a:cs typeface="Be Vietnam Pro Light"/>
                <a:sym typeface="Be Vietnam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67" r:id="rId8"/>
    <p:sldLayoutId id="2147483668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8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27"/>
          <p:cNvGrpSpPr/>
          <p:nvPr/>
        </p:nvGrpSpPr>
        <p:grpSpPr>
          <a:xfrm>
            <a:off x="1" y="-487108"/>
            <a:ext cx="9143999" cy="5630610"/>
            <a:chOff x="1" y="-487108"/>
            <a:chExt cx="9143999" cy="5630610"/>
          </a:xfrm>
        </p:grpSpPr>
        <p:grpSp>
          <p:nvGrpSpPr>
            <p:cNvPr id="330" name="Google Shape;330;p27"/>
            <p:cNvGrpSpPr/>
            <p:nvPr/>
          </p:nvGrpSpPr>
          <p:grpSpPr>
            <a:xfrm>
              <a:off x="1" y="2"/>
              <a:ext cx="9143999" cy="5143500"/>
              <a:chOff x="0" y="0"/>
              <a:chExt cx="12191999" cy="6858000"/>
            </a:xfrm>
          </p:grpSpPr>
          <p:sp>
            <p:nvSpPr>
              <p:cNvPr id="331" name="Google Shape;331;p27"/>
              <p:cNvSpPr/>
              <p:nvPr/>
            </p:nvSpPr>
            <p:spPr>
              <a:xfrm>
                <a:off x="8648065" y="4440237"/>
                <a:ext cx="91376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91376" h="38861" extrusionOk="0">
                    <a:moveTo>
                      <a:pt x="91377" y="22289"/>
                    </a:moveTo>
                    <a:cubicBezTo>
                      <a:pt x="59627" y="15367"/>
                      <a:pt x="29210" y="7938"/>
                      <a:pt x="0" y="0"/>
                    </a:cubicBezTo>
                    <a:lnTo>
                      <a:pt x="0" y="38862"/>
                    </a:lnTo>
                    <a:cubicBezTo>
                      <a:pt x="29210" y="32957"/>
                      <a:pt x="59627" y="27432"/>
                      <a:pt x="91377" y="22289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8648065" y="2625217"/>
                <a:ext cx="116140" cy="80708"/>
              </a:xfrm>
              <a:custGeom>
                <a:avLst/>
                <a:gdLst/>
                <a:ahLst/>
                <a:cxnLst/>
                <a:rect l="l" t="t" r="r" b="b"/>
                <a:pathLst>
                  <a:path w="116140" h="80708" extrusionOk="0">
                    <a:moveTo>
                      <a:pt x="116141" y="59563"/>
                    </a:moveTo>
                    <a:cubicBezTo>
                      <a:pt x="75502" y="40957"/>
                      <a:pt x="36830" y="21082"/>
                      <a:pt x="0" y="0"/>
                    </a:cubicBezTo>
                    <a:lnTo>
                      <a:pt x="0" y="80708"/>
                    </a:lnTo>
                    <a:cubicBezTo>
                      <a:pt x="37084" y="72136"/>
                      <a:pt x="75819" y="65024"/>
                      <a:pt x="116141" y="5956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7300531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27"/>
              <p:cNvSpPr/>
              <p:nvPr/>
            </p:nvSpPr>
            <p:spPr>
              <a:xfrm>
                <a:off x="8648065" y="5730430"/>
                <a:ext cx="65340" cy="31115"/>
              </a:xfrm>
              <a:custGeom>
                <a:avLst/>
                <a:gdLst/>
                <a:ahLst/>
                <a:cxnLst/>
                <a:rect l="l" t="t" r="r" b="b"/>
                <a:pathLst>
                  <a:path w="65340" h="31115" extrusionOk="0">
                    <a:moveTo>
                      <a:pt x="65341" y="19304"/>
                    </a:moveTo>
                    <a:cubicBezTo>
                      <a:pt x="43116" y="13081"/>
                      <a:pt x="21336" y="6667"/>
                      <a:pt x="0" y="0"/>
                    </a:cubicBezTo>
                    <a:lnTo>
                      <a:pt x="0" y="31115"/>
                    </a:lnTo>
                    <a:cubicBezTo>
                      <a:pt x="21336" y="27051"/>
                      <a:pt x="43116" y="23114"/>
                      <a:pt x="65341" y="19304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7"/>
              <p:cNvSpPr/>
              <p:nvPr/>
            </p:nvSpPr>
            <p:spPr>
              <a:xfrm>
                <a:off x="10782490" y="5694807"/>
                <a:ext cx="172592" cy="88455"/>
              </a:xfrm>
              <a:custGeom>
                <a:avLst/>
                <a:gdLst/>
                <a:ahLst/>
                <a:cxnLst/>
                <a:rect l="l" t="t" r="r" b="b"/>
                <a:pathLst>
                  <a:path w="172592" h="88455" extrusionOk="0">
                    <a:moveTo>
                      <a:pt x="0" y="54927"/>
                    </a:moveTo>
                    <a:cubicBezTo>
                      <a:pt x="60325" y="65215"/>
                      <a:pt x="117919" y="76454"/>
                      <a:pt x="172593" y="88455"/>
                    </a:cubicBezTo>
                    <a:lnTo>
                      <a:pt x="172593" y="0"/>
                    </a:lnTo>
                    <a:cubicBezTo>
                      <a:pt x="117919" y="19685"/>
                      <a:pt x="60325" y="38036"/>
                      <a:pt x="0" y="54927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10669269" y="0"/>
                <a:ext cx="285813" cy="650430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650430" extrusionOk="0">
                    <a:moveTo>
                      <a:pt x="285814" y="650431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482473"/>
                    </a:lnTo>
                    <a:cubicBezTo>
                      <a:pt x="103124" y="530797"/>
                      <a:pt x="198882" y="587121"/>
                      <a:pt x="285814" y="65043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>
                <a:off x="6626796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10820654" y="2613850"/>
                <a:ext cx="134429" cy="118872"/>
              </a:xfrm>
              <a:custGeom>
                <a:avLst/>
                <a:gdLst/>
                <a:ahLst/>
                <a:cxnLst/>
                <a:rect l="l" t="t" r="r" b="b"/>
                <a:pathLst>
                  <a:path w="134429" h="118872" extrusionOk="0">
                    <a:moveTo>
                      <a:pt x="0" y="70929"/>
                    </a:moveTo>
                    <a:cubicBezTo>
                      <a:pt x="47371" y="85789"/>
                      <a:pt x="92139" y="101790"/>
                      <a:pt x="134429" y="118872"/>
                    </a:cubicBezTo>
                    <a:lnTo>
                      <a:pt x="134429" y="0"/>
                    </a:lnTo>
                    <a:cubicBezTo>
                      <a:pt x="92583" y="25336"/>
                      <a:pt x="47878" y="48958"/>
                      <a:pt x="0" y="70929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10832718" y="4431410"/>
                <a:ext cx="122364" cy="54229"/>
              </a:xfrm>
              <a:custGeom>
                <a:avLst/>
                <a:gdLst/>
                <a:ahLst/>
                <a:cxnLst/>
                <a:rect l="l" t="t" r="r" b="b"/>
                <a:pathLst>
                  <a:path w="122364" h="54229" extrusionOk="0">
                    <a:moveTo>
                      <a:pt x="0" y="31115"/>
                    </a:moveTo>
                    <a:cubicBezTo>
                      <a:pt x="43307" y="38164"/>
                      <a:pt x="84011" y="45847"/>
                      <a:pt x="122365" y="54229"/>
                    </a:cubicBezTo>
                    <a:lnTo>
                      <a:pt x="122365" y="0"/>
                    </a:lnTo>
                    <a:cubicBezTo>
                      <a:pt x="84011" y="11240"/>
                      <a:pt x="43307" y="21654"/>
                      <a:pt x="0" y="31115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2584386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27"/>
              <p:cNvSpPr/>
              <p:nvPr/>
            </p:nvSpPr>
            <p:spPr>
              <a:xfrm>
                <a:off x="0" y="0"/>
                <a:ext cx="175260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75260" h="6858000" extrusionOk="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1236916" y="0"/>
                <a:ext cx="285877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7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1910651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>
                <a:off x="563118" y="0"/>
                <a:ext cx="285877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7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5279326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5953061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3258121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4605591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>
                <a:off x="3931856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285877" y="0"/>
                    </a:lnTo>
                    <a:lnTo>
                      <a:pt x="285877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7"/>
              <p:cNvSpPr/>
              <p:nvPr/>
            </p:nvSpPr>
            <p:spPr>
              <a:xfrm>
                <a:off x="9995534" y="0"/>
                <a:ext cx="285813" cy="348297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348297" extrusionOk="0">
                    <a:moveTo>
                      <a:pt x="285814" y="348298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300609"/>
                    </a:lnTo>
                    <a:cubicBezTo>
                      <a:pt x="98172" y="310388"/>
                      <a:pt x="193675" y="326454"/>
                      <a:pt x="285814" y="348298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7"/>
              <p:cNvSpPr/>
              <p:nvPr/>
            </p:nvSpPr>
            <p:spPr>
              <a:xfrm>
                <a:off x="9995534" y="6550025"/>
                <a:ext cx="285813" cy="307975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307975" extrusionOk="0">
                    <a:moveTo>
                      <a:pt x="0" y="14986"/>
                    </a:moveTo>
                    <a:lnTo>
                      <a:pt x="0" y="307975"/>
                    </a:lnTo>
                    <a:lnTo>
                      <a:pt x="285814" y="307975"/>
                    </a:lnTo>
                    <a:lnTo>
                      <a:pt x="285814" y="0"/>
                    </a:lnTo>
                    <a:cubicBezTo>
                      <a:pt x="193422" y="6858"/>
                      <a:pt x="97981" y="11874"/>
                      <a:pt x="0" y="14986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>
                <a:off x="8648065" y="0"/>
                <a:ext cx="285813" cy="606933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606933" extrusionOk="0">
                    <a:moveTo>
                      <a:pt x="285814" y="454470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606933"/>
                    </a:lnTo>
                    <a:cubicBezTo>
                      <a:pt x="87820" y="549085"/>
                      <a:pt x="183515" y="497904"/>
                      <a:pt x="285814" y="45447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>
                <a:off x="7974330" y="0"/>
                <a:ext cx="285813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6858000" extrusionOk="0">
                    <a:moveTo>
                      <a:pt x="1841" y="6120003"/>
                    </a:moveTo>
                    <a:cubicBezTo>
                      <a:pt x="1841" y="6026023"/>
                      <a:pt x="100964" y="5938774"/>
                      <a:pt x="285814" y="5866702"/>
                    </a:cubicBezTo>
                    <a:lnTo>
                      <a:pt x="285814" y="5558473"/>
                    </a:lnTo>
                    <a:cubicBezTo>
                      <a:pt x="100964" y="5440617"/>
                      <a:pt x="1841" y="5297932"/>
                      <a:pt x="1841" y="5144199"/>
                    </a:cubicBezTo>
                    <a:cubicBezTo>
                      <a:pt x="1841" y="4934014"/>
                      <a:pt x="48133" y="4744466"/>
                      <a:pt x="285814" y="4610735"/>
                    </a:cubicBezTo>
                    <a:lnTo>
                      <a:pt x="285814" y="4263200"/>
                    </a:lnTo>
                    <a:cubicBezTo>
                      <a:pt x="46989" y="4083050"/>
                      <a:pt x="-127" y="3827526"/>
                      <a:pt x="1841" y="3544126"/>
                    </a:cubicBezTo>
                    <a:cubicBezTo>
                      <a:pt x="3683" y="3285109"/>
                      <a:pt x="94932" y="3051620"/>
                      <a:pt x="285814" y="2891473"/>
                    </a:cubicBezTo>
                    <a:lnTo>
                      <a:pt x="285814" y="2273681"/>
                    </a:lnTo>
                    <a:cubicBezTo>
                      <a:pt x="149351" y="2073402"/>
                      <a:pt x="87249" y="1835595"/>
                      <a:pt x="87249" y="1580452"/>
                    </a:cubicBezTo>
                    <a:cubicBezTo>
                      <a:pt x="87249" y="1362012"/>
                      <a:pt x="159067" y="1156272"/>
                      <a:pt x="285814" y="975932"/>
                    </a:cubicBezTo>
                    <a:lnTo>
                      <a:pt x="285814" y="0"/>
                    </a:lnTo>
                    <a:lnTo>
                      <a:pt x="0" y="0"/>
                    </a:lnTo>
                    <a:lnTo>
                      <a:pt x="0" y="6858000"/>
                    </a:lnTo>
                    <a:lnTo>
                      <a:pt x="285814" y="6858000"/>
                    </a:lnTo>
                    <a:lnTo>
                      <a:pt x="285814" y="6362256"/>
                    </a:lnTo>
                    <a:cubicBezTo>
                      <a:pt x="106108" y="6292406"/>
                      <a:pt x="1841" y="6209221"/>
                      <a:pt x="1841" y="612000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8648065" y="6469888"/>
                <a:ext cx="285813" cy="388111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388111" extrusionOk="0">
                    <a:moveTo>
                      <a:pt x="0" y="0"/>
                    </a:moveTo>
                    <a:lnTo>
                      <a:pt x="0" y="388112"/>
                    </a:lnTo>
                    <a:lnTo>
                      <a:pt x="285814" y="388112"/>
                    </a:lnTo>
                    <a:lnTo>
                      <a:pt x="285814" y="46990"/>
                    </a:lnTo>
                    <a:cubicBezTo>
                      <a:pt x="184403" y="33592"/>
                      <a:pt x="88709" y="17843"/>
                      <a:pt x="0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10669269" y="6456679"/>
                <a:ext cx="285813" cy="401320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401320" extrusionOk="0">
                    <a:moveTo>
                      <a:pt x="0" y="51499"/>
                    </a:moveTo>
                    <a:lnTo>
                      <a:pt x="0" y="401320"/>
                    </a:lnTo>
                    <a:lnTo>
                      <a:pt x="285814" y="401320"/>
                    </a:lnTo>
                    <a:lnTo>
                      <a:pt x="285814" y="0"/>
                    </a:lnTo>
                    <a:cubicBezTo>
                      <a:pt x="197803" y="19431"/>
                      <a:pt x="102109" y="36703"/>
                      <a:pt x="0" y="51499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11343005" y="0"/>
                <a:ext cx="285876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285876" h="6858000" extrusionOk="0">
                    <a:moveTo>
                      <a:pt x="0" y="0"/>
                    </a:moveTo>
                    <a:lnTo>
                      <a:pt x="0" y="1075373"/>
                    </a:lnTo>
                    <a:cubicBezTo>
                      <a:pt x="87439" y="1230503"/>
                      <a:pt x="135763" y="1401191"/>
                      <a:pt x="135763" y="1580452"/>
                    </a:cubicBezTo>
                    <a:cubicBezTo>
                      <a:pt x="135763" y="1808099"/>
                      <a:pt x="96838" y="2021967"/>
                      <a:pt x="0" y="2207705"/>
                    </a:cubicBezTo>
                    <a:lnTo>
                      <a:pt x="0" y="2980373"/>
                    </a:lnTo>
                    <a:cubicBezTo>
                      <a:pt x="156083" y="3140202"/>
                      <a:pt x="221170" y="3334512"/>
                      <a:pt x="221170" y="3544126"/>
                    </a:cubicBezTo>
                    <a:cubicBezTo>
                      <a:pt x="221170" y="3810445"/>
                      <a:pt x="193167" y="4052126"/>
                      <a:pt x="0" y="4229799"/>
                    </a:cubicBezTo>
                    <a:lnTo>
                      <a:pt x="0" y="4635246"/>
                    </a:lnTo>
                    <a:cubicBezTo>
                      <a:pt x="193167" y="4767136"/>
                      <a:pt x="221170" y="4946523"/>
                      <a:pt x="221170" y="5144199"/>
                    </a:cubicBezTo>
                    <a:cubicBezTo>
                      <a:pt x="221170" y="5272215"/>
                      <a:pt x="140970" y="5392484"/>
                      <a:pt x="0" y="5497195"/>
                    </a:cubicBezTo>
                    <a:lnTo>
                      <a:pt x="0" y="5904167"/>
                    </a:lnTo>
                    <a:cubicBezTo>
                      <a:pt x="140970" y="5968175"/>
                      <a:pt x="221170" y="6041771"/>
                      <a:pt x="221170" y="6120003"/>
                    </a:cubicBezTo>
                    <a:cubicBezTo>
                      <a:pt x="221170" y="6198235"/>
                      <a:pt x="140970" y="6271832"/>
                      <a:pt x="0" y="6335840"/>
                    </a:cubicBezTo>
                    <a:lnTo>
                      <a:pt x="0" y="6858000"/>
                    </a:lnTo>
                    <a:lnTo>
                      <a:pt x="285876" y="6858000"/>
                    </a:lnTo>
                    <a:lnTo>
                      <a:pt x="285876" y="0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9321800" y="6554406"/>
                <a:ext cx="285813" cy="303593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303593" extrusionOk="0">
                    <a:moveTo>
                      <a:pt x="0" y="0"/>
                    </a:moveTo>
                    <a:lnTo>
                      <a:pt x="0" y="303594"/>
                    </a:lnTo>
                    <a:lnTo>
                      <a:pt x="285814" y="303594"/>
                    </a:lnTo>
                    <a:lnTo>
                      <a:pt x="285814" y="12256"/>
                    </a:lnTo>
                    <a:cubicBezTo>
                      <a:pt x="188087" y="10097"/>
                      <a:pt x="92583" y="5906"/>
                      <a:pt x="0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12016740" y="0"/>
                <a:ext cx="175259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75259" h="6858000" extrusionOk="0">
                    <a:moveTo>
                      <a:pt x="0" y="0"/>
                    </a:moveTo>
                    <a:lnTo>
                      <a:pt x="175260" y="0"/>
                    </a:lnTo>
                    <a:lnTo>
                      <a:pt x="17526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9321800" y="0"/>
                <a:ext cx="285813" cy="334390"/>
              </a:xfrm>
              <a:custGeom>
                <a:avLst/>
                <a:gdLst/>
                <a:ahLst/>
                <a:cxnLst/>
                <a:rect l="l" t="t" r="r" b="b"/>
                <a:pathLst>
                  <a:path w="285813" h="334390" extrusionOk="0">
                    <a:moveTo>
                      <a:pt x="285814" y="295339"/>
                    </a:moveTo>
                    <a:lnTo>
                      <a:pt x="285814" y="0"/>
                    </a:lnTo>
                    <a:lnTo>
                      <a:pt x="0" y="0"/>
                    </a:lnTo>
                    <a:lnTo>
                      <a:pt x="0" y="334391"/>
                    </a:lnTo>
                    <a:cubicBezTo>
                      <a:pt x="92393" y="315468"/>
                      <a:pt x="187896" y="302260"/>
                      <a:pt x="285814" y="295339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7"/>
              <p:cNvSpPr/>
              <p:nvPr/>
            </p:nvSpPr>
            <p:spPr>
              <a:xfrm>
                <a:off x="175260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848994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1522730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2196465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2870200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3543935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4217670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4891468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5565203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2" y="0"/>
                    </a:lnTo>
                    <a:lnTo>
                      <a:pt x="387922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6238938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6912673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7586408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8260143" y="0"/>
                <a:ext cx="387921" cy="975931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975931" extrusionOk="0">
                    <a:moveTo>
                      <a:pt x="387921" y="606933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975932"/>
                    </a:lnTo>
                    <a:cubicBezTo>
                      <a:pt x="98615" y="835533"/>
                      <a:pt x="230632" y="710502"/>
                      <a:pt x="387921" y="60693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8260143" y="2273680"/>
                <a:ext cx="387921" cy="617791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17791" extrusionOk="0">
                    <a:moveTo>
                      <a:pt x="387921" y="351536"/>
                    </a:moveTo>
                    <a:cubicBezTo>
                      <a:pt x="221234" y="256286"/>
                      <a:pt x="93218" y="136906"/>
                      <a:pt x="0" y="0"/>
                    </a:cubicBezTo>
                    <a:lnTo>
                      <a:pt x="0" y="617792"/>
                    </a:lnTo>
                    <a:cubicBezTo>
                      <a:pt x="100901" y="533083"/>
                      <a:pt x="229679" y="468884"/>
                      <a:pt x="387921" y="432245"/>
                    </a:cubicBezTo>
                    <a:lnTo>
                      <a:pt x="387921" y="351536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8260143" y="4263199"/>
                <a:ext cx="387921" cy="347535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347535" extrusionOk="0">
                    <a:moveTo>
                      <a:pt x="387921" y="177038"/>
                    </a:moveTo>
                    <a:cubicBezTo>
                      <a:pt x="221805" y="132143"/>
                      <a:pt x="95567" y="72136"/>
                      <a:pt x="0" y="0"/>
                    </a:cubicBezTo>
                    <a:lnTo>
                      <a:pt x="0" y="347535"/>
                    </a:lnTo>
                    <a:cubicBezTo>
                      <a:pt x="95376" y="293941"/>
                      <a:pt x="221551" y="249238"/>
                      <a:pt x="387921" y="215900"/>
                    </a:cubicBezTo>
                    <a:lnTo>
                      <a:pt x="387921" y="177038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8260143" y="5558472"/>
                <a:ext cx="387921" cy="308229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308229" extrusionOk="0">
                    <a:moveTo>
                      <a:pt x="387921" y="171958"/>
                    </a:moveTo>
                    <a:cubicBezTo>
                      <a:pt x="233425" y="124016"/>
                      <a:pt x="103314" y="65849"/>
                      <a:pt x="0" y="0"/>
                    </a:cubicBezTo>
                    <a:lnTo>
                      <a:pt x="0" y="308229"/>
                    </a:lnTo>
                    <a:cubicBezTo>
                      <a:pt x="103314" y="267907"/>
                      <a:pt x="233425" y="232347"/>
                      <a:pt x="387921" y="203073"/>
                    </a:cubicBezTo>
                    <a:lnTo>
                      <a:pt x="387921" y="171958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8260143" y="6362255"/>
                <a:ext cx="387921" cy="495744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495744" extrusionOk="0">
                    <a:moveTo>
                      <a:pt x="0" y="0"/>
                    </a:moveTo>
                    <a:lnTo>
                      <a:pt x="0" y="495745"/>
                    </a:lnTo>
                    <a:lnTo>
                      <a:pt x="387921" y="495745"/>
                    </a:lnTo>
                    <a:lnTo>
                      <a:pt x="387921" y="107633"/>
                    </a:lnTo>
                    <a:cubicBezTo>
                      <a:pt x="236538" y="77343"/>
                      <a:pt x="105283" y="40958"/>
                      <a:pt x="0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8933878" y="0"/>
                <a:ext cx="387921" cy="454469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454469" extrusionOk="0">
                    <a:moveTo>
                      <a:pt x="387921" y="334391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454470"/>
                    </a:lnTo>
                    <a:cubicBezTo>
                      <a:pt x="120903" y="403035"/>
                      <a:pt x="251015" y="362458"/>
                      <a:pt x="387921" y="334391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8933878" y="6516878"/>
                <a:ext cx="387921" cy="341121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341121" extrusionOk="0">
                    <a:moveTo>
                      <a:pt x="0" y="0"/>
                    </a:moveTo>
                    <a:lnTo>
                      <a:pt x="0" y="341122"/>
                    </a:lnTo>
                    <a:lnTo>
                      <a:pt x="387921" y="341122"/>
                    </a:lnTo>
                    <a:lnTo>
                      <a:pt x="387921" y="37528"/>
                    </a:lnTo>
                    <a:cubicBezTo>
                      <a:pt x="251651" y="28702"/>
                      <a:pt x="121665" y="16066"/>
                      <a:pt x="0" y="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9607613" y="0"/>
                <a:ext cx="387921" cy="300609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300609" extrusionOk="0">
                    <a:moveTo>
                      <a:pt x="162560" y="289497"/>
                    </a:moveTo>
                    <a:cubicBezTo>
                      <a:pt x="238951" y="289497"/>
                      <a:pt x="314198" y="293307"/>
                      <a:pt x="387921" y="300609"/>
                    </a:cubicBezTo>
                    <a:lnTo>
                      <a:pt x="387921" y="0"/>
                    </a:lnTo>
                    <a:lnTo>
                      <a:pt x="0" y="0"/>
                    </a:lnTo>
                    <a:lnTo>
                      <a:pt x="0" y="295339"/>
                    </a:lnTo>
                    <a:cubicBezTo>
                      <a:pt x="53467" y="291465"/>
                      <a:pt x="107696" y="289497"/>
                      <a:pt x="162560" y="289497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9607613" y="6565010"/>
                <a:ext cx="387921" cy="292989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292989" extrusionOk="0">
                    <a:moveTo>
                      <a:pt x="162560" y="3493"/>
                    </a:moveTo>
                    <a:cubicBezTo>
                      <a:pt x="107759" y="3493"/>
                      <a:pt x="53530" y="2858"/>
                      <a:pt x="0" y="1651"/>
                    </a:cubicBezTo>
                    <a:lnTo>
                      <a:pt x="0" y="292989"/>
                    </a:lnTo>
                    <a:lnTo>
                      <a:pt x="387921" y="292989"/>
                    </a:lnTo>
                    <a:lnTo>
                      <a:pt x="387921" y="0"/>
                    </a:lnTo>
                    <a:cubicBezTo>
                      <a:pt x="314134" y="2286"/>
                      <a:pt x="238887" y="3493"/>
                      <a:pt x="162560" y="349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10281348" y="0"/>
                <a:ext cx="387921" cy="482473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482473" extrusionOk="0">
                    <a:moveTo>
                      <a:pt x="387921" y="482473"/>
                    </a:moveTo>
                    <a:lnTo>
                      <a:pt x="387921" y="0"/>
                    </a:lnTo>
                    <a:lnTo>
                      <a:pt x="0" y="0"/>
                    </a:lnTo>
                    <a:lnTo>
                      <a:pt x="0" y="348298"/>
                    </a:lnTo>
                    <a:cubicBezTo>
                      <a:pt x="137605" y="380810"/>
                      <a:pt x="267716" y="426149"/>
                      <a:pt x="387921" y="48247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>
                <a:off x="10281348" y="6508178"/>
                <a:ext cx="387921" cy="349821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349821" extrusionOk="0">
                    <a:moveTo>
                      <a:pt x="0" y="41846"/>
                    </a:moveTo>
                    <a:lnTo>
                      <a:pt x="0" y="349821"/>
                    </a:lnTo>
                    <a:lnTo>
                      <a:pt x="387921" y="349821"/>
                    </a:lnTo>
                    <a:lnTo>
                      <a:pt x="387921" y="0"/>
                    </a:lnTo>
                    <a:cubicBezTo>
                      <a:pt x="266891" y="17590"/>
                      <a:pt x="136843" y="31686"/>
                      <a:pt x="0" y="41846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10955083" y="0"/>
                <a:ext cx="387922" cy="1075372"/>
              </a:xfrm>
              <a:custGeom>
                <a:avLst/>
                <a:gdLst/>
                <a:ahLst/>
                <a:cxnLst/>
                <a:rect l="l" t="t" r="r" b="b"/>
                <a:pathLst>
                  <a:path w="387922" h="1075372" extrusionOk="0">
                    <a:moveTo>
                      <a:pt x="387922" y="1075373"/>
                    </a:moveTo>
                    <a:lnTo>
                      <a:pt x="387922" y="0"/>
                    </a:lnTo>
                    <a:lnTo>
                      <a:pt x="0" y="0"/>
                    </a:lnTo>
                    <a:lnTo>
                      <a:pt x="0" y="650431"/>
                    </a:lnTo>
                    <a:cubicBezTo>
                      <a:pt x="164465" y="770001"/>
                      <a:pt x="297244" y="914273"/>
                      <a:pt x="387922" y="1075373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10955083" y="2207704"/>
                <a:ext cx="387922" cy="772667"/>
              </a:xfrm>
              <a:custGeom>
                <a:avLst/>
                <a:gdLst/>
                <a:ahLst/>
                <a:cxnLst/>
                <a:rect l="l" t="t" r="r" b="b"/>
                <a:pathLst>
                  <a:path w="387922" h="772667" extrusionOk="0">
                    <a:moveTo>
                      <a:pt x="0" y="406146"/>
                    </a:moveTo>
                    <a:lnTo>
                      <a:pt x="0" y="525018"/>
                    </a:lnTo>
                    <a:cubicBezTo>
                      <a:pt x="166307" y="592201"/>
                      <a:pt x="293751" y="676148"/>
                      <a:pt x="387922" y="772668"/>
                    </a:cubicBezTo>
                    <a:lnTo>
                      <a:pt x="387922" y="0"/>
                    </a:lnTo>
                    <a:cubicBezTo>
                      <a:pt x="305054" y="159067"/>
                      <a:pt x="179705" y="297497"/>
                      <a:pt x="0" y="406146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10955083" y="4229798"/>
                <a:ext cx="387922" cy="405447"/>
              </a:xfrm>
              <a:custGeom>
                <a:avLst/>
                <a:gdLst/>
                <a:ahLst/>
                <a:cxnLst/>
                <a:rect l="l" t="t" r="r" b="b"/>
                <a:pathLst>
                  <a:path w="387922" h="405447" extrusionOk="0">
                    <a:moveTo>
                      <a:pt x="0" y="255842"/>
                    </a:moveTo>
                    <a:cubicBezTo>
                      <a:pt x="173799" y="293561"/>
                      <a:pt x="298514" y="344424"/>
                      <a:pt x="387922" y="405448"/>
                    </a:cubicBezTo>
                    <a:lnTo>
                      <a:pt x="387922" y="0"/>
                    </a:lnTo>
                    <a:cubicBezTo>
                      <a:pt x="298514" y="82233"/>
                      <a:pt x="173799" y="150749"/>
                      <a:pt x="0" y="201613"/>
                    </a:cubicBezTo>
                    <a:lnTo>
                      <a:pt x="0" y="255842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10955083" y="5497195"/>
                <a:ext cx="387922" cy="406971"/>
              </a:xfrm>
              <a:custGeom>
                <a:avLst/>
                <a:gdLst/>
                <a:ahLst/>
                <a:cxnLst/>
                <a:rect l="l" t="t" r="r" b="b"/>
                <a:pathLst>
                  <a:path w="387922" h="406971" extrusionOk="0">
                    <a:moveTo>
                      <a:pt x="0" y="286067"/>
                    </a:moveTo>
                    <a:cubicBezTo>
                      <a:pt x="155639" y="320358"/>
                      <a:pt x="287274" y="361188"/>
                      <a:pt x="387922" y="406971"/>
                    </a:cubicBezTo>
                    <a:lnTo>
                      <a:pt x="387922" y="0"/>
                    </a:lnTo>
                    <a:cubicBezTo>
                      <a:pt x="287274" y="74803"/>
                      <a:pt x="155639" y="141605"/>
                      <a:pt x="0" y="197612"/>
                    </a:cubicBezTo>
                    <a:lnTo>
                      <a:pt x="0" y="286067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7"/>
              <p:cNvSpPr/>
              <p:nvPr/>
            </p:nvSpPr>
            <p:spPr>
              <a:xfrm>
                <a:off x="10955083" y="6335839"/>
                <a:ext cx="387922" cy="522160"/>
              </a:xfrm>
              <a:custGeom>
                <a:avLst/>
                <a:gdLst/>
                <a:ahLst/>
                <a:cxnLst/>
                <a:rect l="l" t="t" r="r" b="b"/>
                <a:pathLst>
                  <a:path w="387922" h="522160" extrusionOk="0">
                    <a:moveTo>
                      <a:pt x="0" y="120840"/>
                    </a:moveTo>
                    <a:lnTo>
                      <a:pt x="0" y="522160"/>
                    </a:lnTo>
                    <a:lnTo>
                      <a:pt x="387922" y="522160"/>
                    </a:lnTo>
                    <a:lnTo>
                      <a:pt x="387922" y="0"/>
                    </a:lnTo>
                    <a:cubicBezTo>
                      <a:pt x="287274" y="45783"/>
                      <a:pt x="155575" y="86677"/>
                      <a:pt x="0" y="120840"/>
                    </a:cubicBez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7"/>
              <p:cNvSpPr/>
              <p:nvPr/>
            </p:nvSpPr>
            <p:spPr>
              <a:xfrm>
                <a:off x="11628882" y="0"/>
                <a:ext cx="38792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387921" h="6858000" extrusionOk="0">
                    <a:moveTo>
                      <a:pt x="0" y="0"/>
                    </a:moveTo>
                    <a:lnTo>
                      <a:pt x="387921" y="0"/>
                    </a:lnTo>
                    <a:lnTo>
                      <a:pt x="387921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ln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" name="Google Shape;389;p27"/>
            <p:cNvSpPr/>
            <p:nvPr/>
          </p:nvSpPr>
          <p:spPr>
            <a:xfrm>
              <a:off x="761196" y="-487108"/>
              <a:ext cx="5854200" cy="4484100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endParaRPr>
            </a:p>
          </p:txBody>
        </p:sp>
      </p:grpSp>
      <p:sp>
        <p:nvSpPr>
          <p:cNvPr id="390" name="Google Shape;390;p27"/>
          <p:cNvSpPr txBox="1">
            <a:spLocks noGrp="1"/>
          </p:cNvSpPr>
          <p:nvPr>
            <p:ph type="ctrTitle"/>
          </p:nvPr>
        </p:nvSpPr>
        <p:spPr>
          <a:xfrm>
            <a:off x="3698" y="531434"/>
            <a:ext cx="5471700" cy="313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Be Vietnam Pro ExtraLight"/>
                <a:cs typeface="Be Vietnam Pro ExtraLight"/>
              </a:rPr>
              <a:t>F</a:t>
            </a:r>
            <a:r>
              <a:rPr lang="en" sz="7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ea typeface="Be Vietnam Pro ExtraLight"/>
                <a:cs typeface="Be Vietnam Pro ExtraLight"/>
              </a:rPr>
              <a:t>isiopatologia del sistema eritrocitario</a:t>
            </a:r>
            <a:endParaRPr sz="49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Be Vietnam Pro ExtraLight"/>
              <a:ea typeface="Be Vietnam Pro ExtraLight"/>
              <a:cs typeface="Be Vietnam Pro ExtraLight"/>
              <a:sym typeface="Be Vietnam Pro ExtraLight"/>
            </a:endParaRPr>
          </a:p>
        </p:txBody>
      </p:sp>
      <p:sp>
        <p:nvSpPr>
          <p:cNvPr id="391" name="Google Shape;391;p27"/>
          <p:cNvSpPr txBox="1">
            <a:spLocks noGrp="1"/>
          </p:cNvSpPr>
          <p:nvPr>
            <p:ph type="subTitle" idx="1"/>
          </p:nvPr>
        </p:nvSpPr>
        <p:spPr>
          <a:xfrm>
            <a:off x="766794" y="3680309"/>
            <a:ext cx="2687400" cy="3714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Anemias/poliglobulias</a:t>
            </a:r>
            <a:endParaRPr dirty="0"/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6312" r="26312"/>
          <a:stretch>
            <a:fillRect/>
          </a:stretch>
        </p:blipFill>
        <p:spPr>
          <a:xfrm>
            <a:off x="5638800" y="190500"/>
            <a:ext cx="3019425" cy="4779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73" t="3888" r="2803" b="8435"/>
          <a:stretch/>
        </p:blipFill>
        <p:spPr>
          <a:xfrm>
            <a:off x="207818" y="990600"/>
            <a:ext cx="8679873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59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6400" y="561110"/>
            <a:ext cx="5368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70C0"/>
                </a:solidFill>
              </a:rPr>
              <a:t>Definición:</a:t>
            </a:r>
          </a:p>
          <a:p>
            <a:pPr algn="just"/>
            <a:endParaRPr lang="es-ES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anemia aplásica es una enfermedad hematológica caracterizada por la insuficiencia de la médula ósea para producir células sanguíneas, lo que lleva a una disminución en la producción de glóbulos rojos, blancos y plaquetas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rgbClr val="0070C0"/>
                </a:solidFill>
              </a:rPr>
              <a:t>Tipos:</a:t>
            </a:r>
          </a:p>
          <a:p>
            <a:pPr algn="just"/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Adquirida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: La mayoría de los casos son adquiridos, y pueden ser causados por exposición a tóxicos, radiación, infecciones, medicamentos o enfermedades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autoinmunes.</a:t>
            </a:r>
          </a:p>
          <a:p>
            <a:pPr algn="just"/>
            <a:endParaRPr lang="es-ES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rgbClr val="FF0000"/>
                </a:solidFill>
              </a:rPr>
              <a:t>Hereditaria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: Algunos casos son hereditarios, como la anemia de Fanconi, una enfermedad genética rara que afecta la función de la médula ósea.</a:t>
            </a:r>
          </a:p>
        </p:txBody>
      </p:sp>
    </p:spTree>
    <p:extLst>
      <p:ext uri="{BB962C8B-B14F-4D97-AF65-F5344CB8AC3E}">
        <p14:creationId xmlns:p14="http://schemas.microsoft.com/office/powerpoint/2010/main" val="4915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364673" y="500027"/>
            <a:ext cx="650470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Fisiopatología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La </a:t>
            </a:r>
            <a:r>
              <a:rPr lang="es-ES" dirty="0"/>
              <a:t>anemia aplásica se caracteriza por la destrucción o daño a las células madre hematopoyéticas en la médula ósea, lo que lleva a una disminución en la producción de células </a:t>
            </a:r>
            <a:r>
              <a:rPr lang="es-ES" dirty="0" smtClean="0"/>
              <a:t>sanguíneas.</a:t>
            </a:r>
          </a:p>
          <a:p>
            <a:pPr algn="just"/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Signos 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y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síntomas: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Anemia</a:t>
            </a:r>
            <a:r>
              <a:rPr lang="es-ES" dirty="0"/>
              <a:t>: fatiga, debilidad, </a:t>
            </a:r>
            <a:r>
              <a:rPr lang="es-ES" dirty="0" smtClean="0"/>
              <a:t>palidez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Trombocitopenia</a:t>
            </a:r>
            <a:r>
              <a:rPr lang="es-ES" dirty="0"/>
              <a:t>: sangrado, </a:t>
            </a:r>
            <a:r>
              <a:rPr lang="es-ES" dirty="0" smtClean="0"/>
              <a:t>petequias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Neutropenia</a:t>
            </a:r>
            <a:r>
              <a:rPr lang="es-ES" dirty="0"/>
              <a:t>: infecciones </a:t>
            </a:r>
            <a:r>
              <a:rPr lang="es-ES" dirty="0" smtClean="0"/>
              <a:t>recurrentes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Otros </a:t>
            </a:r>
            <a:r>
              <a:rPr lang="es-ES" dirty="0"/>
              <a:t>síntomas: fiebre, pérdida de peso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208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7363" y="678418"/>
            <a:ext cx="694112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Diagnóstico </a:t>
            </a:r>
            <a:r>
              <a:rPr lang="es-MX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Diferencial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 </a:t>
            </a:r>
            <a:r>
              <a:rPr lang="es-MX" dirty="0"/>
              <a:t>Otras causas de anemia, trombocitopenia </a:t>
            </a:r>
            <a:r>
              <a:rPr lang="es-MX" dirty="0" smtClean="0"/>
              <a:t>y neutropenia</a:t>
            </a:r>
            <a:r>
              <a:rPr lang="es-MX" dirty="0"/>
              <a:t>, </a:t>
            </a:r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Anemia ferropénica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 Leucemia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Síndrome mielodisplásico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CARACTERÍSTICAS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CLÍNICAS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Fatiga</a:t>
            </a:r>
            <a:r>
              <a:rPr lang="es-ES" dirty="0"/>
              <a:t>, palidez, disnea de esfuerzo, hemorragia o infecciones como consecuencia de las </a:t>
            </a:r>
            <a:r>
              <a:rPr lang="es-ES" dirty="0" smtClean="0"/>
              <a:t>citopenias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Por </a:t>
            </a:r>
            <a:r>
              <a:rPr lang="es-ES" dirty="0"/>
              <a:t>lo general, la exploración física es poco reveladora, excepto por los signos de </a:t>
            </a:r>
            <a:r>
              <a:rPr lang="es-ES" dirty="0" smtClean="0"/>
              <a:t>anemia, hemorragia </a:t>
            </a:r>
            <a:r>
              <a:rPr lang="es-ES" dirty="0"/>
              <a:t>o infección.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422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5128" y="895903"/>
            <a:ext cx="64492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RESULTADOS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DE LABORATORIO</a:t>
            </a:r>
          </a:p>
          <a:p>
            <a:pPr algn="just"/>
            <a:endParaRPr lang="es-ES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Pancitopenia</a:t>
            </a:r>
            <a:r>
              <a:rPr lang="es-E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eritrocitos pueden ser macrocíticos.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Marcada </a:t>
            </a:r>
            <a:r>
              <a:rPr lang="es-ES" dirty="0"/>
              <a:t>hipocelularidad de la médula ósea (ver figura 3-1).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Los </a:t>
            </a:r>
            <a:r>
              <a:rPr lang="es-ES" dirty="0"/>
              <a:t>resultados citogénicos clónales anómalos sugieren síndrome mielodisplásico </a:t>
            </a:r>
            <a:r>
              <a:rPr lang="es-ES" dirty="0" smtClean="0"/>
              <a:t>hipoplásico </a:t>
            </a:r>
            <a:r>
              <a:rPr lang="es-ES" dirty="0"/>
              <a:t>(enfermedad mieloide clonal), más que anemia aplásica.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Las </a:t>
            </a:r>
            <a:r>
              <a:rPr lang="es-ES" dirty="0"/>
              <a:t>células blásticas poco frecuentes en la médula ósea sugieren leucemia mielógena aguda.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Citometría </a:t>
            </a:r>
            <a:r>
              <a:rPr lang="es-ES" dirty="0"/>
              <a:t>de flujo de CD55, CD59 en las células sanguíneas para descartar </a:t>
            </a:r>
            <a:r>
              <a:rPr lang="es-ES" dirty="0" smtClean="0"/>
              <a:t>hemoglobina paroxística </a:t>
            </a:r>
            <a:r>
              <a:rPr lang="es-ES" dirty="0"/>
              <a:t>nocturna.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615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804" r="5035" b="6167"/>
          <a:stretch/>
        </p:blipFill>
        <p:spPr>
          <a:xfrm>
            <a:off x="1212272" y="436586"/>
            <a:ext cx="6421583" cy="41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13509" y="1142999"/>
            <a:ext cx="74052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Diagnóstico</a:t>
            </a: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Pruebas </a:t>
            </a:r>
            <a:r>
              <a:rPr lang="es-ES" dirty="0"/>
              <a:t>de </a:t>
            </a:r>
            <a:r>
              <a:rPr lang="es-ES" dirty="0" smtClean="0"/>
              <a:t>laboratorio: Hemograma completo,</a:t>
            </a:r>
          </a:p>
          <a:p>
            <a:pPr algn="just"/>
            <a:r>
              <a:rPr lang="es-ES" dirty="0" smtClean="0"/>
              <a:t>Biopsia </a:t>
            </a:r>
            <a:r>
              <a:rPr lang="es-ES" dirty="0"/>
              <a:t>de médula </a:t>
            </a:r>
            <a:r>
              <a:rPr lang="es-ES" dirty="0" smtClean="0"/>
              <a:t>ósea, Citometría </a:t>
            </a:r>
            <a:r>
              <a:rPr lang="es-ES" dirty="0"/>
              <a:t>de </a:t>
            </a:r>
            <a:r>
              <a:rPr lang="es-ES" dirty="0" smtClean="0"/>
              <a:t>flujo 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Pruebas </a:t>
            </a:r>
            <a:r>
              <a:rPr lang="es-ES" dirty="0"/>
              <a:t>genéticas: para diagnosticar anemia de Fanconi u otras formas </a:t>
            </a:r>
            <a:r>
              <a:rPr lang="es-ES" dirty="0" smtClean="0"/>
              <a:t>hereditarias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MX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Tratamiento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Terapia </a:t>
            </a:r>
            <a:r>
              <a:rPr lang="es-MX" dirty="0"/>
              <a:t>de </a:t>
            </a:r>
            <a:r>
              <a:rPr lang="es-MX" dirty="0" smtClean="0"/>
              <a:t>soporte: Transfusiones </a:t>
            </a:r>
            <a:r>
              <a:rPr lang="es-MX" dirty="0"/>
              <a:t>de </a:t>
            </a:r>
            <a:r>
              <a:rPr lang="es-MX" dirty="0" smtClean="0"/>
              <a:t>sangre, Antibióticos </a:t>
            </a:r>
            <a:r>
              <a:rPr lang="es-MX" dirty="0"/>
              <a:t>para </a:t>
            </a:r>
            <a:r>
              <a:rPr lang="es-MX" dirty="0" smtClean="0"/>
              <a:t>infecciones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 </a:t>
            </a:r>
            <a:r>
              <a:rPr lang="es-MX" dirty="0"/>
              <a:t>Terapia inmunosupresora: para tratar la anemia aplásica </a:t>
            </a:r>
            <a:r>
              <a:rPr lang="es-MX" dirty="0" smtClean="0"/>
              <a:t>adquirida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Trasplante </a:t>
            </a:r>
            <a:r>
              <a:rPr lang="es-MX" dirty="0"/>
              <a:t>de médula ósea: para tratar la anemia aplásica grave o </a:t>
            </a:r>
            <a:r>
              <a:rPr lang="es-MX" dirty="0" smtClean="0"/>
              <a:t>hereditaria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Complicaciones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Infecciones</a:t>
            </a:r>
            <a:r>
              <a:rPr lang="es-ES" dirty="0"/>
              <a:t>: debido a la </a:t>
            </a:r>
            <a:r>
              <a:rPr lang="es-ES" dirty="0" smtClean="0"/>
              <a:t>neutropenia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Sangrado</a:t>
            </a:r>
            <a:r>
              <a:rPr lang="es-ES" dirty="0"/>
              <a:t>: debido a la </a:t>
            </a:r>
            <a:r>
              <a:rPr lang="es-ES" dirty="0" smtClean="0"/>
              <a:t>trombocitopenia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Anemia </a:t>
            </a:r>
            <a:r>
              <a:rPr lang="es-ES" dirty="0"/>
              <a:t>crónica: debido a la insuficiencia de la médula </a:t>
            </a:r>
            <a:r>
              <a:rPr lang="es-ES" dirty="0" smtClean="0"/>
              <a:t>ósea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Leucemia: en algunos casos de anemia aplásica adquirida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612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44236" y="972366"/>
            <a:ext cx="7710491" cy="3416400"/>
          </a:xfrm>
        </p:spPr>
        <p:txBody>
          <a:bodyPr/>
          <a:lstStyle/>
          <a:p>
            <a:r>
              <a:rPr lang="es-ES" dirty="0" smtClean="0"/>
              <a:t>ANEMIA DE LA ENFERMEDAD RENAL CRONICA</a:t>
            </a:r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Definición</a:t>
            </a:r>
          </a:p>
          <a:p>
            <a:pPr marL="114300" indent="0">
              <a:buNone/>
            </a:pPr>
            <a:endParaRPr lang="es-ES" dirty="0" smtClean="0"/>
          </a:p>
          <a:p>
            <a:pPr marL="11430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anemia de la enfermedad renal crónica (ERC) es una complicación común en pacientes con ERC, caracterizada por una disminución en la producción de glóbulos rojos debido a la falta de producción de eritropoyetina (EPO) por parte de los riñones</a:t>
            </a:r>
            <a:r>
              <a:rPr lang="es-ES" dirty="0" smtClean="0"/>
              <a:t>.</a:t>
            </a:r>
          </a:p>
          <a:p>
            <a:pPr marL="114300" indent="0" algn="just">
              <a:buNone/>
            </a:pPr>
            <a:endParaRPr lang="es-ES" dirty="0"/>
          </a:p>
          <a:p>
            <a:pPr marL="114300" indent="0" algn="just">
              <a:buNone/>
            </a:pPr>
            <a:r>
              <a:rPr lang="es-ES" dirty="0" smtClean="0">
                <a:solidFill>
                  <a:srgbClr val="FF0000"/>
                </a:solidFill>
              </a:rPr>
              <a:t>Fisiopatología</a:t>
            </a:r>
          </a:p>
          <a:p>
            <a:pPr marL="114300" indent="0" algn="just">
              <a:buNone/>
            </a:pPr>
            <a:endParaRPr lang="es-ES" dirty="0"/>
          </a:p>
          <a:p>
            <a:pPr marL="114300" indent="0" algn="just">
              <a:buNone/>
            </a:pPr>
            <a:r>
              <a:rPr lang="es-ES" dirty="0" smtClean="0"/>
              <a:t>La </a:t>
            </a:r>
            <a:r>
              <a:rPr lang="es-ES" dirty="0"/>
              <a:t>EPO es una hormona producida por los riñones que estimula la producción de glóbulos rojos en la médula ósea.- En la ERC, la función renal se deteriora, lo que lleva a una disminución en </a:t>
            </a:r>
            <a:r>
              <a:rPr lang="es-ES" dirty="0" smtClean="0"/>
              <a:t>la producción </a:t>
            </a:r>
            <a:r>
              <a:rPr lang="es-ES" dirty="0"/>
              <a:t>de EPO y, por lo tanto, a una disminución en la producción de glóbulos rojos.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812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3455" y="429491"/>
            <a:ext cx="63592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Cuadro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Clínico</a:t>
            </a:r>
          </a:p>
          <a:p>
            <a:r>
              <a:rPr lang="es-ES" dirty="0" smtClean="0"/>
              <a:t> </a:t>
            </a:r>
          </a:p>
          <a:p>
            <a:r>
              <a:rPr lang="es-ES" dirty="0" smtClean="0">
                <a:solidFill>
                  <a:srgbClr val="00B0F0"/>
                </a:solidFill>
              </a:rPr>
              <a:t>Signos </a:t>
            </a:r>
            <a:r>
              <a:rPr lang="es-ES" dirty="0">
                <a:solidFill>
                  <a:srgbClr val="00B0F0"/>
                </a:solidFill>
              </a:rPr>
              <a:t>y síntomas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Fatiga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Debilidad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Palidez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Disnea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Dolor </a:t>
            </a:r>
            <a:r>
              <a:rPr lang="es-ES" dirty="0"/>
              <a:t>de </a:t>
            </a:r>
            <a:r>
              <a:rPr lang="es-ES" dirty="0" smtClean="0"/>
              <a:t>cabeza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Pérdida de </a:t>
            </a:r>
            <a:r>
              <a:rPr lang="es-ES" dirty="0" smtClean="0"/>
              <a:t>apetito</a:t>
            </a: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/>
          </a:p>
          <a:p>
            <a:r>
              <a:rPr lang="es-MX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Diagnóstico </a:t>
            </a:r>
            <a:r>
              <a:rPr lang="es-MX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Diferencial</a:t>
            </a:r>
          </a:p>
          <a:p>
            <a:r>
              <a:rPr lang="es-MX" dirty="0" smtClean="0"/>
              <a:t>Otras </a:t>
            </a:r>
            <a:r>
              <a:rPr lang="es-MX" dirty="0"/>
              <a:t>causas de anemia, como</a:t>
            </a:r>
            <a:r>
              <a:rPr lang="es-MX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Anemia ferropénica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Anemia </a:t>
            </a:r>
            <a:r>
              <a:rPr lang="es-MX" dirty="0"/>
              <a:t>de enfermedad </a:t>
            </a:r>
            <a:r>
              <a:rPr lang="es-MX" dirty="0" smtClean="0"/>
              <a:t>crónica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Anemia </a:t>
            </a:r>
            <a:r>
              <a:rPr lang="es-MX" dirty="0"/>
              <a:t>megaloblástica</a:t>
            </a:r>
          </a:p>
        </p:txBody>
      </p:sp>
    </p:spTree>
    <p:extLst>
      <p:ext uri="{BB962C8B-B14F-4D97-AF65-F5344CB8AC3E}">
        <p14:creationId xmlns:p14="http://schemas.microsoft.com/office/powerpoint/2010/main" val="284641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7982" y="457200"/>
            <a:ext cx="794558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RESULTADOS CLINICOS 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Y DE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LABORATORIO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 </a:t>
            </a:r>
            <a:r>
              <a:rPr lang="es-ES" dirty="0"/>
              <a:t>anemia es normocítica y normocrómica con menor número de reticulocitos respecto </a:t>
            </a:r>
            <a:r>
              <a:rPr lang="es-ES" dirty="0" smtClean="0"/>
              <a:t>del grado </a:t>
            </a:r>
            <a:r>
              <a:rPr lang="es-ES" dirty="0"/>
              <a:t>de anemia (resultado de la deficiencia de EPO). En un tercio a la mitad de los </a:t>
            </a:r>
            <a:r>
              <a:rPr lang="es-ES" dirty="0" smtClean="0"/>
              <a:t>pacientes con </a:t>
            </a:r>
            <a:r>
              <a:rPr lang="es-ES" dirty="0"/>
              <a:t>insuficiencia renal se observa hemorragia gastrointestinal y </a:t>
            </a:r>
            <a:r>
              <a:rPr lang="es-ES" dirty="0" smtClean="0"/>
              <a:t>ginecológica.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En </a:t>
            </a:r>
            <a:r>
              <a:rPr lang="es-ES" dirty="0"/>
              <a:t>los frotis de sangre pueden observarse acantocitos </a:t>
            </a:r>
            <a:r>
              <a:rPr lang="es-ES" dirty="0" smtClean="0"/>
              <a:t>oesquitocitos.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Las </a:t>
            </a:r>
            <a:r>
              <a:rPr lang="es-ES" dirty="0"/>
              <a:t>cifras de leucocitos, total y diferencial, </a:t>
            </a:r>
            <a:r>
              <a:rPr lang="es-ES" dirty="0" smtClean="0"/>
              <a:t>así como </a:t>
            </a:r>
            <a:r>
              <a:rPr lang="es-ES" dirty="0"/>
              <a:t>de plaquetas, suelen ser </a:t>
            </a:r>
            <a:r>
              <a:rPr lang="es-ES" dirty="0" smtClean="0"/>
              <a:t>normales.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funcionamiento de las plaquetas es anómalo respecto del grado de uremia y la </a:t>
            </a:r>
            <a:r>
              <a:rPr lang="es-ES" dirty="0" smtClean="0"/>
              <a:t>efectividad de </a:t>
            </a:r>
            <a:r>
              <a:rPr lang="es-ES" dirty="0"/>
              <a:t>la diálisis. Esta corrige, y la terapia con EPO y las transfusiones de eritrocitos mejoran </a:t>
            </a:r>
            <a:r>
              <a:rPr lang="es-ES" dirty="0" smtClean="0"/>
              <a:t>las manifestaciones </a:t>
            </a:r>
            <a:r>
              <a:rPr lang="es-ES" dirty="0"/>
              <a:t>clínicas y los resultados de laboratorio de la función plaquetaria anormal</a:t>
            </a:r>
            <a:r>
              <a:rPr lang="es-E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La celularidad y las secuencias de maduración de las células sanguíneas de la médula </a:t>
            </a:r>
            <a:r>
              <a:rPr lang="es-ES" dirty="0" smtClean="0"/>
              <a:t>ósea son </a:t>
            </a:r>
            <a:r>
              <a:rPr lang="es-ES" dirty="0"/>
              <a:t>normales. A pesar de la anemia, no hay hiperplasiaeritroide.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5069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Trastornos de los eritrocitos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981" y="1017725"/>
            <a:ext cx="4738691" cy="3416400"/>
          </a:xfrm>
        </p:spPr>
        <p:txBody>
          <a:bodyPr/>
          <a:lstStyle/>
          <a:p>
            <a:pPr algn="just"/>
            <a:r>
              <a:rPr lang="es-ES" dirty="0" smtClean="0"/>
              <a:t>CLASIFICACION DE ANEMIAS Y POLICITEMIAS</a:t>
            </a:r>
          </a:p>
          <a:p>
            <a:pPr algn="just"/>
            <a:endParaRPr lang="es-ES" dirty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Los trastornos eritrocitarios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clínicamente </a:t>
            </a:r>
            <a:r>
              <a:rPr lang="es-E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significativos se pueden </a:t>
            </a:r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clasificar en:</a:t>
            </a:r>
            <a:endParaRPr lang="es-MX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114300" indent="0" algn="just">
              <a:buNone/>
            </a:pPr>
            <a:endParaRPr lang="es-ES" dirty="0">
              <a:solidFill>
                <a:srgbClr val="FF0000"/>
              </a:solidFill>
            </a:endParaRPr>
          </a:p>
          <a:p>
            <a:pPr marL="114300" indent="0" algn="just">
              <a:buNone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1. Trastornos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en que disminuye la masa de eritrocitos (anemias). El principal efecto es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la menor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capacidad de la sangre para transportar oxígeno. La mejor forma de expresarlos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es en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términos de concentración de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hemoglobina.</a:t>
            </a:r>
          </a:p>
          <a:p>
            <a:pPr marL="114300" indent="0" algn="just">
              <a:buNone/>
            </a:pPr>
            <a:endParaRPr lang="es-ES" dirty="0">
              <a:solidFill>
                <a:schemeClr val="bg2">
                  <a:lumMod val="10000"/>
                </a:schemeClr>
              </a:solidFill>
            </a:endParaRPr>
          </a:p>
          <a:p>
            <a:pPr marL="114300" indent="0" algn="just">
              <a:buNone/>
            </a:pP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. Trastornos en que se incrementa la masa de eritrocitos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(policitemias).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El principal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efecto se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relaciona con aumento de la viscosidad de la sangre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. Además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sus efectos 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específicos, se expresan mejoren términos de volumen de eritrocitos </a:t>
            </a: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empacados (hematocrito</a:t>
            </a:r>
            <a:r>
              <a:rPr lang="es-ES" dirty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55" y="901434"/>
            <a:ext cx="2825986" cy="36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0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4236" y="498764"/>
            <a:ext cx="79732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Diagnóstico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Pruebas </a:t>
            </a:r>
            <a:r>
              <a:rPr lang="es-ES" dirty="0"/>
              <a:t>de laboratorio</a:t>
            </a:r>
            <a:r>
              <a:rPr lang="es-E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Hemograma </a:t>
            </a:r>
            <a:r>
              <a:rPr lang="es-ES" dirty="0" smtClean="0"/>
              <a:t>completo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Niveles </a:t>
            </a:r>
            <a:r>
              <a:rPr lang="es-ES" dirty="0"/>
              <a:t>de </a:t>
            </a:r>
            <a:r>
              <a:rPr lang="es-ES" dirty="0" smtClean="0"/>
              <a:t>EPO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Función </a:t>
            </a:r>
            <a:r>
              <a:rPr lang="es-ES" dirty="0"/>
              <a:t>renal (creatinina, urea</a:t>
            </a:r>
            <a:r>
              <a:rPr lang="es-E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Evaluación </a:t>
            </a:r>
            <a:r>
              <a:rPr lang="es-ES" dirty="0"/>
              <a:t>de la función renal: para determinar la gravedad de la </a:t>
            </a:r>
            <a:r>
              <a:rPr lang="es-ES" dirty="0" smtClean="0"/>
              <a:t>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Tratamiento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Agentes estimulantes de la eritropoyesis (AEE): para estimular la producción de glóbulos rojos- 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Suplementos </a:t>
            </a:r>
            <a:r>
              <a:rPr lang="es-ES" dirty="0"/>
              <a:t>de hierro: para tratar la deficiencia de </a:t>
            </a:r>
            <a:r>
              <a:rPr lang="es-ES" dirty="0" smtClean="0"/>
              <a:t>hierro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Control </a:t>
            </a:r>
            <a:r>
              <a:rPr lang="es-ES" dirty="0"/>
              <a:t>de la ERC: para ralentizar la progresión de la enfermedad </a:t>
            </a:r>
            <a:r>
              <a:rPr lang="es-ES" dirty="0" smtClean="0"/>
              <a:t>renal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Complicaciones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Fatiga </a:t>
            </a:r>
            <a:r>
              <a:rPr lang="es-ES" dirty="0"/>
              <a:t>crónica: debido a la </a:t>
            </a:r>
            <a:r>
              <a:rPr lang="es-ES" dirty="0" smtClean="0"/>
              <a:t>anemia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Disminución </a:t>
            </a:r>
            <a:r>
              <a:rPr lang="es-ES" dirty="0"/>
              <a:t>de la calidad de vida: debido a la anemia y la </a:t>
            </a:r>
            <a:r>
              <a:rPr lang="es-ES" dirty="0" smtClean="0"/>
              <a:t>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Aumento </a:t>
            </a:r>
            <a:r>
              <a:rPr lang="es-ES" dirty="0"/>
              <a:t>del riesgo cardiovascular: debido a la anemia y la </a:t>
            </a:r>
            <a:r>
              <a:rPr lang="es-ES" dirty="0" smtClean="0"/>
              <a:t>ERC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Progresión </a:t>
            </a:r>
            <a:r>
              <a:rPr lang="es-ES" dirty="0"/>
              <a:t>de la ERC: debido a la falta de tratamiento adecuado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56364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23455" y="962891"/>
            <a:ext cx="3415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Le voy anexar las que  faltan horita pero el avance es que tuve que hacer unos ajustes </a:t>
            </a:r>
            <a:r>
              <a:rPr lang="es-ES" dirty="0" err="1" smtClean="0"/>
              <a:t>doc</a:t>
            </a:r>
            <a:r>
              <a:rPr lang="es-ES" dirty="0" smtClean="0"/>
              <a:t> 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705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58636" y="817419"/>
            <a:ext cx="5569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La 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masa de eritrocitos es el volumen de eritrocitos en 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la circulación</a:t>
            </a: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— </a:t>
            </a:r>
            <a:r>
              <a:rPr lang="es-ES" dirty="0"/>
              <a:t>La masa normal de eritrocitos en mujeres es de 23 a 29 ml/kg.</a:t>
            </a:r>
          </a:p>
          <a:p>
            <a:pPr algn="just"/>
            <a:r>
              <a:rPr lang="es-ES" dirty="0"/>
              <a:t>— La masa normal de eritrocitos en </a:t>
            </a:r>
            <a:r>
              <a:rPr lang="es-ES" dirty="0" smtClean="0"/>
              <a:t>varones es </a:t>
            </a:r>
            <a:r>
              <a:rPr lang="es-ES" dirty="0"/>
              <a:t>de 26 a 32 ml/kg</a:t>
            </a:r>
            <a:r>
              <a:rPr lang="es-ES" dirty="0" smtClean="0"/>
              <a:t>.</a:t>
            </a:r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tx1">
                    <a:lumMod val="50000"/>
                  </a:schemeClr>
                </a:solidFill>
              </a:rPr>
              <a:t>La masa de eritrocitos se refiere al volumen de glóbulos rojos en la circulación. Se clasifica en</a:t>
            </a:r>
            <a:r>
              <a:rPr lang="es-ES" dirty="0" smtClean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algn="just"/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 smtClean="0"/>
              <a:t>Relativa</a:t>
            </a:r>
            <a:r>
              <a:rPr lang="es-ES" dirty="0"/>
              <a:t>: La masa de eritrocitos es normal, pero el plasma está alterado</a:t>
            </a:r>
            <a:r>
              <a:rPr lang="es-ES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s-ES" dirty="0" smtClean="0"/>
              <a:t>Absoluta</a:t>
            </a:r>
            <a:r>
              <a:rPr lang="es-ES" dirty="0"/>
              <a:t>: La masa de eritrocitos está aumentada (policitemia) o disminuida (anemia).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874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0529" cy="14244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2" y="3909580"/>
            <a:ext cx="1603041" cy="12339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4498" t="2515" r="3790" b="6789"/>
          <a:stretch/>
        </p:blipFill>
        <p:spPr>
          <a:xfrm>
            <a:off x="1586348" y="778885"/>
            <a:ext cx="6054436" cy="37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2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36" y="0"/>
            <a:ext cx="69896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91" y="0"/>
            <a:ext cx="54315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02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39636" y="949036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 policitemia (también conocida como eritrocitosis) se caracteriza por un aumento de volumen de eritrocitos en la sangre. Las policitemias pueden ser primarias o secundarias, así como hereditarias o adquiridas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policitemias primarias son causadas por mutaciones somáticas o de línea germinal </a:t>
            </a:r>
            <a:r>
              <a:rPr lang="es-ES" dirty="0" smtClean="0"/>
              <a:t>lo que provoca </a:t>
            </a:r>
            <a:r>
              <a:rPr lang="es-ES" dirty="0"/>
              <a:t>cambios en las células madre hematopoyéticas o en los progenitores eritroides, lo</a:t>
            </a:r>
          </a:p>
          <a:p>
            <a:pPr algn="just"/>
            <a:r>
              <a:rPr lang="es-ES" dirty="0"/>
              <a:t>que origina un aumento en la respuesta a la eritropoyetina.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Las </a:t>
            </a:r>
            <a:r>
              <a:rPr lang="es-ES" dirty="0"/>
              <a:t>policitemias secundarias son causadas por un aumento apropiado o inapropiado en la</a:t>
            </a:r>
          </a:p>
          <a:p>
            <a:pPr algn="just"/>
            <a:r>
              <a:rPr lang="es-ES" dirty="0"/>
              <a:t>masa de los eritrocitos como resultado de los niveles aumentados de eritropoyetina.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35232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363" y="228600"/>
            <a:ext cx="56803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38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Anemia aplasica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ES" dirty="0" smtClean="0"/>
              <a:t>ADQUIRIDA Y HEREDITARIA</a:t>
            </a:r>
            <a:endParaRPr lang="es-MX" dirty="0"/>
          </a:p>
          <a:p>
            <a:pPr marL="114300" indent="0" algn="just">
              <a:buNone/>
            </a:pPr>
            <a:r>
              <a:rPr lang="es-ES" dirty="0"/>
              <a:t> Pancitopenia con médula ósea marcadamente hipocelular y citogenélica normal de células de</a:t>
            </a:r>
          </a:p>
          <a:p>
            <a:pPr marL="114300" indent="0" algn="just">
              <a:buNone/>
            </a:pPr>
            <a:r>
              <a:rPr lang="es-ES" dirty="0"/>
              <a:t>médula ósea.</a:t>
            </a:r>
          </a:p>
          <a:p>
            <a:pPr marL="114300" indent="0" algn="just">
              <a:buNone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 </a:t>
            </a:r>
            <a:r>
              <a:rPr lang="es-ES" dirty="0"/>
              <a:t>La incidencia mundial es de 2 a 5 casos/millón de personas por </a:t>
            </a:r>
            <a:r>
              <a:rPr lang="es-ES" dirty="0" smtClean="0"/>
              <a:t>año y </a:t>
            </a:r>
            <a:r>
              <a:rPr lang="es-ES" dirty="0"/>
              <a:t>de 5 a 12 casos/millón</a:t>
            </a:r>
          </a:p>
          <a:p>
            <a:pPr marL="114300" indent="0" algn="just">
              <a:buNone/>
            </a:pPr>
            <a:r>
              <a:rPr lang="es-ES" dirty="0"/>
              <a:t>de personas por año en EUA (y en otros países industrializados); en los países asiáticos, </a:t>
            </a:r>
            <a:r>
              <a:rPr lang="es-ES" dirty="0" smtClean="0"/>
              <a:t>la Incidencia es </a:t>
            </a:r>
            <a:r>
              <a:rPr lang="es-ES" dirty="0"/>
              <a:t>aproximadamente del doble.</a:t>
            </a:r>
          </a:p>
          <a:p>
            <a:pPr marL="114300" indent="0" algn="just">
              <a:buNone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El </a:t>
            </a:r>
            <a:r>
              <a:rPr lang="es-ES" dirty="0"/>
              <a:t>pico de la incidencia es entre los 15 y los 25 años, y entre los 65 y los 69.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ES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dirty="0" smtClean="0"/>
              <a:t>Las </a:t>
            </a:r>
            <a:r>
              <a:rPr lang="es-ES" dirty="0"/>
              <a:t>definiciones para el rango de gravedad de la anemia </a:t>
            </a:r>
            <a:r>
              <a:rPr lang="es-ES" dirty="0" smtClean="0"/>
              <a:t>aplasica </a:t>
            </a:r>
            <a:r>
              <a:rPr lang="es-ES" dirty="0"/>
              <a:t>se muestran en </a:t>
            </a:r>
            <a:r>
              <a:rPr lang="es-ES" dirty="0" smtClean="0"/>
              <a:t>el siguiente cuadro.</a:t>
            </a:r>
          </a:p>
        </p:txBody>
      </p:sp>
    </p:spTree>
    <p:extLst>
      <p:ext uri="{BB962C8B-B14F-4D97-AF65-F5344CB8AC3E}">
        <p14:creationId xmlns:p14="http://schemas.microsoft.com/office/powerpoint/2010/main" val="1981905046"/>
      </p:ext>
    </p:extLst>
  </p:cSld>
  <p:clrMapOvr>
    <a:masterClrMapping/>
  </p:clrMapOvr>
</p:sld>
</file>

<file path=ppt/theme/theme1.xml><?xml version="1.0" encoding="utf-8"?>
<a:theme xmlns:a="http://schemas.openxmlformats.org/drawingml/2006/main" name="The Mediterranean Diet by Slidesgo">
  <a:themeElements>
    <a:clrScheme name="Simple Light">
      <a:dk1>
        <a:srgbClr val="003683"/>
      </a:dk1>
      <a:lt1>
        <a:srgbClr val="FFF4E8"/>
      </a:lt1>
      <a:dk2>
        <a:srgbClr val="F7ECE0"/>
      </a:dk2>
      <a:lt2>
        <a:srgbClr val="DFC3A9"/>
      </a:lt2>
      <a:accent1>
        <a:srgbClr val="F5882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36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1231</Words>
  <Application>Microsoft Office PowerPoint</Application>
  <PresentationFormat>Presentación en pantalla (16:9)</PresentationFormat>
  <Paragraphs>147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Be Vietnam Pro Light</vt:lpstr>
      <vt:lpstr>Pinyon Script</vt:lpstr>
      <vt:lpstr>Akatab</vt:lpstr>
      <vt:lpstr>Be Vietnam Pro ExtraLight</vt:lpstr>
      <vt:lpstr>Open Sans</vt:lpstr>
      <vt:lpstr>Arial</vt:lpstr>
      <vt:lpstr>Wingdings</vt:lpstr>
      <vt:lpstr>Darker Grotesque SemiBold</vt:lpstr>
      <vt:lpstr>The Mediterranean Diet by Slidesgo</vt:lpstr>
      <vt:lpstr>Fisiopatologia del sistema eritrocitario</vt:lpstr>
      <vt:lpstr>Trastornos de los eritrocitos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Anemia aplasica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Fisiopatologia del sistema eritrocitario</dc:title>
  <dc:creator>Lenovo IdeaPad</dc:creator>
  <cp:lastModifiedBy>Lenovo IdeaPad</cp:lastModifiedBy>
  <cp:revision>17</cp:revision>
  <dcterms:modified xsi:type="dcterms:W3CDTF">2025-08-24T04:06:19Z</dcterms:modified>
</cp:coreProperties>
</file>