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8288000" cy="10287000"/>
  <p:notesSz cx="6858000" cy="9144000"/>
  <p:embeddedFontLst>
    <p:embeddedFont>
      <p:font typeface="Sugo Display" charset="1" panose="02000506020000020004"/>
      <p:regular r:id="rId37"/>
    </p:embeddedFont>
    <p:embeddedFont>
      <p:font typeface="Open Sans Bold" charset="1" panose="020B0806030504020204"/>
      <p:regular r:id="rId38"/>
    </p:embeddedFont>
    <p:embeddedFont>
      <p:font typeface="Open Sans" charset="1" panose="020B0606030504020204"/>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D4A36"/>
        </a:solidFill>
      </p:bgPr>
    </p:bg>
    <p:spTree>
      <p:nvGrpSpPr>
        <p:cNvPr id="1" name=""/>
        <p:cNvGrpSpPr/>
        <p:nvPr/>
      </p:nvGrpSpPr>
      <p:grpSpPr>
        <a:xfrm>
          <a:off x="0" y="0"/>
          <a:ext cx="0" cy="0"/>
          <a:chOff x="0" y="0"/>
          <a:chExt cx="0" cy="0"/>
        </a:xfrm>
      </p:grpSpPr>
      <p:sp>
        <p:nvSpPr>
          <p:cNvPr name="TextBox 2" id="2"/>
          <p:cNvSpPr txBox="true"/>
          <p:nvPr/>
        </p:nvSpPr>
        <p:spPr>
          <a:xfrm rot="0">
            <a:off x="3096000" y="3225055"/>
            <a:ext cx="12096000" cy="3522528"/>
          </a:xfrm>
          <a:prstGeom prst="rect">
            <a:avLst/>
          </a:prstGeom>
        </p:spPr>
        <p:txBody>
          <a:bodyPr anchor="t" rtlCol="false" tIns="0" lIns="0" bIns="0" rIns="0">
            <a:spAutoFit/>
          </a:bodyPr>
          <a:lstStyle/>
          <a:p>
            <a:pPr algn="ctr">
              <a:lnSpc>
                <a:spcPts val="12900"/>
              </a:lnSpc>
            </a:pPr>
            <a:r>
              <a:rPr lang="en-US" sz="15926" spc="509">
                <a:solidFill>
                  <a:srgbClr val="FFFFFF"/>
                </a:solidFill>
                <a:latin typeface="Sugo Display"/>
                <a:ea typeface="Sugo Display"/>
                <a:cs typeface="Sugo Display"/>
                <a:sym typeface="Sugo Display"/>
              </a:rPr>
              <a:t>TRANSTORNO DE LOS ERITROCITOS </a:t>
            </a:r>
          </a:p>
        </p:txBody>
      </p:sp>
      <p:sp>
        <p:nvSpPr>
          <p:cNvPr name="Freeform 3" id="3"/>
          <p:cNvSpPr/>
          <p:nvPr/>
        </p:nvSpPr>
        <p:spPr>
          <a:xfrm flipH="false" flipV="true" rot="0">
            <a:off x="0" y="0"/>
            <a:ext cx="5863057" cy="4114800"/>
          </a:xfrm>
          <a:custGeom>
            <a:avLst/>
            <a:gdLst/>
            <a:ahLst/>
            <a:cxnLst/>
            <a:rect r="r" b="b" t="t" l="l"/>
            <a:pathLst>
              <a:path h="4114800" w="5863057">
                <a:moveTo>
                  <a:pt x="0" y="4114800"/>
                </a:moveTo>
                <a:lnTo>
                  <a:pt x="5863057" y="4114800"/>
                </a:lnTo>
                <a:lnTo>
                  <a:pt x="5863057"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6172200"/>
            <a:ext cx="5863057" cy="4114800"/>
          </a:xfrm>
          <a:custGeom>
            <a:avLst/>
            <a:gdLst/>
            <a:ahLst/>
            <a:cxnLst/>
            <a:rect r="r" b="b" t="t" l="l"/>
            <a:pathLst>
              <a:path h="4114800" w="5863057">
                <a:moveTo>
                  <a:pt x="0" y="0"/>
                </a:moveTo>
                <a:lnTo>
                  <a:pt x="5863057" y="0"/>
                </a:lnTo>
                <a:lnTo>
                  <a:pt x="586305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true" rot="0">
            <a:off x="12424943" y="0"/>
            <a:ext cx="5863057" cy="4114800"/>
          </a:xfrm>
          <a:custGeom>
            <a:avLst/>
            <a:gdLst/>
            <a:ahLst/>
            <a:cxnLst/>
            <a:rect r="r" b="b" t="t" l="l"/>
            <a:pathLst>
              <a:path h="4114800" w="5863057">
                <a:moveTo>
                  <a:pt x="5863057" y="4114800"/>
                </a:moveTo>
                <a:lnTo>
                  <a:pt x="0" y="4114800"/>
                </a:lnTo>
                <a:lnTo>
                  <a:pt x="0" y="0"/>
                </a:lnTo>
                <a:lnTo>
                  <a:pt x="5863057" y="0"/>
                </a:lnTo>
                <a:lnTo>
                  <a:pt x="5863057"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2424943" y="6172200"/>
            <a:ext cx="5863057" cy="4114800"/>
          </a:xfrm>
          <a:custGeom>
            <a:avLst/>
            <a:gdLst/>
            <a:ahLst/>
            <a:cxnLst/>
            <a:rect r="r" b="b" t="t" l="l"/>
            <a:pathLst>
              <a:path h="4114800" w="5863057">
                <a:moveTo>
                  <a:pt x="5863057" y="0"/>
                </a:moveTo>
                <a:lnTo>
                  <a:pt x="0" y="0"/>
                </a:lnTo>
                <a:lnTo>
                  <a:pt x="0" y="4114800"/>
                </a:lnTo>
                <a:lnTo>
                  <a:pt x="5863057" y="4114800"/>
                </a:lnTo>
                <a:lnTo>
                  <a:pt x="5863057"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028700" y="904865"/>
            <a:ext cx="16230600" cy="849511"/>
          </a:xfrm>
          <a:prstGeom prst="rect">
            <a:avLst/>
          </a:prstGeom>
        </p:spPr>
        <p:txBody>
          <a:bodyPr anchor="t" rtlCol="false" tIns="0" lIns="0" bIns="0" rIns="0">
            <a:spAutoFit/>
          </a:bodyPr>
          <a:lstStyle/>
          <a:p>
            <a:pPr algn="ctr" marL="0" indent="0" lvl="0">
              <a:lnSpc>
                <a:spcPts val="6726"/>
              </a:lnSpc>
              <a:spcBef>
                <a:spcPct val="0"/>
              </a:spcBef>
            </a:pPr>
            <a:r>
              <a:rPr lang="en-US" sz="4804" spc="216">
                <a:solidFill>
                  <a:srgbClr val="FFFFFF"/>
                </a:solidFill>
                <a:latin typeface="Sugo Display"/>
                <a:ea typeface="Sugo Display"/>
                <a:cs typeface="Sugo Display"/>
                <a:sym typeface="Sugo Display"/>
              </a:rPr>
              <a:t>ROGER RAMIREZ </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5707054" y="355293"/>
            <a:ext cx="9583649" cy="14260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 ANEMIA RESULTANTE DE LA INFILTRACIÓN DE LA MÉDULA ÓSEA</a:t>
            </a:r>
          </a:p>
        </p:txBody>
      </p:sp>
      <p:sp>
        <p:nvSpPr>
          <p:cNvPr name="TextBox 6" id="6"/>
          <p:cNvSpPr txBox="true"/>
          <p:nvPr/>
        </p:nvSpPr>
        <p:spPr>
          <a:xfrm rot="0">
            <a:off x="5223646" y="3148495"/>
            <a:ext cx="10842048" cy="2519075"/>
          </a:xfrm>
          <a:prstGeom prst="rect">
            <a:avLst/>
          </a:prstGeom>
        </p:spPr>
        <p:txBody>
          <a:bodyPr anchor="t" rtlCol="false" tIns="0" lIns="0" bIns="0" rIns="0">
            <a:spAutoFit/>
          </a:bodyPr>
          <a:lstStyle/>
          <a:p>
            <a:pPr algn="just">
              <a:lnSpc>
                <a:spcPts val="2903"/>
              </a:lnSpc>
            </a:pPr>
            <a:r>
              <a:rPr lang="en-US" sz="2073" spc="93">
                <a:solidFill>
                  <a:srgbClr val="DD4A36"/>
                </a:solidFill>
                <a:latin typeface="Open Sans"/>
                <a:ea typeface="Open Sans"/>
                <a:cs typeface="Open Sans"/>
                <a:sym typeface="Open Sans"/>
              </a:rPr>
              <a:t>El objetivo del tratamiento es el manejo de la enfermedad subyacente. </a:t>
            </a:r>
          </a:p>
          <a:p>
            <a:pPr algn="just">
              <a:lnSpc>
                <a:spcPts val="2903"/>
              </a:lnSpc>
            </a:pPr>
          </a:p>
          <a:p>
            <a:pPr algn="just">
              <a:lnSpc>
                <a:spcPts val="2903"/>
              </a:lnSpc>
              <a:spcBef>
                <a:spcPct val="0"/>
              </a:spcBef>
            </a:pPr>
            <a:r>
              <a:rPr lang="en-US" sz="2073" spc="93">
                <a:solidFill>
                  <a:srgbClr val="DD4A36"/>
                </a:solidFill>
                <a:latin typeface="Open Sans"/>
                <a:ea typeface="Open Sans"/>
                <a:cs typeface="Open Sans"/>
                <a:sym typeface="Open Sans"/>
              </a:rPr>
              <a:t>• La infiltración de la médula ósea no siempre afecta de </a:t>
            </a:r>
            <a:r>
              <a:rPr lang="en-US" sz="2073" spc="93">
                <a:solidFill>
                  <a:srgbClr val="DD4A36"/>
                </a:solidFill>
                <a:latin typeface="Open Sans"/>
                <a:ea typeface="Open Sans"/>
                <a:cs typeface="Open Sans"/>
                <a:sym typeface="Open Sans"/>
              </a:rPr>
              <a:t>m</a:t>
            </a:r>
            <a:r>
              <a:rPr lang="en-US" sz="2073" spc="93">
                <a:solidFill>
                  <a:srgbClr val="DD4A36"/>
                </a:solidFill>
                <a:latin typeface="Open Sans"/>
                <a:ea typeface="Open Sans"/>
                <a:cs typeface="Open Sans"/>
                <a:sym typeface="Open Sans"/>
              </a:rPr>
              <a:t>anera adversa la respuesta al trata miento de la enfermedad neoplásica. </a:t>
            </a:r>
          </a:p>
          <a:p>
            <a:pPr algn="just">
              <a:lnSpc>
                <a:spcPts val="2903"/>
              </a:lnSpc>
              <a:spcBef>
                <a:spcPct val="0"/>
              </a:spcBef>
            </a:pPr>
          </a:p>
          <a:p>
            <a:pPr algn="just">
              <a:lnSpc>
                <a:spcPts val="2903"/>
              </a:lnSpc>
              <a:spcBef>
                <a:spcPct val="0"/>
              </a:spcBef>
            </a:pPr>
            <a:r>
              <a:rPr lang="en-US" sz="2073" spc="93">
                <a:solidFill>
                  <a:srgbClr val="DD4A36"/>
                </a:solidFill>
                <a:latin typeface="Open Sans"/>
                <a:ea typeface="Open Sans"/>
                <a:cs typeface="Open Sans"/>
                <a:sym typeface="Open Sans"/>
              </a:rPr>
              <a:t>• Sin embargo, con frecuencia se observa una sobrevida corta en pacientes con cáncer metastá- sico de la médula ósea. </a:t>
            </a:r>
          </a:p>
        </p:txBody>
      </p:sp>
      <p:sp>
        <p:nvSpPr>
          <p:cNvPr name="TextBox 7" id="7"/>
          <p:cNvSpPr txBox="true"/>
          <p:nvPr/>
        </p:nvSpPr>
        <p:spPr>
          <a:xfrm rot="0">
            <a:off x="8765706" y="2234463"/>
            <a:ext cx="6269326" cy="447307"/>
          </a:xfrm>
          <a:prstGeom prst="rect">
            <a:avLst/>
          </a:prstGeom>
        </p:spPr>
        <p:txBody>
          <a:bodyPr anchor="t" rtlCol="false" tIns="0" lIns="0" bIns="0" rIns="0">
            <a:spAutoFit/>
          </a:bodyPr>
          <a:lstStyle/>
          <a:p>
            <a:pPr algn="l">
              <a:lnSpc>
                <a:spcPts val="3695"/>
              </a:lnSpc>
              <a:spcBef>
                <a:spcPct val="0"/>
              </a:spcBef>
            </a:pPr>
            <a:r>
              <a:rPr lang="en-US" b="true" sz="2639" spc="118">
                <a:solidFill>
                  <a:srgbClr val="DD4A36"/>
                </a:solidFill>
                <a:latin typeface="Open Sans Bold"/>
                <a:ea typeface="Open Sans Bold"/>
                <a:cs typeface="Open Sans Bold"/>
                <a:sym typeface="Open Sans Bold"/>
              </a:rPr>
              <a:t>TRATAMIENTO </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5707054" y="355293"/>
            <a:ext cx="9583649" cy="7402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ANEMIA DE LA INFLAMACIÓN CRÓNICA</a:t>
            </a:r>
          </a:p>
        </p:txBody>
      </p:sp>
      <p:sp>
        <p:nvSpPr>
          <p:cNvPr name="TextBox 6" id="6"/>
          <p:cNvSpPr txBox="true"/>
          <p:nvPr/>
        </p:nvSpPr>
        <p:spPr>
          <a:xfrm rot="0">
            <a:off x="5223646" y="3148495"/>
            <a:ext cx="10842048" cy="2519075"/>
          </a:xfrm>
          <a:prstGeom prst="rect">
            <a:avLst/>
          </a:prstGeom>
        </p:spPr>
        <p:txBody>
          <a:bodyPr anchor="t" rtlCol="false" tIns="0" lIns="0" bIns="0" rIns="0">
            <a:spAutoFit/>
          </a:bodyPr>
          <a:lstStyle/>
          <a:p>
            <a:pPr algn="just">
              <a:lnSpc>
                <a:spcPts val="2903"/>
              </a:lnSpc>
            </a:pPr>
            <a:r>
              <a:rPr lang="en-US" sz="2073" spc="93">
                <a:solidFill>
                  <a:srgbClr val="DD4A36"/>
                </a:solidFill>
                <a:latin typeface="Open Sans"/>
                <a:ea typeface="Open Sans"/>
                <a:cs typeface="Open Sans"/>
                <a:sym typeface="Open Sans"/>
              </a:rPr>
              <a:t>El objetivo del tratamiento es el manejo de la enfermedad subyacente. </a:t>
            </a:r>
          </a:p>
          <a:p>
            <a:pPr algn="just">
              <a:lnSpc>
                <a:spcPts val="2903"/>
              </a:lnSpc>
            </a:pPr>
          </a:p>
          <a:p>
            <a:pPr algn="just">
              <a:lnSpc>
                <a:spcPts val="2903"/>
              </a:lnSpc>
              <a:spcBef>
                <a:spcPct val="0"/>
              </a:spcBef>
            </a:pPr>
            <a:r>
              <a:rPr lang="en-US" sz="2073" spc="93">
                <a:solidFill>
                  <a:srgbClr val="DD4A36"/>
                </a:solidFill>
                <a:latin typeface="Open Sans"/>
                <a:ea typeface="Open Sans"/>
                <a:cs typeface="Open Sans"/>
                <a:sym typeface="Open Sans"/>
              </a:rPr>
              <a:t>• La infiltración de la médula ósea no siempre afecta de </a:t>
            </a:r>
            <a:r>
              <a:rPr lang="en-US" sz="2073" spc="93">
                <a:solidFill>
                  <a:srgbClr val="DD4A36"/>
                </a:solidFill>
                <a:latin typeface="Open Sans"/>
                <a:ea typeface="Open Sans"/>
                <a:cs typeface="Open Sans"/>
                <a:sym typeface="Open Sans"/>
              </a:rPr>
              <a:t>m</a:t>
            </a:r>
            <a:r>
              <a:rPr lang="en-US" sz="2073" spc="93">
                <a:solidFill>
                  <a:srgbClr val="DD4A36"/>
                </a:solidFill>
                <a:latin typeface="Open Sans"/>
                <a:ea typeface="Open Sans"/>
                <a:cs typeface="Open Sans"/>
                <a:sym typeface="Open Sans"/>
              </a:rPr>
              <a:t>anera adversa la respuesta al trata miento de la enfermedad neoplásica. </a:t>
            </a:r>
          </a:p>
          <a:p>
            <a:pPr algn="just">
              <a:lnSpc>
                <a:spcPts val="2903"/>
              </a:lnSpc>
              <a:spcBef>
                <a:spcPct val="0"/>
              </a:spcBef>
            </a:pPr>
          </a:p>
          <a:p>
            <a:pPr algn="just">
              <a:lnSpc>
                <a:spcPts val="2903"/>
              </a:lnSpc>
              <a:spcBef>
                <a:spcPct val="0"/>
              </a:spcBef>
            </a:pPr>
            <a:r>
              <a:rPr lang="en-US" sz="2073" spc="93">
                <a:solidFill>
                  <a:srgbClr val="DD4A36"/>
                </a:solidFill>
                <a:latin typeface="Open Sans"/>
                <a:ea typeface="Open Sans"/>
                <a:cs typeface="Open Sans"/>
                <a:sym typeface="Open Sans"/>
              </a:rPr>
              <a:t>• Sin embargo, con frecuencia se observa una sobrevida corta en pacientes con cáncer metastá- sico de la médula ósea. </a:t>
            </a:r>
          </a:p>
        </p:txBody>
      </p:sp>
      <p:sp>
        <p:nvSpPr>
          <p:cNvPr name="TextBox 7" id="7"/>
          <p:cNvSpPr txBox="true"/>
          <p:nvPr/>
        </p:nvSpPr>
        <p:spPr>
          <a:xfrm rot="0">
            <a:off x="9021377" y="1344782"/>
            <a:ext cx="6269326" cy="447307"/>
          </a:xfrm>
          <a:prstGeom prst="rect">
            <a:avLst/>
          </a:prstGeom>
        </p:spPr>
        <p:txBody>
          <a:bodyPr anchor="t" rtlCol="false" tIns="0" lIns="0" bIns="0" rIns="0">
            <a:spAutoFit/>
          </a:bodyPr>
          <a:lstStyle/>
          <a:p>
            <a:pPr algn="l">
              <a:lnSpc>
                <a:spcPts val="3695"/>
              </a:lnSpc>
              <a:spcBef>
                <a:spcPct val="0"/>
              </a:spcBef>
            </a:pPr>
            <a:r>
              <a:rPr lang="en-US" b="true" sz="2639" spc="118">
                <a:solidFill>
                  <a:srgbClr val="DD4A36"/>
                </a:solidFill>
                <a:latin typeface="Open Sans Bold"/>
                <a:ea typeface="Open Sans Bold"/>
                <a:cs typeface="Open Sans Bold"/>
                <a:sym typeface="Open Sans Bold"/>
              </a:rPr>
              <a:t> DEFINICIÓN</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5707054" y="355293"/>
            <a:ext cx="9583649" cy="7402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ANEMIA DE LA INFLAMACIÓN CRÓNICA</a:t>
            </a:r>
          </a:p>
        </p:txBody>
      </p:sp>
      <p:sp>
        <p:nvSpPr>
          <p:cNvPr name="TextBox 6" id="6"/>
          <p:cNvSpPr txBox="true"/>
          <p:nvPr/>
        </p:nvSpPr>
        <p:spPr>
          <a:xfrm rot="0">
            <a:off x="5243866" y="2602555"/>
            <a:ext cx="10842048" cy="2519075"/>
          </a:xfrm>
          <a:prstGeom prst="rect">
            <a:avLst/>
          </a:prstGeom>
        </p:spPr>
        <p:txBody>
          <a:bodyPr anchor="t" rtlCol="false" tIns="0" lIns="0" bIns="0" rIns="0">
            <a:spAutoFit/>
          </a:bodyPr>
          <a:lstStyle/>
          <a:p>
            <a:pPr algn="just" marL="447739" indent="-223869" lvl="1">
              <a:lnSpc>
                <a:spcPts val="2903"/>
              </a:lnSpc>
              <a:buFont typeface="Arial"/>
              <a:buChar char="•"/>
            </a:pPr>
            <a:r>
              <a:rPr lang="en-US" sz="2073" spc="93">
                <a:solidFill>
                  <a:srgbClr val="DD4A36"/>
                </a:solidFill>
                <a:latin typeface="Open Sans"/>
                <a:ea typeface="Open Sans"/>
                <a:cs typeface="Open Sans"/>
                <a:sym typeface="Open Sans"/>
              </a:rPr>
              <a:t>• La inflamación conduce a la producción de interleucina (IL)-6, que induce la producción de hepcidina por el hepatocito, la cu</a:t>
            </a:r>
            <a:r>
              <a:rPr lang="en-US" sz="2073" spc="93">
                <a:solidFill>
                  <a:srgbClr val="DD4A36"/>
                </a:solidFill>
                <a:latin typeface="Open Sans"/>
                <a:ea typeface="Open Sans"/>
                <a:cs typeface="Open Sans"/>
                <a:sym typeface="Open Sans"/>
              </a:rPr>
              <a:t>al bloquea la absorción de hierro en el intestino y la libera ción de hierro de macrófagos y hepatocitos.</a:t>
            </a:r>
          </a:p>
          <a:p>
            <a:pPr algn="just">
              <a:lnSpc>
                <a:spcPts val="2903"/>
              </a:lnSpc>
            </a:pPr>
          </a:p>
          <a:p>
            <a:pPr algn="just" marL="447739" indent="-223869" lvl="1">
              <a:lnSpc>
                <a:spcPts val="2903"/>
              </a:lnSpc>
              <a:buFont typeface="Arial"/>
              <a:buChar char="•"/>
            </a:pPr>
            <a:r>
              <a:rPr lang="en-US" sz="2073" spc="93">
                <a:solidFill>
                  <a:srgbClr val="DD4A36"/>
                </a:solidFill>
                <a:latin typeface="Open Sans"/>
                <a:ea typeface="Open Sans"/>
                <a:cs typeface="Open Sans"/>
                <a:sym typeface="Open Sans"/>
              </a:rPr>
              <a:t>La actividad incrementada de los macrófagos aumenta la destrucción de los eritrocitos.</a:t>
            </a:r>
          </a:p>
          <a:p>
            <a:pPr algn="just">
              <a:lnSpc>
                <a:spcPts val="2903"/>
              </a:lnSpc>
            </a:pPr>
          </a:p>
        </p:txBody>
      </p:sp>
      <p:sp>
        <p:nvSpPr>
          <p:cNvPr name="TextBox 7" id="7"/>
          <p:cNvSpPr txBox="true"/>
          <p:nvPr/>
        </p:nvSpPr>
        <p:spPr>
          <a:xfrm rot="0">
            <a:off x="9021377" y="1344782"/>
            <a:ext cx="6269326" cy="447307"/>
          </a:xfrm>
          <a:prstGeom prst="rect">
            <a:avLst/>
          </a:prstGeom>
        </p:spPr>
        <p:txBody>
          <a:bodyPr anchor="t" rtlCol="false" tIns="0" lIns="0" bIns="0" rIns="0">
            <a:spAutoFit/>
          </a:bodyPr>
          <a:lstStyle/>
          <a:p>
            <a:pPr algn="l">
              <a:lnSpc>
                <a:spcPts val="3695"/>
              </a:lnSpc>
              <a:spcBef>
                <a:spcPct val="0"/>
              </a:spcBef>
            </a:pPr>
            <a:r>
              <a:rPr lang="en-US" b="true" sz="2639" spc="118">
                <a:solidFill>
                  <a:srgbClr val="DD4A36"/>
                </a:solidFill>
                <a:latin typeface="Open Sans Bold"/>
                <a:ea typeface="Open Sans Bold"/>
                <a:cs typeface="Open Sans Bold"/>
                <a:sym typeface="Open Sans Bold"/>
              </a:rPr>
              <a:t> PATOGENIA</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5707054" y="355293"/>
            <a:ext cx="9583649" cy="7402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ANEMIA DE LA INFLAMACIÓN CRÓNICA</a:t>
            </a:r>
          </a:p>
        </p:txBody>
      </p:sp>
      <p:sp>
        <p:nvSpPr>
          <p:cNvPr name="TextBox 6" id="6"/>
          <p:cNvSpPr txBox="true"/>
          <p:nvPr/>
        </p:nvSpPr>
        <p:spPr>
          <a:xfrm rot="0">
            <a:off x="5243866" y="2602555"/>
            <a:ext cx="10842048" cy="2881025"/>
          </a:xfrm>
          <a:prstGeom prst="rect">
            <a:avLst/>
          </a:prstGeom>
        </p:spPr>
        <p:txBody>
          <a:bodyPr anchor="t" rtlCol="false" tIns="0" lIns="0" bIns="0" rIns="0">
            <a:spAutoFit/>
          </a:bodyPr>
          <a:lstStyle/>
          <a:p>
            <a:pPr algn="just">
              <a:lnSpc>
                <a:spcPts val="2903"/>
              </a:lnSpc>
            </a:pPr>
            <a:r>
              <a:rPr lang="en-US" sz="2073" spc="93">
                <a:solidFill>
                  <a:srgbClr val="DD4A36"/>
                </a:solidFill>
                <a:latin typeface="Open Sans"/>
                <a:ea typeface="Open Sans"/>
                <a:cs typeface="Open Sans"/>
                <a:sym typeface="Open Sans"/>
              </a:rPr>
              <a:t>Supresión de la médula ósea o hemolisis inducida por fármacos. </a:t>
            </a:r>
          </a:p>
          <a:p>
            <a:pPr algn="just">
              <a:lnSpc>
                <a:spcPts val="2903"/>
              </a:lnSpc>
            </a:pPr>
            <a:r>
              <a:rPr lang="en-US" sz="2073" spc="93">
                <a:solidFill>
                  <a:srgbClr val="DD4A36"/>
                </a:solidFill>
                <a:latin typeface="Open Sans"/>
                <a:ea typeface="Open Sans"/>
                <a:cs typeface="Open Sans"/>
                <a:sym typeface="Open Sans"/>
              </a:rPr>
              <a:t>• La anemia por deficiencia de hierro se caracteriza por hierro sérico disminuido, transferrina </a:t>
            </a:r>
            <a:r>
              <a:rPr lang="en-US" sz="2073" spc="93">
                <a:solidFill>
                  <a:srgbClr val="DD4A36"/>
                </a:solidFill>
                <a:latin typeface="Open Sans"/>
                <a:ea typeface="Open Sans"/>
                <a:cs typeface="Open Sans"/>
                <a:sym typeface="Open Sans"/>
              </a:rPr>
              <a:t>aumentada, reducción del hierro almacenado y de la ferritina sérica. </a:t>
            </a:r>
          </a:p>
          <a:p>
            <a:pPr algn="just">
              <a:lnSpc>
                <a:spcPts val="2903"/>
              </a:lnSpc>
            </a:pPr>
            <a:r>
              <a:rPr lang="en-US" sz="2073" spc="93">
                <a:solidFill>
                  <a:srgbClr val="DD4A36"/>
                </a:solidFill>
                <a:latin typeface="Open Sans"/>
                <a:ea typeface="Open Sans"/>
                <a:cs typeface="Open Sans"/>
                <a:sym typeface="Open Sans"/>
              </a:rPr>
              <a:t>• Anemia de la insuficiencia renal crónica. </a:t>
            </a:r>
          </a:p>
          <a:p>
            <a:pPr algn="just">
              <a:lnSpc>
                <a:spcPts val="2903"/>
              </a:lnSpc>
            </a:pPr>
            <a:r>
              <a:rPr lang="en-US" sz="2073" spc="93">
                <a:solidFill>
                  <a:srgbClr val="DD4A36"/>
                </a:solidFill>
                <a:latin typeface="Open Sans"/>
                <a:ea typeface="Open Sans"/>
                <a:cs typeface="Open Sans"/>
                <a:sym typeface="Open Sans"/>
              </a:rPr>
              <a:t>• Anemia mieloptísica causada por carcinoma o por linfoma que remplaza a la médula ósea.</a:t>
            </a:r>
          </a:p>
          <a:p>
            <a:pPr algn="just">
              <a:lnSpc>
                <a:spcPts val="2903"/>
              </a:lnSpc>
            </a:pPr>
          </a:p>
        </p:txBody>
      </p:sp>
      <p:sp>
        <p:nvSpPr>
          <p:cNvPr name="TextBox 7" id="7"/>
          <p:cNvSpPr txBox="true"/>
          <p:nvPr/>
        </p:nvSpPr>
        <p:spPr>
          <a:xfrm rot="0">
            <a:off x="7530227" y="1472424"/>
            <a:ext cx="6269326" cy="447307"/>
          </a:xfrm>
          <a:prstGeom prst="rect">
            <a:avLst/>
          </a:prstGeom>
        </p:spPr>
        <p:txBody>
          <a:bodyPr anchor="t" rtlCol="false" tIns="0" lIns="0" bIns="0" rIns="0">
            <a:spAutoFit/>
          </a:bodyPr>
          <a:lstStyle/>
          <a:p>
            <a:pPr algn="l">
              <a:lnSpc>
                <a:spcPts val="3695"/>
              </a:lnSpc>
              <a:spcBef>
                <a:spcPct val="0"/>
              </a:spcBef>
            </a:pPr>
            <a:r>
              <a:rPr lang="en-US" b="true" sz="2639" spc="118">
                <a:solidFill>
                  <a:srgbClr val="DD4A36"/>
                </a:solidFill>
                <a:latin typeface="Open Sans Bold"/>
                <a:ea typeface="Open Sans Bold"/>
                <a:cs typeface="Open Sans Bold"/>
                <a:sym typeface="Open Sans Bold"/>
              </a:rPr>
              <a:t> DIAGNÓSTICO DIFERENCIAL</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5707054" y="355293"/>
            <a:ext cx="9583649" cy="7402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ANEMIA DE LA INFLAMACIÓN CRÓNICA</a:t>
            </a:r>
          </a:p>
        </p:txBody>
      </p:sp>
      <p:sp>
        <p:nvSpPr>
          <p:cNvPr name="TextBox 6" id="6"/>
          <p:cNvSpPr txBox="true"/>
          <p:nvPr/>
        </p:nvSpPr>
        <p:spPr>
          <a:xfrm rot="0">
            <a:off x="5243866" y="2602555"/>
            <a:ext cx="10842048" cy="2881025"/>
          </a:xfrm>
          <a:prstGeom prst="rect">
            <a:avLst/>
          </a:prstGeom>
        </p:spPr>
        <p:txBody>
          <a:bodyPr anchor="t" rtlCol="false" tIns="0" lIns="0" bIns="0" rIns="0">
            <a:spAutoFit/>
          </a:bodyPr>
          <a:lstStyle/>
          <a:p>
            <a:pPr algn="just">
              <a:lnSpc>
                <a:spcPts val="2903"/>
              </a:lnSpc>
            </a:pPr>
            <a:r>
              <a:rPr lang="en-US" sz="2073" spc="93">
                <a:solidFill>
                  <a:srgbClr val="DD4A36"/>
                </a:solidFill>
                <a:latin typeface="Open Sans"/>
                <a:ea typeface="Open Sans"/>
                <a:cs typeface="Open Sans"/>
                <a:sym typeface="Open Sans"/>
              </a:rPr>
              <a:t>Ningún tratamiento podría ser necesario, fuera del de la enfermedad subyacente. </a:t>
            </a:r>
          </a:p>
          <a:p>
            <a:pPr algn="just">
              <a:lnSpc>
                <a:spcPts val="2903"/>
              </a:lnSpc>
            </a:pPr>
            <a:r>
              <a:rPr lang="en-US" sz="2073" spc="93">
                <a:solidFill>
                  <a:srgbClr val="DD4A36"/>
                </a:solidFill>
                <a:latin typeface="Open Sans"/>
                <a:ea typeface="Open Sans"/>
                <a:cs typeface="Open Sans"/>
                <a:sym typeface="Open Sans"/>
              </a:rPr>
              <a:t>• El hierro (oral o parenteral) está contraindicado. </a:t>
            </a:r>
          </a:p>
          <a:p>
            <a:pPr algn="just">
              <a:lnSpc>
                <a:spcPts val="2903"/>
              </a:lnSpc>
            </a:pPr>
            <a:r>
              <a:rPr lang="en-US" sz="2073" spc="93">
                <a:solidFill>
                  <a:srgbClr val="DD4A36"/>
                </a:solidFill>
                <a:latin typeface="Open Sans"/>
                <a:ea typeface="Open Sans"/>
                <a:cs typeface="Open Sans"/>
                <a:sym typeface="Open Sans"/>
              </a:rPr>
              <a:t>• Los esteroides androgénicos pueden ser de beneficio, pero provocan efectos secundarios in </a:t>
            </a:r>
            <a:r>
              <a:rPr lang="en-US" sz="2073" spc="93">
                <a:solidFill>
                  <a:srgbClr val="DD4A36"/>
                </a:solidFill>
                <a:latin typeface="Open Sans"/>
                <a:ea typeface="Open Sans"/>
                <a:cs typeface="Open Sans"/>
                <a:sym typeface="Open Sans"/>
              </a:rPr>
              <a:t>aceptables. </a:t>
            </a:r>
          </a:p>
          <a:p>
            <a:pPr algn="just">
              <a:lnSpc>
                <a:spcPts val="2903"/>
              </a:lnSpc>
            </a:pPr>
            <a:r>
              <a:rPr lang="en-US" sz="2073" spc="93">
                <a:solidFill>
                  <a:srgbClr val="DD4A36"/>
                </a:solidFill>
                <a:latin typeface="Open Sans"/>
                <a:ea typeface="Open Sans"/>
                <a:cs typeface="Open Sans"/>
                <a:sym typeface="Open Sans"/>
              </a:rPr>
              <a:t>• Se pueden administrar transfusiones de paquetes eritrocitarios, si la anemia es sintomática.</a:t>
            </a:r>
          </a:p>
          <a:p>
            <a:pPr algn="just">
              <a:lnSpc>
                <a:spcPts val="2903"/>
              </a:lnSpc>
            </a:pPr>
          </a:p>
        </p:txBody>
      </p:sp>
      <p:sp>
        <p:nvSpPr>
          <p:cNvPr name="TextBox 7" id="7"/>
          <p:cNvSpPr txBox="true"/>
          <p:nvPr/>
        </p:nvSpPr>
        <p:spPr>
          <a:xfrm rot="0">
            <a:off x="9144000" y="1429877"/>
            <a:ext cx="6269326" cy="447307"/>
          </a:xfrm>
          <a:prstGeom prst="rect">
            <a:avLst/>
          </a:prstGeom>
        </p:spPr>
        <p:txBody>
          <a:bodyPr anchor="t" rtlCol="false" tIns="0" lIns="0" bIns="0" rIns="0">
            <a:spAutoFit/>
          </a:bodyPr>
          <a:lstStyle/>
          <a:p>
            <a:pPr algn="l">
              <a:lnSpc>
                <a:spcPts val="3695"/>
              </a:lnSpc>
              <a:spcBef>
                <a:spcPct val="0"/>
              </a:spcBef>
            </a:pPr>
            <a:r>
              <a:rPr lang="en-US" b="true" sz="2639" spc="118">
                <a:solidFill>
                  <a:srgbClr val="DD4A36"/>
                </a:solidFill>
                <a:latin typeface="Open Sans Bold"/>
                <a:ea typeface="Open Sans Bold"/>
                <a:cs typeface="Open Sans Bold"/>
                <a:sym typeface="Open Sans Bold"/>
              </a:rPr>
              <a:t> TRATAMIENTO</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5707054" y="355293"/>
            <a:ext cx="9583649" cy="7402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ANEMIA DE LA INFLAMACIÓN CRÓNICA</a:t>
            </a:r>
          </a:p>
        </p:txBody>
      </p:sp>
      <p:sp>
        <p:nvSpPr>
          <p:cNvPr name="TextBox 6" id="6"/>
          <p:cNvSpPr txBox="true"/>
          <p:nvPr/>
        </p:nvSpPr>
        <p:spPr>
          <a:xfrm rot="0">
            <a:off x="5297134" y="2176411"/>
            <a:ext cx="10842048" cy="5052725"/>
          </a:xfrm>
          <a:prstGeom prst="rect">
            <a:avLst/>
          </a:prstGeom>
        </p:spPr>
        <p:txBody>
          <a:bodyPr anchor="t" rtlCol="false" tIns="0" lIns="0" bIns="0" rIns="0">
            <a:spAutoFit/>
          </a:bodyPr>
          <a:lstStyle/>
          <a:p>
            <a:pPr algn="just">
              <a:lnSpc>
                <a:spcPts val="2903"/>
              </a:lnSpc>
            </a:pPr>
            <a:r>
              <a:rPr lang="en-US" sz="2073" spc="93">
                <a:solidFill>
                  <a:srgbClr val="DD4A36"/>
                </a:solidFill>
                <a:latin typeface="Open Sans"/>
                <a:ea typeface="Open Sans"/>
                <a:cs typeface="Open Sans"/>
                <a:sym typeface="Open Sans"/>
              </a:rPr>
              <a:t>Hipoxia tisular crónica</a:t>
            </a:r>
          </a:p>
          <a:p>
            <a:pPr algn="just" marL="447739" indent="-223869" lvl="1">
              <a:lnSpc>
                <a:spcPts val="2903"/>
              </a:lnSpc>
              <a:buFont typeface="Arial"/>
              <a:buChar char="•"/>
            </a:pPr>
            <a:r>
              <a:rPr lang="en-US" sz="2073" spc="93">
                <a:solidFill>
                  <a:srgbClr val="DD4A36"/>
                </a:solidFill>
                <a:latin typeface="Open Sans"/>
                <a:ea typeface="Open Sans"/>
                <a:cs typeface="Open Sans"/>
                <a:sym typeface="Open Sans"/>
              </a:rPr>
              <a:t>Fatiga persistente, debilidad y disnea al esfuerzo.</a:t>
            </a:r>
          </a:p>
          <a:p>
            <a:pPr algn="just" marL="447739" indent="-223869" lvl="1">
              <a:lnSpc>
                <a:spcPts val="2903"/>
              </a:lnSpc>
              <a:buFont typeface="Arial"/>
              <a:buChar char="•"/>
            </a:pPr>
            <a:r>
              <a:rPr lang="en-US" sz="2073" spc="93">
                <a:solidFill>
                  <a:srgbClr val="DD4A36"/>
                </a:solidFill>
                <a:latin typeface="Open Sans"/>
                <a:ea typeface="Open Sans"/>
                <a:cs typeface="Open Sans"/>
                <a:sym typeface="Open Sans"/>
              </a:rPr>
              <a:t>Disminución de la tolerancia al ejercicio y capacidad física.</a:t>
            </a:r>
          </a:p>
          <a:p>
            <a:pPr algn="just">
              <a:lnSpc>
                <a:spcPts val="2903"/>
              </a:lnSpc>
            </a:pPr>
            <a:r>
              <a:rPr lang="en-US" sz="2073" spc="93">
                <a:solidFill>
                  <a:srgbClr val="DD4A36"/>
                </a:solidFill>
                <a:latin typeface="Open Sans"/>
                <a:ea typeface="Open Sans"/>
                <a:cs typeface="Open Sans"/>
                <a:sym typeface="Open Sans"/>
              </a:rPr>
              <a:t>Compromiso cardiovascular</a:t>
            </a:r>
          </a:p>
          <a:p>
            <a:pPr algn="just" marL="447739" indent="-223869" lvl="1">
              <a:lnSpc>
                <a:spcPts val="2903"/>
              </a:lnSpc>
              <a:buFont typeface="Arial"/>
              <a:buChar char="•"/>
            </a:pPr>
            <a:r>
              <a:rPr lang="en-US" sz="2073" spc="93">
                <a:solidFill>
                  <a:srgbClr val="DD4A36"/>
                </a:solidFill>
                <a:latin typeface="Open Sans"/>
                <a:ea typeface="Open Sans"/>
                <a:cs typeface="Open Sans"/>
                <a:sym typeface="Open Sans"/>
              </a:rPr>
              <a:t>Taquicardia compensatoria y, en casos severos, riesgo de insuficiencia cardíaca por sobrecarga de volumen.</a:t>
            </a:r>
          </a:p>
          <a:p>
            <a:pPr algn="just" marL="447739" indent="-223869" lvl="1">
              <a:lnSpc>
                <a:spcPts val="2903"/>
              </a:lnSpc>
              <a:buFont typeface="Arial"/>
              <a:buChar char="•"/>
            </a:pPr>
            <a:r>
              <a:rPr lang="en-US" sz="2073" spc="93">
                <a:solidFill>
                  <a:srgbClr val="DD4A36"/>
                </a:solidFill>
                <a:latin typeface="Open Sans"/>
                <a:ea typeface="Open Sans"/>
                <a:cs typeface="Open Sans"/>
                <a:sym typeface="Open Sans"/>
              </a:rPr>
              <a:t>Mayor riesgo de eventos cardiovasculares si hay comorbilidades previas.</a:t>
            </a:r>
          </a:p>
          <a:p>
            <a:pPr algn="just">
              <a:lnSpc>
                <a:spcPts val="2903"/>
              </a:lnSpc>
            </a:pPr>
            <a:r>
              <a:rPr lang="en-US" sz="2073" spc="93">
                <a:solidFill>
                  <a:srgbClr val="DD4A36"/>
                </a:solidFill>
                <a:latin typeface="Open Sans"/>
                <a:ea typeface="Open Sans"/>
                <a:cs typeface="Open Sans"/>
                <a:sym typeface="Open Sans"/>
              </a:rPr>
              <a:t>Alteraciones en la calidad de vida</a:t>
            </a:r>
          </a:p>
          <a:p>
            <a:pPr algn="just" marL="447739" indent="-223869" lvl="1">
              <a:lnSpc>
                <a:spcPts val="2903"/>
              </a:lnSpc>
              <a:buFont typeface="Arial"/>
              <a:buChar char="•"/>
            </a:pPr>
            <a:r>
              <a:rPr lang="en-US" sz="2073" spc="93">
                <a:solidFill>
                  <a:srgbClr val="DD4A36"/>
                </a:solidFill>
                <a:latin typeface="Open Sans"/>
                <a:ea typeface="Open Sans"/>
                <a:cs typeface="Open Sans"/>
                <a:sym typeface="Open Sans"/>
              </a:rPr>
              <a:t>Dificultad para concentrarse, irritabilidad y deterioro del rendimiento laboral o escolar.</a:t>
            </a:r>
          </a:p>
          <a:p>
            <a:pPr algn="just">
              <a:lnSpc>
                <a:spcPts val="2903"/>
              </a:lnSpc>
            </a:pPr>
            <a:r>
              <a:rPr lang="en-US" sz="2073" spc="93">
                <a:solidFill>
                  <a:srgbClr val="DD4A36"/>
                </a:solidFill>
                <a:latin typeface="Open Sans"/>
                <a:ea typeface="Open Sans"/>
                <a:cs typeface="Open Sans"/>
                <a:sym typeface="Open Sans"/>
              </a:rPr>
              <a:t>Complicaciones inmunológicas</a:t>
            </a:r>
          </a:p>
          <a:p>
            <a:pPr algn="just" marL="447739" indent="-223869" lvl="1">
              <a:lnSpc>
                <a:spcPts val="2903"/>
              </a:lnSpc>
              <a:buFont typeface="Arial"/>
              <a:buChar char="•"/>
            </a:pPr>
            <a:r>
              <a:rPr lang="en-US" sz="2073" spc="93">
                <a:solidFill>
                  <a:srgbClr val="DD4A36"/>
                </a:solidFill>
                <a:latin typeface="Open Sans"/>
                <a:ea typeface="Open Sans"/>
                <a:cs typeface="Open Sans"/>
                <a:sym typeface="Open Sans"/>
              </a:rPr>
              <a:t>La inflamación crónica que causa la anemia puede perpetuar el daño tisular y aumentar la susceptibilidad a infecciones.</a:t>
            </a:r>
          </a:p>
          <a:p>
            <a:pPr algn="just">
              <a:lnSpc>
                <a:spcPts val="2903"/>
              </a:lnSpc>
            </a:pPr>
          </a:p>
        </p:txBody>
      </p:sp>
      <p:sp>
        <p:nvSpPr>
          <p:cNvPr name="TextBox 7" id="7"/>
          <p:cNvSpPr txBox="true"/>
          <p:nvPr/>
        </p:nvSpPr>
        <p:spPr>
          <a:xfrm rot="0">
            <a:off x="9144000" y="1465389"/>
            <a:ext cx="6269326" cy="447307"/>
          </a:xfrm>
          <a:prstGeom prst="rect">
            <a:avLst/>
          </a:prstGeom>
        </p:spPr>
        <p:txBody>
          <a:bodyPr anchor="t" rtlCol="false" tIns="0" lIns="0" bIns="0" rIns="0">
            <a:spAutoFit/>
          </a:bodyPr>
          <a:lstStyle/>
          <a:p>
            <a:pPr algn="l">
              <a:lnSpc>
                <a:spcPts val="3695"/>
              </a:lnSpc>
              <a:spcBef>
                <a:spcPct val="0"/>
              </a:spcBef>
            </a:pPr>
            <a:r>
              <a:rPr lang="en-US" b="true" sz="2639" spc="118">
                <a:solidFill>
                  <a:srgbClr val="DD4A36"/>
                </a:solidFill>
                <a:latin typeface="Open Sans Bold"/>
                <a:ea typeface="Open Sans Bold"/>
                <a:cs typeface="Open Sans Bold"/>
                <a:sym typeface="Open Sans Bold"/>
              </a:rPr>
              <a:t>COMPLICACIONES </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6405745" y="426317"/>
            <a:ext cx="9583649" cy="21118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ANEMIA HEMOLÍTICA RELACIONADA CON DEFECTOS ENZIMÁTICOS DE LOS ERITROCITOS</a:t>
            </a:r>
          </a:p>
        </p:txBody>
      </p:sp>
      <p:sp>
        <p:nvSpPr>
          <p:cNvPr name="TextBox 6" id="6"/>
          <p:cNvSpPr txBox="true"/>
          <p:nvPr/>
        </p:nvSpPr>
        <p:spPr>
          <a:xfrm rot="0">
            <a:off x="5776545" y="3366062"/>
            <a:ext cx="10842048" cy="2157125"/>
          </a:xfrm>
          <a:prstGeom prst="rect">
            <a:avLst/>
          </a:prstGeom>
        </p:spPr>
        <p:txBody>
          <a:bodyPr anchor="t" rtlCol="false" tIns="0" lIns="0" bIns="0" rIns="0">
            <a:spAutoFit/>
          </a:bodyPr>
          <a:lstStyle/>
          <a:p>
            <a:pPr algn="just" marL="447739" indent="-223869" lvl="1">
              <a:lnSpc>
                <a:spcPts val="2903"/>
              </a:lnSpc>
              <a:buFont typeface="Arial"/>
              <a:buChar char="•"/>
            </a:pPr>
            <a:r>
              <a:rPr lang="en-US" sz="2073" spc="93">
                <a:solidFill>
                  <a:srgbClr val="DD4A36"/>
                </a:solidFill>
                <a:latin typeface="Open Sans"/>
                <a:ea typeface="Open Sans"/>
                <a:cs typeface="Open Sans"/>
                <a:sym typeface="Open Sans"/>
              </a:rPr>
              <a:t>La anemia hemolítica relacionada con defectos enzimáticos de los eritrocitos se define como un tipo de anemia hemolítica congénita o adquirida causada por deficiencias hereditarias o alteraciones funcionales enzimáticas dentro del glóbulo rojo, lo que lleva a una disminución de su capacidad para mantener la integridad de la membrana y el metabolismo celular.</a:t>
            </a:r>
          </a:p>
          <a:p>
            <a:pPr algn="just">
              <a:lnSpc>
                <a:spcPts val="2903"/>
              </a:lnSpc>
            </a:pPr>
          </a:p>
        </p:txBody>
      </p:sp>
      <p:sp>
        <p:nvSpPr>
          <p:cNvPr name="TextBox 7" id="7"/>
          <p:cNvSpPr txBox="true"/>
          <p:nvPr/>
        </p:nvSpPr>
        <p:spPr>
          <a:xfrm rot="0">
            <a:off x="9720068" y="2723715"/>
            <a:ext cx="6269326" cy="447307"/>
          </a:xfrm>
          <a:prstGeom prst="rect">
            <a:avLst/>
          </a:prstGeom>
        </p:spPr>
        <p:txBody>
          <a:bodyPr anchor="t" rtlCol="false" tIns="0" lIns="0" bIns="0" rIns="0">
            <a:spAutoFit/>
          </a:bodyPr>
          <a:lstStyle/>
          <a:p>
            <a:pPr algn="l">
              <a:lnSpc>
                <a:spcPts val="3695"/>
              </a:lnSpc>
              <a:spcBef>
                <a:spcPct val="0"/>
              </a:spcBef>
            </a:pPr>
            <a:r>
              <a:rPr lang="en-US" b="true" sz="2639" spc="118">
                <a:solidFill>
                  <a:srgbClr val="DD4A36"/>
                </a:solidFill>
                <a:latin typeface="Open Sans Bold"/>
                <a:ea typeface="Open Sans Bold"/>
                <a:cs typeface="Open Sans Bold"/>
                <a:sym typeface="Open Sans Bold"/>
              </a:rPr>
              <a:t>DEFINICION </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6405745" y="426317"/>
            <a:ext cx="9583649" cy="14260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 ANEMIA HEMOLÍTICA NO ESFEROCÍTICA HEREDITARIA</a:t>
            </a:r>
          </a:p>
        </p:txBody>
      </p:sp>
      <p:sp>
        <p:nvSpPr>
          <p:cNvPr name="TextBox 6" id="6"/>
          <p:cNvSpPr txBox="true"/>
          <p:nvPr/>
        </p:nvSpPr>
        <p:spPr>
          <a:xfrm rot="0">
            <a:off x="5776545" y="3366062"/>
            <a:ext cx="10842048" cy="3580795"/>
          </a:xfrm>
          <a:prstGeom prst="rect">
            <a:avLst/>
          </a:prstGeom>
        </p:spPr>
        <p:txBody>
          <a:bodyPr anchor="t" rtlCol="false" tIns="0" lIns="0" bIns="0" rIns="0">
            <a:spAutoFit/>
          </a:bodyPr>
          <a:lstStyle/>
          <a:p>
            <a:pPr algn="just">
              <a:lnSpc>
                <a:spcPts val="3183"/>
              </a:lnSpc>
            </a:pPr>
            <a:r>
              <a:rPr lang="en-US" sz="2273" spc="102">
                <a:solidFill>
                  <a:srgbClr val="DD4A36"/>
                </a:solidFill>
                <a:latin typeface="Open Sans"/>
                <a:ea typeface="Open Sans"/>
                <a:cs typeface="Open Sans"/>
                <a:sym typeface="Open Sans"/>
              </a:rPr>
              <a:t>Puede presentarse en variantes graves de la deficiencia de G-6-PD (sin embargo, son muy poco frecuentes; se refieren como deficiencia de G-6-PD de clase 1) y con deficiencia de una variedad de otras enzi mas metabólicas del eritrocito. </a:t>
            </a:r>
          </a:p>
          <a:p>
            <a:pPr algn="just">
              <a:lnSpc>
                <a:spcPts val="3183"/>
              </a:lnSpc>
            </a:pPr>
            <a:r>
              <a:rPr lang="en-US" sz="2273" spc="102">
                <a:solidFill>
                  <a:srgbClr val="DD4A36"/>
                </a:solidFill>
                <a:latin typeface="Open Sans"/>
                <a:ea typeface="Open Sans"/>
                <a:cs typeface="Open Sans"/>
                <a:sym typeface="Open Sans"/>
              </a:rPr>
              <a:t>• La anemia puede ir de grave (valor de hemoglobina de 5 g/dl) a un estado totalmente com- pensadocon una concentración de hemoglobina cercana a la normal. </a:t>
            </a:r>
          </a:p>
          <a:p>
            <a:pPr algn="just">
              <a:lnSpc>
                <a:spcPts val="3183"/>
              </a:lnSpc>
            </a:pPr>
            <a:r>
              <a:rPr lang="en-US" sz="2273" spc="102">
                <a:solidFill>
                  <a:srgbClr val="DD4A36"/>
                </a:solidFill>
                <a:latin typeface="Open Sans"/>
                <a:ea typeface="Open Sans"/>
                <a:cs typeface="Open Sans"/>
                <a:sym typeface="Open Sans"/>
              </a:rPr>
              <a:t>• La ictericia crónica, laesplenomegalia y la litiasis vesicular son frecuentes y algunos pacientes desarrollan úlceras en los tobillos.</a:t>
            </a:r>
          </a:p>
        </p:txBody>
      </p:sp>
      <p:sp>
        <p:nvSpPr>
          <p:cNvPr name="TextBox 7" id="7"/>
          <p:cNvSpPr txBox="true"/>
          <p:nvPr/>
        </p:nvSpPr>
        <p:spPr>
          <a:xfrm rot="0">
            <a:off x="6992424" y="2147452"/>
            <a:ext cx="8996970" cy="914032"/>
          </a:xfrm>
          <a:prstGeom prst="rect">
            <a:avLst/>
          </a:prstGeom>
        </p:spPr>
        <p:txBody>
          <a:bodyPr anchor="t" rtlCol="false" tIns="0" lIns="0" bIns="0" rIns="0">
            <a:spAutoFit/>
          </a:bodyPr>
          <a:lstStyle/>
          <a:p>
            <a:pPr algn="just">
              <a:lnSpc>
                <a:spcPts val="3695"/>
              </a:lnSpc>
              <a:spcBef>
                <a:spcPct val="0"/>
              </a:spcBef>
            </a:pPr>
            <a:r>
              <a:rPr lang="en-US" b="true" sz="2639" spc="118">
                <a:solidFill>
                  <a:srgbClr val="DD4A36"/>
                </a:solidFill>
                <a:latin typeface="Open Sans Bold"/>
                <a:ea typeface="Open Sans Bold"/>
                <a:cs typeface="Open Sans Bold"/>
                <a:sym typeface="Open Sans Bold"/>
              </a:rPr>
              <a:t>ANEMIA HEMOLÍTICA NO ESFEROCÍTICA HEREDITARIA</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6405745" y="426317"/>
            <a:ext cx="9583649" cy="14260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 ANEMIA HEMOLÍTICA NO ESFEROCÍTICA HEREDITARIA</a:t>
            </a:r>
          </a:p>
        </p:txBody>
      </p:sp>
      <p:sp>
        <p:nvSpPr>
          <p:cNvPr name="TextBox 6" id="6"/>
          <p:cNvSpPr txBox="true"/>
          <p:nvPr/>
        </p:nvSpPr>
        <p:spPr>
          <a:xfrm rot="0">
            <a:off x="5776545" y="3366062"/>
            <a:ext cx="10842048" cy="4380895"/>
          </a:xfrm>
          <a:prstGeom prst="rect">
            <a:avLst/>
          </a:prstGeom>
        </p:spPr>
        <p:txBody>
          <a:bodyPr anchor="t" rtlCol="false" tIns="0" lIns="0" bIns="0" rIns="0">
            <a:spAutoFit/>
          </a:bodyPr>
          <a:lstStyle/>
          <a:p>
            <a:pPr algn="just" marL="490918" indent="-245459" lvl="1">
              <a:lnSpc>
                <a:spcPts val="3183"/>
              </a:lnSpc>
              <a:buFont typeface="Arial"/>
              <a:buChar char="•"/>
            </a:pPr>
            <a:r>
              <a:rPr lang="en-US" sz="2273" spc="102">
                <a:solidFill>
                  <a:srgbClr val="DD4A36"/>
                </a:solidFill>
                <a:latin typeface="Open Sans"/>
                <a:ea typeface="Open Sans"/>
                <a:cs typeface="Open Sans"/>
                <a:sym typeface="Open Sans"/>
              </a:rPr>
              <a:t>Antecedentes familiares de anemia hemolítica.</a:t>
            </a:r>
          </a:p>
          <a:p>
            <a:pPr algn="just" marL="490918" indent="-245459" lvl="1">
              <a:lnSpc>
                <a:spcPts val="3183"/>
              </a:lnSpc>
              <a:buFont typeface="Arial"/>
              <a:buChar char="•"/>
            </a:pPr>
            <a:r>
              <a:rPr lang="en-US" sz="2273" spc="102">
                <a:solidFill>
                  <a:srgbClr val="DD4A36"/>
                </a:solidFill>
                <a:latin typeface="Open Sans"/>
                <a:ea typeface="Open Sans"/>
                <a:cs typeface="Open Sans"/>
                <a:sym typeface="Open Sans"/>
              </a:rPr>
              <a:t>Síntomas: fatiga, ictericia, palidez, orina oscura, episodios hemolíticos desencadenados por infecciones, fármacos u otros factores oxidantes.</a:t>
            </a:r>
          </a:p>
          <a:p>
            <a:pPr algn="just" marL="490918" indent="-245459" lvl="1">
              <a:lnSpc>
                <a:spcPts val="3183"/>
              </a:lnSpc>
              <a:buFont typeface="Arial"/>
              <a:buChar char="•"/>
            </a:pPr>
            <a:r>
              <a:rPr lang="en-US" sz="2273" spc="102">
                <a:solidFill>
                  <a:srgbClr val="DD4A36"/>
                </a:solidFill>
                <a:latin typeface="Open Sans"/>
                <a:ea typeface="Open Sans"/>
                <a:cs typeface="Open Sans"/>
                <a:sym typeface="Open Sans"/>
              </a:rPr>
              <a:t>Hemograma completo: anemia normocítica normocrómica, reticulocitosis (por respuesta medular).</a:t>
            </a:r>
          </a:p>
          <a:p>
            <a:pPr algn="just" marL="490918" indent="-245459" lvl="1">
              <a:lnSpc>
                <a:spcPts val="3183"/>
              </a:lnSpc>
              <a:buFont typeface="Arial"/>
              <a:buChar char="•"/>
            </a:pPr>
            <a:r>
              <a:rPr lang="en-US" sz="2273" spc="102">
                <a:solidFill>
                  <a:srgbClr val="DD4A36"/>
                </a:solidFill>
                <a:latin typeface="Open Sans"/>
                <a:ea typeface="Open Sans"/>
                <a:cs typeface="Open Sans"/>
                <a:sym typeface="Open Sans"/>
              </a:rPr>
              <a:t>Bilirrubina indirecta aumentada, LDH elevada (marcadores de hemólisis).</a:t>
            </a:r>
          </a:p>
          <a:p>
            <a:pPr algn="just" marL="490918" indent="-245459" lvl="1">
              <a:lnSpc>
                <a:spcPts val="3183"/>
              </a:lnSpc>
              <a:buFont typeface="Arial"/>
              <a:buChar char="•"/>
            </a:pPr>
            <a:r>
              <a:rPr lang="en-US" sz="2273" spc="102">
                <a:solidFill>
                  <a:srgbClr val="DD4A36"/>
                </a:solidFill>
                <a:latin typeface="Open Sans"/>
                <a:ea typeface="Open Sans"/>
                <a:cs typeface="Open Sans"/>
                <a:sym typeface="Open Sans"/>
              </a:rPr>
              <a:t>Haptoglobina baja (se consume al unirse a la hemoglobina libre).</a:t>
            </a:r>
          </a:p>
          <a:p>
            <a:pPr algn="just">
              <a:lnSpc>
                <a:spcPts val="3183"/>
              </a:lnSpc>
            </a:pPr>
          </a:p>
          <a:p>
            <a:pPr algn="just">
              <a:lnSpc>
                <a:spcPts val="3183"/>
              </a:lnSpc>
            </a:pPr>
          </a:p>
        </p:txBody>
      </p:sp>
      <p:sp>
        <p:nvSpPr>
          <p:cNvPr name="TextBox 7" id="7"/>
          <p:cNvSpPr txBox="true"/>
          <p:nvPr/>
        </p:nvSpPr>
        <p:spPr>
          <a:xfrm rot="0">
            <a:off x="9528571" y="2380815"/>
            <a:ext cx="8996970" cy="447307"/>
          </a:xfrm>
          <a:prstGeom prst="rect">
            <a:avLst/>
          </a:prstGeom>
        </p:spPr>
        <p:txBody>
          <a:bodyPr anchor="t" rtlCol="false" tIns="0" lIns="0" bIns="0" rIns="0">
            <a:spAutoFit/>
          </a:bodyPr>
          <a:lstStyle/>
          <a:p>
            <a:pPr algn="just">
              <a:lnSpc>
                <a:spcPts val="3695"/>
              </a:lnSpc>
              <a:spcBef>
                <a:spcPct val="0"/>
              </a:spcBef>
            </a:pPr>
            <a:r>
              <a:rPr lang="en-US" b="true" sz="2639" spc="118">
                <a:solidFill>
                  <a:srgbClr val="DD4A36"/>
                </a:solidFill>
                <a:latin typeface="Open Sans Bold"/>
                <a:ea typeface="Open Sans Bold"/>
                <a:cs typeface="Open Sans Bold"/>
                <a:sym typeface="Open Sans Bold"/>
              </a:rPr>
              <a:t>DIAGNOSTICO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6966769" y="5249275"/>
            <a:ext cx="8461601" cy="4399550"/>
          </a:xfrm>
          <a:custGeom>
            <a:avLst/>
            <a:gdLst/>
            <a:ahLst/>
            <a:cxnLst/>
            <a:rect r="r" b="b" t="t" l="l"/>
            <a:pathLst>
              <a:path h="4399550" w="8461601">
                <a:moveTo>
                  <a:pt x="0" y="0"/>
                </a:moveTo>
                <a:lnTo>
                  <a:pt x="8461601" y="0"/>
                </a:lnTo>
                <a:lnTo>
                  <a:pt x="8461601" y="4399550"/>
                </a:lnTo>
                <a:lnTo>
                  <a:pt x="0" y="4399550"/>
                </a:lnTo>
                <a:lnTo>
                  <a:pt x="0" y="0"/>
                </a:lnTo>
                <a:close/>
              </a:path>
            </a:pathLst>
          </a:custGeom>
          <a:blipFill>
            <a:blip r:embed="rId2"/>
            <a:stretch>
              <a:fillRect l="0" t="0" r="0" b="0"/>
            </a:stretch>
          </a:blipFill>
        </p:spPr>
      </p:sp>
      <p:sp>
        <p:nvSpPr>
          <p:cNvPr name="TextBox 6" id="6"/>
          <p:cNvSpPr txBox="true"/>
          <p:nvPr/>
        </p:nvSpPr>
        <p:spPr>
          <a:xfrm rot="0">
            <a:off x="6405745" y="426317"/>
            <a:ext cx="9583649" cy="14260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 ANEMIA HEMOLÍTICA NO ESFEROCÍTICA HEREDITARIA</a:t>
            </a:r>
          </a:p>
        </p:txBody>
      </p:sp>
      <p:sp>
        <p:nvSpPr>
          <p:cNvPr name="TextBox 7" id="7"/>
          <p:cNvSpPr txBox="true"/>
          <p:nvPr/>
        </p:nvSpPr>
        <p:spPr>
          <a:xfrm rot="0">
            <a:off x="6340287" y="3182738"/>
            <a:ext cx="10642648" cy="1676012"/>
          </a:xfrm>
          <a:prstGeom prst="rect">
            <a:avLst/>
          </a:prstGeom>
        </p:spPr>
        <p:txBody>
          <a:bodyPr anchor="t" rtlCol="false" tIns="0" lIns="0" bIns="0" rIns="0">
            <a:spAutoFit/>
          </a:bodyPr>
          <a:lstStyle/>
          <a:p>
            <a:pPr algn="just" marL="343251" indent="-171625" lvl="1">
              <a:lnSpc>
                <a:spcPts val="2225"/>
              </a:lnSpc>
              <a:buFont typeface="Arial"/>
              <a:buChar char="•"/>
            </a:pPr>
            <a:r>
              <a:rPr lang="en-US" sz="1589" spc="71">
                <a:solidFill>
                  <a:srgbClr val="DD4A36"/>
                </a:solidFill>
                <a:latin typeface="Open Sans"/>
                <a:ea typeface="Open Sans"/>
                <a:cs typeface="Open Sans"/>
                <a:sym typeface="Open Sans"/>
              </a:rPr>
              <a:t> Los individuos con deficiencia de G-6-PD han de evitar fármacos “oxidantes”</a:t>
            </a:r>
          </a:p>
          <a:p>
            <a:pPr algn="just" marL="343251" indent="-171625" lvl="1">
              <a:lnSpc>
                <a:spcPts val="2225"/>
              </a:lnSpc>
              <a:buFont typeface="Arial"/>
              <a:buChar char="•"/>
            </a:pPr>
            <a:r>
              <a:rPr lang="en-US" sz="1589" spc="71">
                <a:solidFill>
                  <a:srgbClr val="DD4A36"/>
                </a:solidFill>
                <a:latin typeface="Open Sans"/>
                <a:ea typeface="Open Sans"/>
                <a:cs typeface="Open Sans"/>
                <a:sym typeface="Open Sans"/>
              </a:rPr>
              <a:t> Las transfusiones se reservan sólo para los casos más graves de deficiencia de G-6-PD,como el favismo, pero se requieren con frecuencia en la deficiencia de PK, así como en otras defi ciencias enzimáticasque se acompañan de anemia grave.</a:t>
            </a:r>
          </a:p>
          <a:p>
            <a:pPr algn="just">
              <a:lnSpc>
                <a:spcPts val="2225"/>
              </a:lnSpc>
            </a:pPr>
          </a:p>
          <a:p>
            <a:pPr algn="just">
              <a:lnSpc>
                <a:spcPts val="2225"/>
              </a:lnSpc>
            </a:pPr>
          </a:p>
        </p:txBody>
      </p:sp>
      <p:sp>
        <p:nvSpPr>
          <p:cNvPr name="TextBox 8" id="8"/>
          <p:cNvSpPr txBox="true"/>
          <p:nvPr/>
        </p:nvSpPr>
        <p:spPr>
          <a:xfrm rot="0">
            <a:off x="9528571" y="2380815"/>
            <a:ext cx="8996970" cy="447307"/>
          </a:xfrm>
          <a:prstGeom prst="rect">
            <a:avLst/>
          </a:prstGeom>
        </p:spPr>
        <p:txBody>
          <a:bodyPr anchor="t" rtlCol="false" tIns="0" lIns="0" bIns="0" rIns="0">
            <a:spAutoFit/>
          </a:bodyPr>
          <a:lstStyle/>
          <a:p>
            <a:pPr algn="just">
              <a:lnSpc>
                <a:spcPts val="3695"/>
              </a:lnSpc>
              <a:spcBef>
                <a:spcPct val="0"/>
              </a:spcBef>
            </a:pPr>
            <a:r>
              <a:rPr lang="en-US" b="true" sz="2639" spc="118">
                <a:solidFill>
                  <a:srgbClr val="DD4A36"/>
                </a:solidFill>
                <a:latin typeface="Open Sans Bold"/>
                <a:ea typeface="Open Sans Bold"/>
                <a:cs typeface="Open Sans Bold"/>
                <a:sym typeface="Open Sans Bold"/>
              </a:rPr>
              <a:t> TRATAMIENTO</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0092" y="-316560"/>
            <a:ext cx="8552715" cy="10920120"/>
            <a:chOff x="0" y="0"/>
            <a:chExt cx="2252567" cy="2876081"/>
          </a:xfrm>
        </p:grpSpPr>
        <p:sp>
          <p:nvSpPr>
            <p:cNvPr name="Freeform 3" id="3"/>
            <p:cNvSpPr/>
            <p:nvPr/>
          </p:nvSpPr>
          <p:spPr>
            <a:xfrm flipH="false" flipV="false" rot="0">
              <a:off x="0" y="0"/>
              <a:ext cx="2252567" cy="2876081"/>
            </a:xfrm>
            <a:custGeom>
              <a:avLst/>
              <a:gdLst/>
              <a:ahLst/>
              <a:cxnLst/>
              <a:rect r="r" b="b" t="t" l="l"/>
              <a:pathLst>
                <a:path h="2876081" w="2252567">
                  <a:moveTo>
                    <a:pt x="0" y="0"/>
                  </a:moveTo>
                  <a:lnTo>
                    <a:pt x="2252567" y="0"/>
                  </a:lnTo>
                  <a:lnTo>
                    <a:pt x="2252567" y="2876081"/>
                  </a:lnTo>
                  <a:lnTo>
                    <a:pt x="0" y="2876081"/>
                  </a:lnTo>
                  <a:close/>
                </a:path>
              </a:pathLst>
            </a:custGeom>
            <a:solidFill>
              <a:srgbClr val="DD4A36"/>
            </a:solidFill>
          </p:spPr>
        </p:sp>
        <p:sp>
          <p:nvSpPr>
            <p:cNvPr name="TextBox 4" id="4"/>
            <p:cNvSpPr txBox="true"/>
            <p:nvPr/>
          </p:nvSpPr>
          <p:spPr>
            <a:xfrm>
              <a:off x="0" y="-38100"/>
              <a:ext cx="2252567" cy="2914181"/>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8157015" y="-316560"/>
            <a:ext cx="10487114" cy="7066328"/>
          </a:xfrm>
          <a:custGeom>
            <a:avLst/>
            <a:gdLst/>
            <a:ahLst/>
            <a:cxnLst/>
            <a:rect r="r" b="b" t="t" l="l"/>
            <a:pathLst>
              <a:path h="7066328" w="10487114">
                <a:moveTo>
                  <a:pt x="0" y="0"/>
                </a:moveTo>
                <a:lnTo>
                  <a:pt x="10487115" y="0"/>
                </a:lnTo>
                <a:lnTo>
                  <a:pt x="10487115" y="7066328"/>
                </a:lnTo>
                <a:lnTo>
                  <a:pt x="0" y="7066328"/>
                </a:lnTo>
                <a:lnTo>
                  <a:pt x="0" y="0"/>
                </a:lnTo>
                <a:close/>
              </a:path>
            </a:pathLst>
          </a:custGeom>
          <a:blipFill>
            <a:blip r:embed="rId2"/>
            <a:stretch>
              <a:fillRect l="-2291" t="-571" r="0" b="-571"/>
            </a:stretch>
          </a:blipFill>
        </p:spPr>
      </p:sp>
      <p:grpSp>
        <p:nvGrpSpPr>
          <p:cNvPr name="Group 6" id="6"/>
          <p:cNvGrpSpPr/>
          <p:nvPr/>
        </p:nvGrpSpPr>
        <p:grpSpPr>
          <a:xfrm rot="0">
            <a:off x="8925874" y="6971118"/>
            <a:ext cx="682560" cy="597240"/>
            <a:chOff x="0" y="0"/>
            <a:chExt cx="812800" cy="711200"/>
          </a:xfrm>
        </p:grpSpPr>
        <p:sp>
          <p:nvSpPr>
            <p:cNvPr name="Freeform 7" id="7"/>
            <p:cNvSpPr/>
            <p:nvPr/>
          </p:nvSpPr>
          <p:spPr>
            <a:xfrm flipH="false" flipV="false" rot="0">
              <a:off x="-33680" y="-8369"/>
              <a:ext cx="854946" cy="719569"/>
            </a:xfrm>
            <a:custGeom>
              <a:avLst/>
              <a:gdLst/>
              <a:ahLst/>
              <a:cxnLst/>
              <a:rect r="r" b="b" t="t" l="l"/>
              <a:pathLst>
                <a:path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DD4A36"/>
            </a:solidFill>
          </p:spPr>
        </p:sp>
        <p:sp>
          <p:nvSpPr>
            <p:cNvPr name="TextBox 8" id="8"/>
            <p:cNvSpPr txBox="true"/>
            <p:nvPr/>
          </p:nvSpPr>
          <p:spPr>
            <a:xfrm>
              <a:off x="76200" y="12700"/>
              <a:ext cx="660400" cy="5715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028700" y="1414866"/>
            <a:ext cx="6269326" cy="1146048"/>
          </a:xfrm>
          <a:prstGeom prst="rect">
            <a:avLst/>
          </a:prstGeom>
        </p:spPr>
        <p:txBody>
          <a:bodyPr anchor="t" rtlCol="false" tIns="0" lIns="0" bIns="0" rIns="0">
            <a:spAutoFit/>
          </a:bodyPr>
          <a:lstStyle/>
          <a:p>
            <a:pPr algn="l">
              <a:lnSpc>
                <a:spcPts val="4386"/>
              </a:lnSpc>
            </a:pPr>
            <a:r>
              <a:rPr lang="en-US" sz="4300" spc="137">
                <a:solidFill>
                  <a:srgbClr val="FFFFFF"/>
                </a:solidFill>
                <a:latin typeface="Sugo Display"/>
                <a:ea typeface="Sugo Display"/>
                <a:cs typeface="Sugo Display"/>
                <a:sym typeface="Sugo Display"/>
              </a:rPr>
              <a:t>ANEMIA POR DEFICIENCIA DE HIERRO Y SOBRECARGA FÉRRICA</a:t>
            </a:r>
          </a:p>
        </p:txBody>
      </p:sp>
      <p:sp>
        <p:nvSpPr>
          <p:cNvPr name="TextBox 10" id="10"/>
          <p:cNvSpPr txBox="true"/>
          <p:nvPr/>
        </p:nvSpPr>
        <p:spPr>
          <a:xfrm rot="0">
            <a:off x="9423669" y="7789707"/>
            <a:ext cx="8415212" cy="2286000"/>
          </a:xfrm>
          <a:prstGeom prst="rect">
            <a:avLst/>
          </a:prstGeom>
        </p:spPr>
        <p:txBody>
          <a:bodyPr anchor="t" rtlCol="false" tIns="0" lIns="0" bIns="0" rIns="0">
            <a:spAutoFit/>
          </a:bodyPr>
          <a:lstStyle/>
          <a:p>
            <a:pPr algn="l">
              <a:lnSpc>
                <a:spcPts val="2267"/>
              </a:lnSpc>
            </a:pPr>
            <a:r>
              <a:rPr lang="en-US" sz="1889" spc="85" b="true">
                <a:solidFill>
                  <a:srgbClr val="DD4A36"/>
                </a:solidFill>
                <a:latin typeface="Open Sans Bold"/>
                <a:ea typeface="Open Sans Bold"/>
                <a:cs typeface="Open Sans Bold"/>
                <a:sym typeface="Open Sans Bold"/>
              </a:rPr>
              <a:t> • Agotamiento de hierro: disminución o ausencia del hierro almacenado. </a:t>
            </a:r>
          </a:p>
          <a:p>
            <a:pPr algn="l">
              <a:lnSpc>
                <a:spcPts val="2267"/>
              </a:lnSpc>
            </a:pPr>
            <a:r>
              <a:rPr lang="en-US" sz="1889" spc="85" b="true">
                <a:solidFill>
                  <a:srgbClr val="DD4A36"/>
                </a:solidFill>
                <a:latin typeface="Open Sans Bold"/>
                <a:ea typeface="Open Sans Bold"/>
                <a:cs typeface="Open Sans Bold"/>
                <a:sym typeface="Open Sans Bold"/>
              </a:rPr>
              <a:t>• Deficiencia de hierro: disminución o ausencia del hierro almacenado con concentración séri ca baja de hierro y de saturación de la transferrina.</a:t>
            </a:r>
          </a:p>
          <a:p>
            <a:pPr algn="l">
              <a:lnSpc>
                <a:spcPts val="2267"/>
              </a:lnSpc>
            </a:pPr>
            <a:r>
              <a:rPr lang="en-US" sz="1889" spc="85" b="true">
                <a:solidFill>
                  <a:srgbClr val="DD4A36"/>
                </a:solidFill>
                <a:latin typeface="Open Sans Bold"/>
                <a:ea typeface="Open Sans Bold"/>
                <a:cs typeface="Open Sans Bold"/>
                <a:sym typeface="Open Sans Bold"/>
              </a:rPr>
              <a:t> • Anemia por deficiencia de hierro: reservas de hierro disminuidas o ausentes, concentración baja de hierro sérico y de saturación de la transferrina, y bajo nivel de hemoglobina.</a:t>
            </a:r>
          </a:p>
        </p:txBody>
      </p:sp>
      <p:sp>
        <p:nvSpPr>
          <p:cNvPr name="TextBox 11" id="11"/>
          <p:cNvSpPr txBox="true"/>
          <p:nvPr/>
        </p:nvSpPr>
        <p:spPr>
          <a:xfrm rot="0">
            <a:off x="9871723" y="6922510"/>
            <a:ext cx="7057699" cy="571500"/>
          </a:xfrm>
          <a:prstGeom prst="rect">
            <a:avLst/>
          </a:prstGeom>
        </p:spPr>
        <p:txBody>
          <a:bodyPr anchor="t" rtlCol="false" tIns="0" lIns="0" bIns="0" rIns="0">
            <a:spAutoFit/>
          </a:bodyPr>
          <a:lstStyle/>
          <a:p>
            <a:pPr algn="just">
              <a:lnSpc>
                <a:spcPts val="2267"/>
              </a:lnSpc>
            </a:pPr>
            <a:r>
              <a:rPr lang="en-US" b="true" sz="1889" spc="85">
                <a:solidFill>
                  <a:srgbClr val="DD4A36"/>
                </a:solidFill>
                <a:latin typeface="Open Sans Bold"/>
                <a:ea typeface="Open Sans Bold"/>
                <a:cs typeface="Open Sans Bold"/>
                <a:sym typeface="Open Sans Bold"/>
              </a:rPr>
              <a:t>ETAPAS EN El DESARROLLO DE IA DEFICIENCIA DE HIERRO___</a:t>
            </a:r>
          </a:p>
        </p:txBody>
      </p:sp>
      <p:sp>
        <p:nvSpPr>
          <p:cNvPr name="TextBox 12" id="12"/>
          <p:cNvSpPr txBox="true"/>
          <p:nvPr/>
        </p:nvSpPr>
        <p:spPr>
          <a:xfrm rot="0">
            <a:off x="956979" y="4184782"/>
            <a:ext cx="5878574" cy="3604925"/>
          </a:xfrm>
          <a:prstGeom prst="rect">
            <a:avLst/>
          </a:prstGeom>
        </p:spPr>
        <p:txBody>
          <a:bodyPr anchor="t" rtlCol="false" tIns="0" lIns="0" bIns="0" rIns="0">
            <a:spAutoFit/>
          </a:bodyPr>
          <a:lstStyle/>
          <a:p>
            <a:pPr algn="just">
              <a:lnSpc>
                <a:spcPts val="2903"/>
              </a:lnSpc>
              <a:spcBef>
                <a:spcPct val="0"/>
              </a:spcBef>
            </a:pPr>
            <a:r>
              <a:rPr lang="en-US" sz="2073" spc="93">
                <a:solidFill>
                  <a:srgbClr val="FFFFFF"/>
                </a:solidFill>
                <a:latin typeface="Open Sans"/>
                <a:ea typeface="Open Sans"/>
                <a:cs typeface="Open Sans"/>
                <a:sym typeface="Open Sans"/>
              </a:rPr>
              <a:t>• La deficiencia de</a:t>
            </a:r>
            <a:r>
              <a:rPr lang="en-US" sz="2073" spc="93">
                <a:solidFill>
                  <a:srgbClr val="FFFFFF"/>
                </a:solidFill>
                <a:latin typeface="Open Sans"/>
                <a:ea typeface="Open Sans"/>
                <a:cs typeface="Open Sans"/>
                <a:sym typeface="Open Sans"/>
              </a:rPr>
              <a:t> hierro es uno de los padecimientos crónicos más frecuentes en los humanos, e un tercio a un quinto de las mujeres sanas en edad reproductiva en Estados Unidos presenta ausencia de almacenamiento de hierro, y 10% tiene anemia por deficiencia de hie rro, que también es frecuente en lactantes y adolescentes.</a:t>
            </a:r>
          </a:p>
          <a:p>
            <a:pPr algn="l">
              <a:lnSpc>
                <a:spcPts val="2903"/>
              </a:lnSpc>
              <a:spcBef>
                <a:spcPct val="0"/>
              </a:spcBef>
            </a:pPr>
          </a:p>
        </p:txBody>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6405745" y="426317"/>
            <a:ext cx="9583649" cy="14260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 HEMOGLOBINOPATÍAS ASOCIADAS CON HEMOGLOBINA INESTABLE</a:t>
            </a:r>
          </a:p>
        </p:txBody>
      </p:sp>
      <p:sp>
        <p:nvSpPr>
          <p:cNvPr name="TextBox 6" id="6"/>
          <p:cNvSpPr txBox="true"/>
          <p:nvPr/>
        </p:nvSpPr>
        <p:spPr>
          <a:xfrm rot="0">
            <a:off x="6405745" y="4203254"/>
            <a:ext cx="10642648" cy="1842393"/>
          </a:xfrm>
          <a:prstGeom prst="rect">
            <a:avLst/>
          </a:prstGeom>
        </p:spPr>
        <p:txBody>
          <a:bodyPr anchor="t" rtlCol="false" tIns="0" lIns="0" bIns="0" rIns="0">
            <a:spAutoFit/>
          </a:bodyPr>
          <a:lstStyle/>
          <a:p>
            <a:pPr algn="just">
              <a:lnSpc>
                <a:spcPts val="2925"/>
              </a:lnSpc>
            </a:pPr>
            <a:r>
              <a:rPr lang="en-US" sz="2089" spc="94">
                <a:solidFill>
                  <a:srgbClr val="DD4A36"/>
                </a:solidFill>
                <a:latin typeface="Open Sans"/>
                <a:ea typeface="Open Sans"/>
                <a:cs typeface="Open Sans"/>
                <a:sym typeface="Open Sans"/>
              </a:rPr>
              <a:t>La hemoglobinopatía asociada con hemoglobina inestable se define como un trastorno hereditario caracterizado por mutaciones en la cadena de globina que alteran la estructura de la molécula de hemoglobina, volviéndola inestable y propensa a precipitar dentro del eritrocito.</a:t>
            </a:r>
          </a:p>
          <a:p>
            <a:pPr algn="just">
              <a:lnSpc>
                <a:spcPts val="2925"/>
              </a:lnSpc>
            </a:pPr>
          </a:p>
        </p:txBody>
      </p:sp>
      <p:sp>
        <p:nvSpPr>
          <p:cNvPr name="TextBox 7" id="7"/>
          <p:cNvSpPr txBox="true"/>
          <p:nvPr/>
        </p:nvSpPr>
        <p:spPr>
          <a:xfrm rot="0">
            <a:off x="9613059" y="2799410"/>
            <a:ext cx="8996970" cy="447307"/>
          </a:xfrm>
          <a:prstGeom prst="rect">
            <a:avLst/>
          </a:prstGeom>
        </p:spPr>
        <p:txBody>
          <a:bodyPr anchor="t" rtlCol="false" tIns="0" lIns="0" bIns="0" rIns="0">
            <a:spAutoFit/>
          </a:bodyPr>
          <a:lstStyle/>
          <a:p>
            <a:pPr algn="just">
              <a:lnSpc>
                <a:spcPts val="3695"/>
              </a:lnSpc>
              <a:spcBef>
                <a:spcPct val="0"/>
              </a:spcBef>
            </a:pPr>
            <a:r>
              <a:rPr lang="en-US" b="true" sz="2639" spc="118">
                <a:solidFill>
                  <a:srgbClr val="DD4A36"/>
                </a:solidFill>
                <a:latin typeface="Open Sans Bold"/>
                <a:ea typeface="Open Sans Bold"/>
                <a:cs typeface="Open Sans Bold"/>
                <a:sym typeface="Open Sans Bold"/>
              </a:rPr>
              <a:t> DEFINICIÓN_</a:t>
            </a:r>
          </a:p>
        </p:txBody>
      </p:sp>
      <p:sp>
        <p:nvSpPr>
          <p:cNvPr name="TextBox 8" id="8"/>
          <p:cNvSpPr txBox="true"/>
          <p:nvPr/>
        </p:nvSpPr>
        <p:spPr>
          <a:xfrm rot="0">
            <a:off x="9613059" y="5998021"/>
            <a:ext cx="8996970" cy="447307"/>
          </a:xfrm>
          <a:prstGeom prst="rect">
            <a:avLst/>
          </a:prstGeom>
        </p:spPr>
        <p:txBody>
          <a:bodyPr anchor="t" rtlCol="false" tIns="0" lIns="0" bIns="0" rIns="0">
            <a:spAutoFit/>
          </a:bodyPr>
          <a:lstStyle/>
          <a:p>
            <a:pPr algn="just">
              <a:lnSpc>
                <a:spcPts val="3695"/>
              </a:lnSpc>
              <a:spcBef>
                <a:spcPct val="0"/>
              </a:spcBef>
            </a:pPr>
            <a:r>
              <a:rPr lang="en-US" b="true" sz="2639" spc="118">
                <a:solidFill>
                  <a:srgbClr val="DD4A36"/>
                </a:solidFill>
                <a:latin typeface="Open Sans Bold"/>
                <a:ea typeface="Open Sans Bold"/>
                <a:cs typeface="Open Sans Bold"/>
                <a:sym typeface="Open Sans Bold"/>
              </a:rPr>
              <a:t> HERENCIA_</a:t>
            </a:r>
          </a:p>
        </p:txBody>
      </p:sp>
      <p:sp>
        <p:nvSpPr>
          <p:cNvPr name="TextBox 9" id="9"/>
          <p:cNvSpPr txBox="true"/>
          <p:nvPr/>
        </p:nvSpPr>
        <p:spPr>
          <a:xfrm rot="0">
            <a:off x="6405745" y="6805811"/>
            <a:ext cx="10642648" cy="1470918"/>
          </a:xfrm>
          <a:prstGeom prst="rect">
            <a:avLst/>
          </a:prstGeom>
        </p:spPr>
        <p:txBody>
          <a:bodyPr anchor="t" rtlCol="false" tIns="0" lIns="0" bIns="0" rIns="0">
            <a:spAutoFit/>
          </a:bodyPr>
          <a:lstStyle/>
          <a:p>
            <a:pPr algn="just">
              <a:lnSpc>
                <a:spcPts val="2925"/>
              </a:lnSpc>
            </a:pPr>
            <a:r>
              <a:rPr lang="en-US" sz="2089" spc="94">
                <a:solidFill>
                  <a:srgbClr val="DD4A36"/>
                </a:solidFill>
                <a:latin typeface="Open Sans"/>
                <a:ea typeface="Open Sans"/>
                <a:cs typeface="Open Sans"/>
                <a:sym typeface="Open Sans"/>
              </a:rPr>
              <a:t>Es un trastorno autosómico dominante. Los pacientes son heteroci gotos y en los eritrocitos presentan una combinación de hemoglobina A y hemoglobina inestable. No se observan ho moci gotos ni heteroci gotos compuestos debido a que se consideran letales.</a:t>
            </a:r>
          </a:p>
        </p:txBody>
      </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6405745" y="426317"/>
            <a:ext cx="9583649" cy="14260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 HEMOGLOBINOPATÍAS ASOCIADAS CON HEMOGLOBINA INESTABLE</a:t>
            </a:r>
          </a:p>
        </p:txBody>
      </p:sp>
      <p:sp>
        <p:nvSpPr>
          <p:cNvPr name="TextBox 6" id="6"/>
          <p:cNvSpPr txBox="true"/>
          <p:nvPr/>
        </p:nvSpPr>
        <p:spPr>
          <a:xfrm rot="0">
            <a:off x="6405745" y="4617897"/>
            <a:ext cx="10642648" cy="2920623"/>
          </a:xfrm>
          <a:prstGeom prst="rect">
            <a:avLst/>
          </a:prstGeom>
        </p:spPr>
        <p:txBody>
          <a:bodyPr anchor="t" rtlCol="false" tIns="0" lIns="0" bIns="0" rIns="0">
            <a:spAutoFit/>
          </a:bodyPr>
          <a:lstStyle/>
          <a:p>
            <a:pPr algn="just">
              <a:lnSpc>
                <a:spcPts val="3345"/>
              </a:lnSpc>
            </a:pPr>
            <a:r>
              <a:rPr lang="en-US" sz="2389" spc="107">
                <a:solidFill>
                  <a:srgbClr val="DD4A36"/>
                </a:solidFill>
                <a:latin typeface="Open Sans"/>
                <a:ea typeface="Open Sans"/>
                <a:cs typeface="Open Sans"/>
                <a:sym typeface="Open Sans"/>
              </a:rPr>
              <a:t>Las infecciones o el tratamiento con fármacos oxidantes pueden precipitar episodios hemolí- ticos que revelan el diagnóstico.</a:t>
            </a:r>
          </a:p>
          <a:p>
            <a:pPr algn="just">
              <a:lnSpc>
                <a:spcPts val="3345"/>
              </a:lnSpc>
            </a:pPr>
          </a:p>
          <a:p>
            <a:pPr algn="just">
              <a:lnSpc>
                <a:spcPts val="3345"/>
              </a:lnSpc>
            </a:pPr>
            <a:r>
              <a:rPr lang="en-US" sz="2389" spc="107">
                <a:solidFill>
                  <a:srgbClr val="DD4A36"/>
                </a:solidFill>
                <a:latin typeface="Open Sans"/>
                <a:ea typeface="Open Sans"/>
                <a:cs typeface="Open Sans"/>
                <a:sym typeface="Open Sans"/>
              </a:rPr>
              <a:t> • En las mutaciones de cadena 3, la anemia hemolítica crónica se hace evidente después del periodo neonatal, pero durante el primer año de vida, conforme las cadenas 7 (hemoglobina fetal) son remplazadas por cadenas |3 mulantes.</a:t>
            </a:r>
          </a:p>
        </p:txBody>
      </p:sp>
      <p:sp>
        <p:nvSpPr>
          <p:cNvPr name="TextBox 7" id="7"/>
          <p:cNvSpPr txBox="true"/>
          <p:nvPr/>
        </p:nvSpPr>
        <p:spPr>
          <a:xfrm rot="0">
            <a:off x="8262330" y="1804775"/>
            <a:ext cx="8996970" cy="447307"/>
          </a:xfrm>
          <a:prstGeom prst="rect">
            <a:avLst/>
          </a:prstGeom>
        </p:spPr>
        <p:txBody>
          <a:bodyPr anchor="t" rtlCol="false" tIns="0" lIns="0" bIns="0" rIns="0">
            <a:spAutoFit/>
          </a:bodyPr>
          <a:lstStyle/>
          <a:p>
            <a:pPr algn="just">
              <a:lnSpc>
                <a:spcPts val="3695"/>
              </a:lnSpc>
              <a:spcBef>
                <a:spcPct val="0"/>
              </a:spcBef>
            </a:pPr>
            <a:r>
              <a:rPr lang="en-US" b="true" sz="2639" spc="118">
                <a:solidFill>
                  <a:srgbClr val="DD4A36"/>
                </a:solidFill>
                <a:latin typeface="Open Sans Bold"/>
                <a:ea typeface="Open Sans Bold"/>
                <a:cs typeface="Open Sans Bold"/>
                <a:sym typeface="Open Sans Bold"/>
              </a:rPr>
              <a:t> CARACTERÍSTICAS CLÍNICAS_</a:t>
            </a:r>
          </a:p>
        </p:txBody>
      </p:sp>
    </p:spTree>
  </p:cSld>
  <p:clrMapOvr>
    <a:masterClrMapping/>
  </p:clrMapOvr>
</p:sld>
</file>

<file path=ppt/slides/slide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6405745" y="426317"/>
            <a:ext cx="9583649" cy="14260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 HEMOGLOBINOPATÍAS ASOCIADAS CON HEMOGLOBINA INESTABLE</a:t>
            </a:r>
          </a:p>
        </p:txBody>
      </p:sp>
      <p:sp>
        <p:nvSpPr>
          <p:cNvPr name="TextBox 6" id="6"/>
          <p:cNvSpPr txBox="true"/>
          <p:nvPr/>
        </p:nvSpPr>
        <p:spPr>
          <a:xfrm rot="0">
            <a:off x="6243880" y="3862529"/>
            <a:ext cx="10642648" cy="4177923"/>
          </a:xfrm>
          <a:prstGeom prst="rect">
            <a:avLst/>
          </a:prstGeom>
        </p:spPr>
        <p:txBody>
          <a:bodyPr anchor="t" rtlCol="false" tIns="0" lIns="0" bIns="0" rIns="0">
            <a:spAutoFit/>
          </a:bodyPr>
          <a:lstStyle/>
          <a:p>
            <a:pPr algn="just">
              <a:lnSpc>
                <a:spcPts val="3345"/>
              </a:lnSpc>
            </a:pPr>
            <a:r>
              <a:rPr lang="en-US" sz="2389" spc="107">
                <a:solidFill>
                  <a:srgbClr val="DD4A36"/>
                </a:solidFill>
                <a:latin typeface="Open Sans"/>
                <a:ea typeface="Open Sans"/>
                <a:cs typeface="Open Sans"/>
                <a:sym typeface="Open Sans"/>
              </a:rPr>
              <a:t>No todos los pacientes con resultados positivos para hemoglobina inestable presentan este trastorno; en pacientes con hemoglobina falciforme, niveles elevados de metahemoglobina o con hemoglobina F, se pueden observar resultados falsos positivos al isopropanol en una prueba de estabilidad.</a:t>
            </a:r>
          </a:p>
          <a:p>
            <a:pPr algn="just">
              <a:lnSpc>
                <a:spcPts val="3345"/>
              </a:lnSpc>
            </a:pPr>
          </a:p>
          <a:p>
            <a:pPr algn="just">
              <a:lnSpc>
                <a:spcPts val="3345"/>
              </a:lnSpc>
            </a:pPr>
            <a:r>
              <a:rPr lang="en-US" sz="2389" spc="107">
                <a:solidFill>
                  <a:srgbClr val="DD4A36"/>
                </a:solidFill>
                <a:latin typeface="Open Sans"/>
                <a:ea typeface="Open Sans"/>
                <a:cs typeface="Open Sans"/>
                <a:sym typeface="Open Sans"/>
              </a:rPr>
              <a:t>• La hemoglobina H y la hemoglobina de Bart también son inestables; pueden detectarse me diante electroforesis y se encuentran en pacientes con talasemia a. </a:t>
            </a:r>
          </a:p>
          <a:p>
            <a:pPr algn="just">
              <a:lnSpc>
                <a:spcPts val="3345"/>
              </a:lnSpc>
            </a:pPr>
          </a:p>
        </p:txBody>
      </p:sp>
      <p:sp>
        <p:nvSpPr>
          <p:cNvPr name="TextBox 7" id="7"/>
          <p:cNvSpPr txBox="true"/>
          <p:nvPr/>
        </p:nvSpPr>
        <p:spPr>
          <a:xfrm rot="0">
            <a:off x="8262330" y="2263391"/>
            <a:ext cx="8996970" cy="447307"/>
          </a:xfrm>
          <a:prstGeom prst="rect">
            <a:avLst/>
          </a:prstGeom>
        </p:spPr>
        <p:txBody>
          <a:bodyPr anchor="t" rtlCol="false" tIns="0" lIns="0" bIns="0" rIns="0">
            <a:spAutoFit/>
          </a:bodyPr>
          <a:lstStyle/>
          <a:p>
            <a:pPr algn="just">
              <a:lnSpc>
                <a:spcPts val="3695"/>
              </a:lnSpc>
              <a:spcBef>
                <a:spcPct val="0"/>
              </a:spcBef>
            </a:pPr>
            <a:r>
              <a:rPr lang="en-US" b="true" sz="2639" spc="118">
                <a:solidFill>
                  <a:srgbClr val="DD4A36"/>
                </a:solidFill>
                <a:latin typeface="Open Sans Bold"/>
                <a:ea typeface="Open Sans Bold"/>
                <a:cs typeface="Open Sans Bold"/>
                <a:sym typeface="Open Sans Bold"/>
              </a:rPr>
              <a:t> DIAGNÓSTICO DIFERENCIAL</a:t>
            </a:r>
          </a:p>
        </p:txBody>
      </p:sp>
    </p:spTree>
  </p:cSld>
  <p:clrMapOvr>
    <a:masterClrMapping/>
  </p:clrMapOvr>
</p:sld>
</file>

<file path=ppt/slides/slide2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6405745" y="426317"/>
            <a:ext cx="9583649" cy="14260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 HEMOGLOBINOPATÍAS ASOCIADAS CON HEMOGLOBINA INESTABLE</a:t>
            </a:r>
          </a:p>
        </p:txBody>
      </p:sp>
      <p:sp>
        <p:nvSpPr>
          <p:cNvPr name="TextBox 6" id="6"/>
          <p:cNvSpPr txBox="true"/>
          <p:nvPr/>
        </p:nvSpPr>
        <p:spPr>
          <a:xfrm rot="0">
            <a:off x="6243880" y="3374641"/>
            <a:ext cx="10642648" cy="5016123"/>
          </a:xfrm>
          <a:prstGeom prst="rect">
            <a:avLst/>
          </a:prstGeom>
        </p:spPr>
        <p:txBody>
          <a:bodyPr anchor="t" rtlCol="false" tIns="0" lIns="0" bIns="0" rIns="0">
            <a:spAutoFit/>
          </a:bodyPr>
          <a:lstStyle/>
          <a:p>
            <a:pPr algn="just">
              <a:lnSpc>
                <a:spcPts val="3345"/>
              </a:lnSpc>
            </a:pPr>
            <a:r>
              <a:rPr lang="en-US" sz="2389" spc="107">
                <a:solidFill>
                  <a:srgbClr val="DD4A36"/>
                </a:solidFill>
                <a:latin typeface="Open Sans"/>
                <a:ea typeface="Open Sans"/>
                <a:cs typeface="Open Sans"/>
                <a:sym typeface="Open Sans"/>
              </a:rPr>
              <a:t>En la mayoría de los pacientes la evolución es relativamente benigna. </a:t>
            </a:r>
          </a:p>
          <a:p>
            <a:pPr algn="just">
              <a:lnSpc>
                <a:spcPts val="3345"/>
              </a:lnSpc>
            </a:pPr>
            <a:r>
              <a:rPr lang="en-US" sz="2389" spc="107">
                <a:solidFill>
                  <a:srgbClr val="DD4A36"/>
                </a:solidFill>
                <a:latin typeface="Open Sans"/>
                <a:ea typeface="Open Sans"/>
                <a:cs typeface="Open Sans"/>
                <a:sym typeface="Open Sans"/>
              </a:rPr>
              <a:t>• La litiasis vesiculares frecuente, y por lo general se requiere colecistectomía</a:t>
            </a:r>
          </a:p>
          <a:p>
            <a:pPr algn="just">
              <a:lnSpc>
                <a:spcPts val="3345"/>
              </a:lnSpc>
            </a:pPr>
            <a:r>
              <a:rPr lang="en-US" sz="2389" spc="107">
                <a:solidFill>
                  <a:srgbClr val="DD4A36"/>
                </a:solidFill>
                <a:latin typeface="Open Sans"/>
                <a:ea typeface="Open Sans"/>
                <a:cs typeface="Open Sans"/>
                <a:sym typeface="Open Sans"/>
              </a:rPr>
              <a:t>. • Los episodios hemolíticos suelen precipitarse por infección o administración de fármacos oxi dativos. </a:t>
            </a:r>
          </a:p>
          <a:p>
            <a:pPr algn="just">
              <a:lnSpc>
                <a:spcPts val="3345"/>
              </a:lnSpc>
            </a:pPr>
            <a:r>
              <a:rPr lang="en-US" sz="2389" spc="107">
                <a:solidFill>
                  <a:srgbClr val="DD4A36"/>
                </a:solidFill>
                <a:latin typeface="Open Sans"/>
                <a:ea typeface="Open Sans"/>
                <a:cs typeface="Open Sans"/>
                <a:sym typeface="Open Sans"/>
              </a:rPr>
              <a:t>• Normalmente no se requiere tratamiento. Con frecuencia se administra ácido fólico, aunque no se ha demostrado que represente algún beneficio. La esplenectomía puede ser útil en algu nos pacientes, pero causar complicaciones graves en sujetos con hemoglobinas con gran afi nidad porel oxígeno.</a:t>
            </a:r>
          </a:p>
          <a:p>
            <a:pPr algn="just">
              <a:lnSpc>
                <a:spcPts val="3345"/>
              </a:lnSpc>
            </a:pPr>
          </a:p>
        </p:txBody>
      </p:sp>
      <p:sp>
        <p:nvSpPr>
          <p:cNvPr name="TextBox 7" id="7"/>
          <p:cNvSpPr txBox="true"/>
          <p:nvPr/>
        </p:nvSpPr>
        <p:spPr>
          <a:xfrm rot="0">
            <a:off x="7066719" y="2182459"/>
            <a:ext cx="8996970" cy="447307"/>
          </a:xfrm>
          <a:prstGeom prst="rect">
            <a:avLst/>
          </a:prstGeom>
        </p:spPr>
        <p:txBody>
          <a:bodyPr anchor="t" rtlCol="false" tIns="0" lIns="0" bIns="0" rIns="0">
            <a:spAutoFit/>
          </a:bodyPr>
          <a:lstStyle/>
          <a:p>
            <a:pPr algn="just">
              <a:lnSpc>
                <a:spcPts val="3695"/>
              </a:lnSpc>
              <a:spcBef>
                <a:spcPct val="0"/>
              </a:spcBef>
            </a:pPr>
            <a:r>
              <a:rPr lang="en-US" b="true" sz="2639" spc="118">
                <a:solidFill>
                  <a:srgbClr val="DD4A36"/>
                </a:solidFill>
                <a:latin typeface="Open Sans Bold"/>
                <a:ea typeface="Open Sans Bold"/>
                <a:cs typeface="Open Sans Bold"/>
                <a:sym typeface="Open Sans Bold"/>
              </a:rPr>
              <a:t> TRATAMIENTO, EVOLUCIÓN Y PRONÓSTICO_</a:t>
            </a:r>
          </a:p>
        </p:txBody>
      </p:sp>
    </p:spTree>
  </p:cSld>
  <p:clrMapOvr>
    <a:masterClrMapping/>
  </p:clrMapOvr>
</p:sld>
</file>

<file path=ppt/slides/slide2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6405745" y="426317"/>
            <a:ext cx="9583649" cy="14260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 HEMOGLOBINOPATÍAS ASOCIADAS CON HEMOGLOBINA INESTABLE</a:t>
            </a:r>
          </a:p>
        </p:txBody>
      </p:sp>
      <p:sp>
        <p:nvSpPr>
          <p:cNvPr name="TextBox 6" id="6"/>
          <p:cNvSpPr txBox="true"/>
          <p:nvPr/>
        </p:nvSpPr>
        <p:spPr>
          <a:xfrm rot="0">
            <a:off x="6243880" y="3374641"/>
            <a:ext cx="10642648" cy="5854323"/>
          </a:xfrm>
          <a:prstGeom prst="rect">
            <a:avLst/>
          </a:prstGeom>
        </p:spPr>
        <p:txBody>
          <a:bodyPr anchor="t" rtlCol="false" tIns="0" lIns="0" bIns="0" rIns="0">
            <a:spAutoFit/>
          </a:bodyPr>
          <a:lstStyle/>
          <a:p>
            <a:pPr algn="just">
              <a:lnSpc>
                <a:spcPts val="3345"/>
              </a:lnSpc>
            </a:pPr>
            <a:r>
              <a:rPr lang="en-US" sz="2389" spc="107">
                <a:solidFill>
                  <a:srgbClr val="DD4A36"/>
                </a:solidFill>
                <a:latin typeface="Open Sans"/>
                <a:ea typeface="Open Sans"/>
                <a:cs typeface="Open Sans"/>
                <a:sym typeface="Open Sans"/>
              </a:rPr>
              <a:t>Las complicaciones de las hemoglobinopatías asociadas con hemoglobina inestable se relacionan principalmente con la anemia hemolítica crónica y sus efectos secundarios. Entre las más frecuentes se incluyen:</a:t>
            </a:r>
          </a:p>
          <a:p>
            <a:pPr algn="just" marL="515966" indent="-257983" lvl="1">
              <a:lnSpc>
                <a:spcPts val="3345"/>
              </a:lnSpc>
              <a:buFont typeface="Arial"/>
              <a:buChar char="•"/>
            </a:pPr>
            <a:r>
              <a:rPr lang="en-US" sz="2389" spc="107">
                <a:solidFill>
                  <a:srgbClr val="DD4A36"/>
                </a:solidFill>
                <a:latin typeface="Open Sans"/>
                <a:ea typeface="Open Sans"/>
                <a:cs typeface="Open Sans"/>
                <a:sym typeface="Open Sans"/>
              </a:rPr>
              <a:t>Crisis hemolíticas desencadenadas por infecciones, fármacos u otros factores de estrés.</a:t>
            </a:r>
          </a:p>
          <a:p>
            <a:pPr algn="just" marL="515966" indent="-257983" lvl="1">
              <a:lnSpc>
                <a:spcPts val="3345"/>
              </a:lnSpc>
              <a:buFont typeface="Arial"/>
              <a:buChar char="•"/>
            </a:pPr>
            <a:r>
              <a:rPr lang="en-US" sz="2389" spc="107">
                <a:solidFill>
                  <a:srgbClr val="DD4A36"/>
                </a:solidFill>
                <a:latin typeface="Open Sans"/>
                <a:ea typeface="Open Sans"/>
                <a:cs typeface="Open Sans"/>
                <a:sym typeface="Open Sans"/>
              </a:rPr>
              <a:t>Ictericia crónica y posible colelitiasis (cálculos biliares por exceso de bilirrubina).</a:t>
            </a:r>
          </a:p>
          <a:p>
            <a:pPr algn="just" marL="515966" indent="-257983" lvl="1">
              <a:lnSpc>
                <a:spcPts val="3345"/>
              </a:lnSpc>
              <a:buFont typeface="Arial"/>
              <a:buChar char="•"/>
            </a:pPr>
            <a:r>
              <a:rPr lang="en-US" sz="2389" spc="107">
                <a:solidFill>
                  <a:srgbClr val="DD4A36"/>
                </a:solidFill>
                <a:latin typeface="Open Sans"/>
                <a:ea typeface="Open Sans"/>
                <a:cs typeface="Open Sans"/>
                <a:sym typeface="Open Sans"/>
              </a:rPr>
              <a:t>Esplenomegalia con riesgo de hiperesplenismo.</a:t>
            </a:r>
          </a:p>
          <a:p>
            <a:pPr algn="just" marL="515966" indent="-257983" lvl="1">
              <a:lnSpc>
                <a:spcPts val="3345"/>
              </a:lnSpc>
              <a:buFont typeface="Arial"/>
              <a:buChar char="•"/>
            </a:pPr>
            <a:r>
              <a:rPr lang="en-US" sz="2389" spc="107">
                <a:solidFill>
                  <a:srgbClr val="DD4A36"/>
                </a:solidFill>
                <a:latin typeface="Open Sans"/>
                <a:ea typeface="Open Sans"/>
                <a:cs typeface="Open Sans"/>
                <a:sym typeface="Open Sans"/>
              </a:rPr>
              <a:t>Fatiga y disminución del rendimiento físico por anemia persistente.</a:t>
            </a:r>
          </a:p>
          <a:p>
            <a:pPr algn="just" marL="515966" indent="-257983" lvl="1">
              <a:lnSpc>
                <a:spcPts val="3345"/>
              </a:lnSpc>
              <a:buFont typeface="Arial"/>
              <a:buChar char="•"/>
            </a:pPr>
            <a:r>
              <a:rPr lang="en-US" sz="2389" spc="107">
                <a:solidFill>
                  <a:srgbClr val="DD4A36"/>
                </a:solidFill>
                <a:latin typeface="Open Sans"/>
                <a:ea typeface="Open Sans"/>
                <a:cs typeface="Open Sans"/>
                <a:sym typeface="Open Sans"/>
              </a:rPr>
              <a:t>Sobrecrecimiento eritropoyético que puede llevar a deformidades óseas en casos graves.</a:t>
            </a:r>
          </a:p>
          <a:p>
            <a:pPr algn="just">
              <a:lnSpc>
                <a:spcPts val="3345"/>
              </a:lnSpc>
            </a:pPr>
          </a:p>
        </p:txBody>
      </p:sp>
      <p:sp>
        <p:nvSpPr>
          <p:cNvPr name="TextBox 7" id="7"/>
          <p:cNvSpPr txBox="true"/>
          <p:nvPr/>
        </p:nvSpPr>
        <p:spPr>
          <a:xfrm rot="0">
            <a:off x="9144000" y="2389867"/>
            <a:ext cx="8996970" cy="447307"/>
          </a:xfrm>
          <a:prstGeom prst="rect">
            <a:avLst/>
          </a:prstGeom>
        </p:spPr>
        <p:txBody>
          <a:bodyPr anchor="t" rtlCol="false" tIns="0" lIns="0" bIns="0" rIns="0">
            <a:spAutoFit/>
          </a:bodyPr>
          <a:lstStyle/>
          <a:p>
            <a:pPr algn="just">
              <a:lnSpc>
                <a:spcPts val="3695"/>
              </a:lnSpc>
              <a:spcBef>
                <a:spcPct val="0"/>
              </a:spcBef>
            </a:pPr>
            <a:r>
              <a:rPr lang="en-US" b="true" sz="2639" spc="118">
                <a:solidFill>
                  <a:srgbClr val="DD4A36"/>
                </a:solidFill>
                <a:latin typeface="Open Sans Bold"/>
                <a:ea typeface="Open Sans Bold"/>
                <a:cs typeface="Open Sans Bold"/>
                <a:sym typeface="Open Sans Bold"/>
              </a:rPr>
              <a:t>COMPLICACIONES </a:t>
            </a:r>
          </a:p>
        </p:txBody>
      </p:sp>
    </p:spTree>
  </p:cSld>
  <p:clrMapOvr>
    <a:masterClrMapping/>
  </p:clrMapOvr>
</p:sld>
</file>

<file path=ppt/slides/slide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6405745" y="426317"/>
            <a:ext cx="9583649" cy="14260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 ANEMIA HEMOLÍTICA INDUCIDA POR FÁRMACOS</a:t>
            </a:r>
          </a:p>
        </p:txBody>
      </p:sp>
      <p:sp>
        <p:nvSpPr>
          <p:cNvPr name="TextBox 6" id="6"/>
          <p:cNvSpPr txBox="true"/>
          <p:nvPr/>
        </p:nvSpPr>
        <p:spPr>
          <a:xfrm rot="0">
            <a:off x="6162946" y="3159815"/>
            <a:ext cx="10642648" cy="6692523"/>
          </a:xfrm>
          <a:prstGeom prst="rect">
            <a:avLst/>
          </a:prstGeom>
        </p:spPr>
        <p:txBody>
          <a:bodyPr anchor="t" rtlCol="false" tIns="0" lIns="0" bIns="0" rIns="0">
            <a:spAutoFit/>
          </a:bodyPr>
          <a:lstStyle/>
          <a:p>
            <a:pPr algn="just">
              <a:lnSpc>
                <a:spcPts val="3345"/>
              </a:lnSpc>
            </a:pPr>
            <a:r>
              <a:rPr lang="en-US" sz="2389" spc="107">
                <a:solidFill>
                  <a:srgbClr val="DD4A36"/>
                </a:solidFill>
                <a:latin typeface="Open Sans"/>
                <a:ea typeface="Open Sans"/>
                <a:cs typeface="Open Sans"/>
                <a:sym typeface="Open Sans"/>
              </a:rPr>
              <a:t>La anemia hemolítica inducida por fármacos se define como un tipo de anemia hemolítica adquirida en la cual ciertos medicamentos desencadenan la destrucción prematura de los glóbulos rojos</a:t>
            </a:r>
          </a:p>
          <a:p>
            <a:pPr algn="just">
              <a:lnSpc>
                <a:spcPts val="3345"/>
              </a:lnSpc>
            </a:pPr>
          </a:p>
          <a:p>
            <a:pPr algn="just">
              <a:lnSpc>
                <a:spcPts val="3345"/>
              </a:lnSpc>
            </a:pPr>
            <a:r>
              <a:rPr lang="en-US" sz="2389" spc="107">
                <a:solidFill>
                  <a:srgbClr val="DD4A36"/>
                </a:solidFill>
                <a:latin typeface="Open Sans"/>
                <a:ea typeface="Open Sans"/>
                <a:cs typeface="Open Sans"/>
                <a:sym typeface="Open Sans"/>
              </a:rPr>
              <a:t>Esta destrucción puede deberse a distintos mecanismos, como:</a:t>
            </a:r>
          </a:p>
          <a:p>
            <a:pPr algn="just">
              <a:lnSpc>
                <a:spcPts val="3345"/>
              </a:lnSpc>
            </a:pPr>
          </a:p>
          <a:p>
            <a:pPr algn="just" marL="515966" indent="-257983" lvl="1">
              <a:lnSpc>
                <a:spcPts val="3345"/>
              </a:lnSpc>
              <a:buFont typeface="Arial"/>
              <a:buChar char="•"/>
            </a:pPr>
            <a:r>
              <a:rPr lang="en-US" sz="2389" spc="107">
                <a:solidFill>
                  <a:srgbClr val="DD4A36"/>
                </a:solidFill>
                <a:latin typeface="Open Sans"/>
                <a:ea typeface="Open Sans"/>
                <a:cs typeface="Open Sans"/>
                <a:sym typeface="Open Sans"/>
              </a:rPr>
              <a:t>Reacciones inmunológicas: el fármaco se une a la membrana del eritrocito y provoca la formación de anticuerpos contra él.</a:t>
            </a:r>
          </a:p>
          <a:p>
            <a:pPr algn="just">
              <a:lnSpc>
                <a:spcPts val="3345"/>
              </a:lnSpc>
            </a:pPr>
          </a:p>
          <a:p>
            <a:pPr algn="just" marL="515966" indent="-257983" lvl="1">
              <a:lnSpc>
                <a:spcPts val="3345"/>
              </a:lnSpc>
              <a:buFont typeface="Arial"/>
              <a:buChar char="•"/>
            </a:pPr>
            <a:r>
              <a:rPr lang="en-US" sz="2389" spc="107">
                <a:solidFill>
                  <a:srgbClr val="DD4A36"/>
                </a:solidFill>
                <a:latin typeface="Open Sans"/>
                <a:ea typeface="Open Sans"/>
                <a:cs typeface="Open Sans"/>
                <a:sym typeface="Open Sans"/>
              </a:rPr>
              <a:t>Efecto oxidativo directo: algunos fármacos generan radicales libres que dañan la membrana del eritrocito, especialmente en pacientes con déficit de enzimas como la G6PD.</a:t>
            </a:r>
          </a:p>
          <a:p>
            <a:pPr algn="just">
              <a:lnSpc>
                <a:spcPts val="3345"/>
              </a:lnSpc>
            </a:pPr>
          </a:p>
          <a:p>
            <a:pPr algn="just" marL="515966" indent="-257983" lvl="1">
              <a:lnSpc>
                <a:spcPts val="3345"/>
              </a:lnSpc>
              <a:buFont typeface="Arial"/>
              <a:buChar char="•"/>
            </a:pPr>
            <a:r>
              <a:rPr lang="en-US" sz="2389" spc="107">
                <a:solidFill>
                  <a:srgbClr val="DD4A36"/>
                </a:solidFill>
                <a:latin typeface="Open Sans"/>
                <a:ea typeface="Open Sans"/>
                <a:cs typeface="Open Sans"/>
                <a:sym typeface="Open Sans"/>
              </a:rPr>
              <a:t>Alteraciones metabólicas que vuelven a los eritrocitos más frágiles y susceptibles a la lisis.</a:t>
            </a:r>
          </a:p>
          <a:p>
            <a:pPr algn="just">
              <a:lnSpc>
                <a:spcPts val="3345"/>
              </a:lnSpc>
            </a:pPr>
          </a:p>
        </p:txBody>
      </p:sp>
      <p:sp>
        <p:nvSpPr>
          <p:cNvPr name="TextBox 7" id="7"/>
          <p:cNvSpPr txBox="true"/>
          <p:nvPr/>
        </p:nvSpPr>
        <p:spPr>
          <a:xfrm rot="0">
            <a:off x="9970672" y="2283883"/>
            <a:ext cx="8996970" cy="447307"/>
          </a:xfrm>
          <a:prstGeom prst="rect">
            <a:avLst/>
          </a:prstGeom>
        </p:spPr>
        <p:txBody>
          <a:bodyPr anchor="t" rtlCol="false" tIns="0" lIns="0" bIns="0" rIns="0">
            <a:spAutoFit/>
          </a:bodyPr>
          <a:lstStyle/>
          <a:p>
            <a:pPr algn="just">
              <a:lnSpc>
                <a:spcPts val="3695"/>
              </a:lnSpc>
              <a:spcBef>
                <a:spcPct val="0"/>
              </a:spcBef>
            </a:pPr>
            <a:r>
              <a:rPr lang="en-US" b="true" sz="2639" spc="118">
                <a:solidFill>
                  <a:srgbClr val="DD4A36"/>
                </a:solidFill>
                <a:latin typeface="Open Sans Bold"/>
                <a:ea typeface="Open Sans Bold"/>
                <a:cs typeface="Open Sans Bold"/>
                <a:sym typeface="Open Sans Bold"/>
              </a:rPr>
              <a:t>DEFINICION </a:t>
            </a:r>
          </a:p>
        </p:txBody>
      </p:sp>
    </p:spTree>
  </p:cSld>
  <p:clrMapOvr>
    <a:masterClrMapping/>
  </p:clrMapOvr>
</p:sld>
</file>

<file path=ppt/slides/slide2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6405745" y="426317"/>
            <a:ext cx="9583649" cy="14260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 ANEMIA HEMOLÍTICA INDUCIDA POR FÁRMACOS</a:t>
            </a:r>
          </a:p>
        </p:txBody>
      </p:sp>
      <p:sp>
        <p:nvSpPr>
          <p:cNvPr name="TextBox 6" id="6"/>
          <p:cNvSpPr txBox="true"/>
          <p:nvPr/>
        </p:nvSpPr>
        <p:spPr>
          <a:xfrm rot="0">
            <a:off x="6162946" y="3159815"/>
            <a:ext cx="10642648" cy="3339723"/>
          </a:xfrm>
          <a:prstGeom prst="rect">
            <a:avLst/>
          </a:prstGeom>
        </p:spPr>
        <p:txBody>
          <a:bodyPr anchor="t" rtlCol="false" tIns="0" lIns="0" bIns="0" rIns="0">
            <a:spAutoFit/>
          </a:bodyPr>
          <a:lstStyle/>
          <a:p>
            <a:pPr algn="just" marL="515966" indent="-257983" lvl="1">
              <a:lnSpc>
                <a:spcPts val="3345"/>
              </a:lnSpc>
              <a:buFont typeface="Arial"/>
              <a:buChar char="•"/>
            </a:pPr>
            <a:r>
              <a:rPr lang="en-US" sz="2389" spc="107">
                <a:solidFill>
                  <a:srgbClr val="DD4A36"/>
                </a:solidFill>
                <a:latin typeface="Open Sans"/>
                <a:ea typeface="Open Sans"/>
                <a:cs typeface="Open Sans"/>
                <a:sym typeface="Open Sans"/>
              </a:rPr>
              <a:t>En todos los casos de anemia hemolítica o prueba de anti globul</a:t>
            </a:r>
            <a:r>
              <a:rPr lang="en-US" sz="2389" spc="107">
                <a:solidFill>
                  <a:srgbClr val="DD4A36"/>
                </a:solidFill>
                <a:latin typeface="Open Sans"/>
                <a:ea typeface="Open Sans"/>
                <a:cs typeface="Open Sans"/>
                <a:sym typeface="Open Sans"/>
              </a:rPr>
              <a:t>ina directa positiva se necesi tan antecedentes detallados de la toma de fármacos. • La gravedad de los síntomas depende de la tasa de hemolisis, y el cuadro clínico es muy variable </a:t>
            </a:r>
          </a:p>
          <a:p>
            <a:pPr algn="just">
              <a:lnSpc>
                <a:spcPts val="3345"/>
              </a:lnSpc>
            </a:pPr>
          </a:p>
          <a:p>
            <a:pPr algn="just" marL="515966" indent="-257983" lvl="1">
              <a:lnSpc>
                <a:spcPts val="3345"/>
              </a:lnSpc>
              <a:buFont typeface="Arial"/>
              <a:buChar char="•"/>
            </a:pPr>
            <a:r>
              <a:rPr lang="en-US" sz="2389" spc="107">
                <a:solidFill>
                  <a:srgbClr val="DD4A36"/>
                </a:solidFill>
                <a:latin typeface="Open Sans"/>
                <a:ea typeface="Open Sans"/>
                <a:cs typeface="Open Sans"/>
                <a:sym typeface="Open Sans"/>
              </a:rPr>
              <a:t> La hemolisis puede ocurrir como consecuencia de apenas una dosis del fármaco si el paciente ha estado expuesto previamente.</a:t>
            </a:r>
          </a:p>
          <a:p>
            <a:pPr algn="just">
              <a:lnSpc>
                <a:spcPts val="3345"/>
              </a:lnSpc>
            </a:pPr>
          </a:p>
        </p:txBody>
      </p:sp>
      <p:sp>
        <p:nvSpPr>
          <p:cNvPr name="TextBox 7" id="7"/>
          <p:cNvSpPr txBox="true"/>
          <p:nvPr/>
        </p:nvSpPr>
        <p:spPr>
          <a:xfrm rot="0">
            <a:off x="8837599" y="2282454"/>
            <a:ext cx="8996970" cy="447307"/>
          </a:xfrm>
          <a:prstGeom prst="rect">
            <a:avLst/>
          </a:prstGeom>
        </p:spPr>
        <p:txBody>
          <a:bodyPr anchor="t" rtlCol="false" tIns="0" lIns="0" bIns="0" rIns="0">
            <a:spAutoFit/>
          </a:bodyPr>
          <a:lstStyle/>
          <a:p>
            <a:pPr algn="just">
              <a:lnSpc>
                <a:spcPts val="3695"/>
              </a:lnSpc>
              <a:spcBef>
                <a:spcPct val="0"/>
              </a:spcBef>
            </a:pPr>
            <a:r>
              <a:rPr lang="en-US" b="true" sz="2639" spc="118">
                <a:solidFill>
                  <a:srgbClr val="DD4A36"/>
                </a:solidFill>
                <a:latin typeface="Open Sans Bold"/>
                <a:ea typeface="Open Sans Bold"/>
                <a:cs typeface="Open Sans Bold"/>
                <a:sym typeface="Open Sans Bold"/>
              </a:rPr>
              <a:t> CARACTERÍSTICAS CLÍNICAS_</a:t>
            </a:r>
          </a:p>
        </p:txBody>
      </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6405745" y="426317"/>
            <a:ext cx="9583649" cy="14260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 ANEMIA HEMOLÍTICA INDUCIDA POR FÁRMACOS</a:t>
            </a:r>
          </a:p>
        </p:txBody>
      </p:sp>
      <p:sp>
        <p:nvSpPr>
          <p:cNvPr name="TextBox 6" id="6"/>
          <p:cNvSpPr txBox="true"/>
          <p:nvPr/>
        </p:nvSpPr>
        <p:spPr>
          <a:xfrm rot="0">
            <a:off x="6162946" y="3159815"/>
            <a:ext cx="10642648" cy="3339723"/>
          </a:xfrm>
          <a:prstGeom prst="rect">
            <a:avLst/>
          </a:prstGeom>
        </p:spPr>
        <p:txBody>
          <a:bodyPr anchor="t" rtlCol="false" tIns="0" lIns="0" bIns="0" rIns="0">
            <a:spAutoFit/>
          </a:bodyPr>
          <a:lstStyle/>
          <a:p>
            <a:pPr algn="just">
              <a:lnSpc>
                <a:spcPts val="3345"/>
              </a:lnSpc>
            </a:pPr>
            <a:r>
              <a:rPr lang="en-US" sz="2389" spc="107">
                <a:solidFill>
                  <a:srgbClr val="DD4A36"/>
                </a:solidFill>
                <a:latin typeface="Open Sans"/>
                <a:ea typeface="Open Sans"/>
                <a:cs typeface="Open Sans"/>
                <a:sym typeface="Open Sans"/>
              </a:rPr>
              <a:t>Los resultados son similares a los de la anemia hemolítica autoinmunitaria, co</a:t>
            </a:r>
            <a:r>
              <a:rPr lang="en-US" sz="2389" spc="107">
                <a:solidFill>
                  <a:srgbClr val="DD4A36"/>
                </a:solidFill>
                <a:latin typeface="Open Sans"/>
                <a:ea typeface="Open Sans"/>
                <a:cs typeface="Open Sans"/>
                <a:sym typeface="Open Sans"/>
              </a:rPr>
              <a:t>n anemia, reti- culocitosisy MCV alto. </a:t>
            </a:r>
          </a:p>
          <a:p>
            <a:pPr algn="just">
              <a:lnSpc>
                <a:spcPts val="3345"/>
              </a:lnSpc>
            </a:pPr>
          </a:p>
          <a:p>
            <a:pPr algn="just">
              <a:lnSpc>
                <a:spcPts val="3345"/>
              </a:lnSpc>
            </a:pPr>
            <a:r>
              <a:rPr lang="en-US" sz="2389" spc="107">
                <a:solidFill>
                  <a:srgbClr val="DD4A36"/>
                </a:solidFill>
                <a:latin typeface="Open Sans"/>
                <a:ea typeface="Open Sans"/>
                <a:cs typeface="Open Sans"/>
                <a:sym typeface="Open Sans"/>
              </a:rPr>
              <a:t>• En casos de hemolisis mediada por complejo ternario se puede observar leucopenia, trombo citopenia, hemoglobinemia o hemoglobinuria. • Los resultados serológicos se incluyen bajo “Diagnóstico diferencial”, en seguida.</a:t>
            </a:r>
          </a:p>
          <a:p>
            <a:pPr algn="just">
              <a:lnSpc>
                <a:spcPts val="3345"/>
              </a:lnSpc>
            </a:pPr>
          </a:p>
        </p:txBody>
      </p:sp>
      <p:sp>
        <p:nvSpPr>
          <p:cNvPr name="TextBox 7" id="7"/>
          <p:cNvSpPr txBox="true"/>
          <p:nvPr/>
        </p:nvSpPr>
        <p:spPr>
          <a:xfrm rot="0">
            <a:off x="8837599" y="2282454"/>
            <a:ext cx="8996970" cy="447307"/>
          </a:xfrm>
          <a:prstGeom prst="rect">
            <a:avLst/>
          </a:prstGeom>
        </p:spPr>
        <p:txBody>
          <a:bodyPr anchor="t" rtlCol="false" tIns="0" lIns="0" bIns="0" rIns="0">
            <a:spAutoFit/>
          </a:bodyPr>
          <a:lstStyle/>
          <a:p>
            <a:pPr algn="just">
              <a:lnSpc>
                <a:spcPts val="3695"/>
              </a:lnSpc>
              <a:spcBef>
                <a:spcPct val="0"/>
              </a:spcBef>
            </a:pPr>
            <a:r>
              <a:rPr lang="en-US" b="true" sz="2639" spc="118">
                <a:solidFill>
                  <a:srgbClr val="DD4A36"/>
                </a:solidFill>
                <a:latin typeface="Open Sans Bold"/>
                <a:ea typeface="Open Sans Bold"/>
                <a:cs typeface="Open Sans Bold"/>
                <a:sym typeface="Open Sans Bold"/>
              </a:rPr>
              <a:t> RESULTADOS DE LABORATORIO_</a:t>
            </a:r>
          </a:p>
        </p:txBody>
      </p:sp>
    </p:spTree>
  </p:cSld>
  <p:clrMapOvr>
    <a:masterClrMapping/>
  </p:clrMapOvr>
</p:sld>
</file>

<file path=ppt/slides/slide2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6405745" y="426317"/>
            <a:ext cx="9583649" cy="14260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 ANEMIA HEMOLÍTICA INDUCIDA POR FÁRMACOS</a:t>
            </a:r>
          </a:p>
        </p:txBody>
      </p:sp>
      <p:sp>
        <p:nvSpPr>
          <p:cNvPr name="TextBox 6" id="6"/>
          <p:cNvSpPr txBox="true"/>
          <p:nvPr/>
        </p:nvSpPr>
        <p:spPr>
          <a:xfrm rot="0">
            <a:off x="6162946" y="3159815"/>
            <a:ext cx="10642648" cy="3339723"/>
          </a:xfrm>
          <a:prstGeom prst="rect">
            <a:avLst/>
          </a:prstGeom>
        </p:spPr>
        <p:txBody>
          <a:bodyPr anchor="t" rtlCol="false" tIns="0" lIns="0" bIns="0" rIns="0">
            <a:spAutoFit/>
          </a:bodyPr>
          <a:lstStyle/>
          <a:p>
            <a:pPr algn="just">
              <a:lnSpc>
                <a:spcPts val="3345"/>
              </a:lnSpc>
            </a:pPr>
            <a:r>
              <a:rPr lang="en-US" sz="2389" spc="107">
                <a:solidFill>
                  <a:srgbClr val="DD4A36"/>
                </a:solidFill>
                <a:latin typeface="Open Sans"/>
                <a:ea typeface="Open Sans"/>
                <a:cs typeface="Open Sans"/>
                <a:sym typeface="Open Sans"/>
              </a:rPr>
              <a:t>La hemolisis inmunitaria causada por fármacos se ha de distinguir de la anemia hemolítica autoinmunitaria (anticuerpos calie</a:t>
            </a:r>
            <a:r>
              <a:rPr lang="en-US" sz="2389" spc="107">
                <a:solidFill>
                  <a:srgbClr val="DD4A36"/>
                </a:solidFill>
                <a:latin typeface="Open Sans"/>
                <a:ea typeface="Open Sans"/>
                <a:cs typeface="Open Sans"/>
                <a:sym typeface="Open Sans"/>
              </a:rPr>
              <a:t>ntes o fríos), las anemias hemolíticas congénitas (p. ej., esferocitosis hereditaria) y de la hemolisis mediada por fármacos causada por trastornos del metabolismo de los eritrocitos</a:t>
            </a:r>
          </a:p>
          <a:p>
            <a:pPr algn="just">
              <a:lnSpc>
                <a:spcPts val="3345"/>
              </a:lnSpc>
            </a:pPr>
          </a:p>
          <a:p>
            <a:pPr algn="just">
              <a:lnSpc>
                <a:spcPts val="3345"/>
              </a:lnSpc>
            </a:pPr>
            <a:r>
              <a:rPr lang="en-US" sz="2389" spc="107">
                <a:solidFill>
                  <a:srgbClr val="DD4A36"/>
                </a:solidFill>
                <a:latin typeface="Open Sans"/>
                <a:ea typeface="Open Sans"/>
                <a:cs typeface="Open Sans"/>
                <a:sym typeface="Open Sans"/>
              </a:rPr>
              <a:t>En la anemia hemolítica relacionada con fármacos, la prueba de antiglobulina directa es posiva </a:t>
            </a:r>
          </a:p>
        </p:txBody>
      </p:sp>
      <p:sp>
        <p:nvSpPr>
          <p:cNvPr name="TextBox 7" id="7"/>
          <p:cNvSpPr txBox="true"/>
          <p:nvPr/>
        </p:nvSpPr>
        <p:spPr>
          <a:xfrm rot="0">
            <a:off x="8837599" y="2282454"/>
            <a:ext cx="8996970" cy="447307"/>
          </a:xfrm>
          <a:prstGeom prst="rect">
            <a:avLst/>
          </a:prstGeom>
        </p:spPr>
        <p:txBody>
          <a:bodyPr anchor="t" rtlCol="false" tIns="0" lIns="0" bIns="0" rIns="0">
            <a:spAutoFit/>
          </a:bodyPr>
          <a:lstStyle/>
          <a:p>
            <a:pPr algn="just">
              <a:lnSpc>
                <a:spcPts val="3695"/>
              </a:lnSpc>
              <a:spcBef>
                <a:spcPct val="0"/>
              </a:spcBef>
            </a:pPr>
            <a:r>
              <a:rPr lang="en-US" b="true" sz="2639" spc="118">
                <a:solidFill>
                  <a:srgbClr val="DD4A36"/>
                </a:solidFill>
                <a:latin typeface="Open Sans Bold"/>
                <a:ea typeface="Open Sans Bold"/>
                <a:cs typeface="Open Sans Bold"/>
                <a:sym typeface="Open Sans Bold"/>
              </a:rPr>
              <a:t> DIAGNÓSTICO DIFERENCIAL_</a:t>
            </a:r>
          </a:p>
        </p:txBody>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6405745" y="426317"/>
            <a:ext cx="9583649" cy="14260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 ANEMIA HEMOLÍTICA INDUCIDA POR FÁRMACOS</a:t>
            </a:r>
          </a:p>
        </p:txBody>
      </p:sp>
      <p:sp>
        <p:nvSpPr>
          <p:cNvPr name="TextBox 6" id="6"/>
          <p:cNvSpPr txBox="true"/>
          <p:nvPr/>
        </p:nvSpPr>
        <p:spPr>
          <a:xfrm rot="0">
            <a:off x="4877666" y="2682136"/>
            <a:ext cx="13153209" cy="8368923"/>
          </a:xfrm>
          <a:prstGeom prst="rect">
            <a:avLst/>
          </a:prstGeom>
        </p:spPr>
        <p:txBody>
          <a:bodyPr anchor="t" rtlCol="false" tIns="0" lIns="0" bIns="0" rIns="0">
            <a:spAutoFit/>
          </a:bodyPr>
          <a:lstStyle/>
          <a:p>
            <a:pPr algn="just">
              <a:lnSpc>
                <a:spcPts val="3345"/>
              </a:lnSpc>
            </a:pPr>
            <a:r>
              <a:rPr lang="en-US" sz="2389" spc="107">
                <a:solidFill>
                  <a:srgbClr val="DD4A36"/>
                </a:solidFill>
                <a:latin typeface="Open Sans"/>
                <a:ea typeface="Open Sans"/>
                <a:cs typeface="Open Sans"/>
                <a:sym typeface="Open Sans"/>
              </a:rPr>
              <a:t>Terapia</a:t>
            </a:r>
          </a:p>
          <a:p>
            <a:pPr algn="just" marL="515966" indent="-257983" lvl="1">
              <a:lnSpc>
                <a:spcPts val="3345"/>
              </a:lnSpc>
              <a:buAutoNum type="arabicPeriod" startAt="1"/>
            </a:pPr>
            <a:r>
              <a:rPr lang="en-US" sz="2389" spc="107">
                <a:solidFill>
                  <a:srgbClr val="DD4A36"/>
                </a:solidFill>
                <a:latin typeface="Open Sans"/>
                <a:ea typeface="Open Sans"/>
                <a:cs typeface="Open Sans"/>
                <a:sym typeface="Open Sans"/>
              </a:rPr>
              <a:t>Suspensión del fármaco causal</a:t>
            </a:r>
          </a:p>
          <a:p>
            <a:pPr algn="just" marL="1031932" indent="-343977" lvl="2">
              <a:lnSpc>
                <a:spcPts val="3345"/>
              </a:lnSpc>
              <a:buFont typeface="Arial"/>
              <a:buChar char="⚬"/>
            </a:pPr>
            <a:r>
              <a:rPr lang="en-US" sz="2389" spc="107">
                <a:solidFill>
                  <a:srgbClr val="DD4A36"/>
                </a:solidFill>
                <a:latin typeface="Open Sans"/>
                <a:ea typeface="Open Sans"/>
                <a:cs typeface="Open Sans"/>
                <a:sym typeface="Open Sans"/>
              </a:rPr>
              <a:t>Es la medida principal y más urgente.</a:t>
            </a:r>
          </a:p>
          <a:p>
            <a:pPr algn="just" marL="1031932" indent="-343977" lvl="2">
              <a:lnSpc>
                <a:spcPts val="3345"/>
              </a:lnSpc>
              <a:buFont typeface="Arial"/>
              <a:buChar char="⚬"/>
            </a:pPr>
            <a:r>
              <a:rPr lang="en-US" sz="2389" spc="107">
                <a:solidFill>
                  <a:srgbClr val="DD4A36"/>
                </a:solidFill>
                <a:latin typeface="Open Sans"/>
                <a:ea typeface="Open Sans"/>
                <a:cs typeface="Open Sans"/>
                <a:sym typeface="Open Sans"/>
              </a:rPr>
              <a:t>Suele ser suficiente en la mayoría de los casos para detener la hemólisis.</a:t>
            </a:r>
          </a:p>
          <a:p>
            <a:pPr algn="just" marL="515966" indent="-257983" lvl="1">
              <a:lnSpc>
                <a:spcPts val="3345"/>
              </a:lnSpc>
              <a:buAutoNum type="arabicPeriod" startAt="1"/>
            </a:pPr>
            <a:r>
              <a:rPr lang="en-US" sz="2389" spc="107">
                <a:solidFill>
                  <a:srgbClr val="DD4A36"/>
                </a:solidFill>
                <a:latin typeface="Open Sans"/>
                <a:ea typeface="Open Sans"/>
                <a:cs typeface="Open Sans"/>
                <a:sym typeface="Open Sans"/>
              </a:rPr>
              <a:t>Soporte general</a:t>
            </a:r>
          </a:p>
          <a:p>
            <a:pPr algn="just" marL="1031932" indent="-343977" lvl="2">
              <a:lnSpc>
                <a:spcPts val="3345"/>
              </a:lnSpc>
              <a:buFont typeface="Arial"/>
              <a:buChar char="⚬"/>
            </a:pPr>
            <a:r>
              <a:rPr lang="en-US" sz="2389" spc="107">
                <a:solidFill>
                  <a:srgbClr val="DD4A36"/>
                </a:solidFill>
                <a:latin typeface="Open Sans"/>
                <a:ea typeface="Open Sans"/>
                <a:cs typeface="Open Sans"/>
                <a:sym typeface="Open Sans"/>
              </a:rPr>
              <a:t>Transfusiones: si la anemia es severa y sintomática.</a:t>
            </a:r>
          </a:p>
          <a:p>
            <a:pPr algn="just" marL="1031932" indent="-343977" lvl="2">
              <a:lnSpc>
                <a:spcPts val="3345"/>
              </a:lnSpc>
              <a:buFont typeface="Arial"/>
              <a:buChar char="⚬"/>
            </a:pPr>
            <a:r>
              <a:rPr lang="en-US" sz="2389" spc="107">
                <a:solidFill>
                  <a:srgbClr val="DD4A36"/>
                </a:solidFill>
                <a:latin typeface="Open Sans"/>
                <a:ea typeface="Open Sans"/>
                <a:cs typeface="Open Sans"/>
                <a:sym typeface="Open Sans"/>
              </a:rPr>
              <a:t>Hidratación adecuada para prevenir complicaciones renales por hemoglobinuria.</a:t>
            </a:r>
          </a:p>
          <a:p>
            <a:pPr algn="just" marL="1031932" indent="-343977" lvl="2">
              <a:lnSpc>
                <a:spcPts val="3345"/>
              </a:lnSpc>
              <a:buFont typeface="Arial"/>
              <a:buChar char="⚬"/>
            </a:pPr>
            <a:r>
              <a:rPr lang="en-US" sz="2389" spc="107">
                <a:solidFill>
                  <a:srgbClr val="DD4A36"/>
                </a:solidFill>
                <a:latin typeface="Open Sans"/>
                <a:ea typeface="Open Sans"/>
                <a:cs typeface="Open Sans"/>
                <a:sym typeface="Open Sans"/>
              </a:rPr>
              <a:t>Ácido fólico para favorecer la eritropoyesis.</a:t>
            </a:r>
          </a:p>
          <a:p>
            <a:pPr algn="just" marL="515966" indent="-257983" lvl="1">
              <a:lnSpc>
                <a:spcPts val="3345"/>
              </a:lnSpc>
              <a:buAutoNum type="arabicPeriod" startAt="1"/>
            </a:pPr>
            <a:r>
              <a:rPr lang="en-US" sz="2389" spc="107">
                <a:solidFill>
                  <a:srgbClr val="DD4A36"/>
                </a:solidFill>
                <a:latin typeface="Open Sans"/>
                <a:ea typeface="Open Sans"/>
                <a:cs typeface="Open Sans"/>
                <a:sym typeface="Open Sans"/>
              </a:rPr>
              <a:t>Tratamiento farmacológico</a:t>
            </a:r>
          </a:p>
          <a:p>
            <a:pPr algn="just" marL="1031932" indent="-343977" lvl="2">
              <a:lnSpc>
                <a:spcPts val="3345"/>
              </a:lnSpc>
              <a:buFont typeface="Arial"/>
              <a:buChar char="⚬"/>
            </a:pPr>
            <a:r>
              <a:rPr lang="en-US" sz="2389" spc="107">
                <a:solidFill>
                  <a:srgbClr val="DD4A36"/>
                </a:solidFill>
                <a:latin typeface="Open Sans"/>
                <a:ea typeface="Open Sans"/>
                <a:cs typeface="Open Sans"/>
                <a:sym typeface="Open Sans"/>
              </a:rPr>
              <a:t>Corticosteroides (prednisona) puede</a:t>
            </a:r>
            <a:r>
              <a:rPr lang="en-US" sz="2389" spc="107">
                <a:solidFill>
                  <a:srgbClr val="DD4A36"/>
                </a:solidFill>
                <a:latin typeface="Open Sans"/>
                <a:ea typeface="Open Sans"/>
                <a:cs typeface="Open Sans"/>
                <a:sym typeface="Open Sans"/>
              </a:rPr>
              <a:t>n ser útiles en casos mediados por anticuerpos (tipo inmunoalérgico).</a:t>
            </a:r>
          </a:p>
          <a:p>
            <a:pPr algn="just" marL="1031932" indent="-343977" lvl="2">
              <a:lnSpc>
                <a:spcPts val="3345"/>
              </a:lnSpc>
              <a:buFont typeface="Arial"/>
              <a:buChar char="⚬"/>
            </a:pPr>
            <a:r>
              <a:rPr lang="en-US" sz="2389" spc="107">
                <a:solidFill>
                  <a:srgbClr val="DD4A36"/>
                </a:solidFill>
                <a:latin typeface="Open Sans"/>
                <a:ea typeface="Open Sans"/>
                <a:cs typeface="Open Sans"/>
                <a:sym typeface="Open Sans"/>
              </a:rPr>
              <a:t>En hemólisis grave, puede requerirse inmunoglobulina IV o incluso plasmaféresis si es resistente al tratamiento convencional.</a:t>
            </a:r>
          </a:p>
          <a:p>
            <a:pPr algn="just" marL="515966" indent="-257983" lvl="1">
              <a:lnSpc>
                <a:spcPts val="3345"/>
              </a:lnSpc>
              <a:buAutoNum type="arabicPeriod" startAt="1"/>
            </a:pPr>
            <a:r>
              <a:rPr lang="en-US" sz="2389" spc="107">
                <a:solidFill>
                  <a:srgbClr val="DD4A36"/>
                </a:solidFill>
                <a:latin typeface="Open Sans"/>
                <a:ea typeface="Open Sans"/>
                <a:cs typeface="Open Sans"/>
                <a:sym typeface="Open Sans"/>
              </a:rPr>
              <a:t>Profilaxis</a:t>
            </a:r>
          </a:p>
          <a:p>
            <a:pPr algn="just" marL="1031932" indent="-343977" lvl="2">
              <a:lnSpc>
                <a:spcPts val="3345"/>
              </a:lnSpc>
              <a:buFont typeface="Arial"/>
              <a:buChar char="⚬"/>
            </a:pPr>
            <a:r>
              <a:rPr lang="en-US" sz="2389" spc="107">
                <a:solidFill>
                  <a:srgbClr val="DD4A36"/>
                </a:solidFill>
                <a:latin typeface="Open Sans"/>
                <a:ea typeface="Open Sans"/>
                <a:cs typeface="Open Sans"/>
                <a:sym typeface="Open Sans"/>
              </a:rPr>
              <a:t>Evitar reexposición al fármaco responsable y documentarlo en la historia clínica del paciente.</a:t>
            </a:r>
          </a:p>
          <a:p>
            <a:pPr algn="just">
              <a:lnSpc>
                <a:spcPts val="3345"/>
              </a:lnSpc>
            </a:pPr>
          </a:p>
          <a:p>
            <a:pPr algn="just">
              <a:lnSpc>
                <a:spcPts val="3345"/>
              </a:lnSpc>
            </a:pPr>
          </a:p>
          <a:p>
            <a:pPr algn="just">
              <a:lnSpc>
                <a:spcPts val="3345"/>
              </a:lnSpc>
            </a:pPr>
          </a:p>
        </p:txBody>
      </p:sp>
      <p:sp>
        <p:nvSpPr>
          <p:cNvPr name="TextBox 7" id="7"/>
          <p:cNvSpPr txBox="true"/>
          <p:nvPr/>
        </p:nvSpPr>
        <p:spPr>
          <a:xfrm rot="0">
            <a:off x="7812927" y="2043614"/>
            <a:ext cx="8996970" cy="447307"/>
          </a:xfrm>
          <a:prstGeom prst="rect">
            <a:avLst/>
          </a:prstGeom>
        </p:spPr>
        <p:txBody>
          <a:bodyPr anchor="t" rtlCol="false" tIns="0" lIns="0" bIns="0" rIns="0">
            <a:spAutoFit/>
          </a:bodyPr>
          <a:lstStyle/>
          <a:p>
            <a:pPr algn="just">
              <a:lnSpc>
                <a:spcPts val="3695"/>
              </a:lnSpc>
              <a:spcBef>
                <a:spcPct val="0"/>
              </a:spcBef>
            </a:pPr>
            <a:r>
              <a:rPr lang="en-US" b="true" sz="2639" spc="118">
                <a:solidFill>
                  <a:srgbClr val="DD4A36"/>
                </a:solidFill>
                <a:latin typeface="Open Sans Bold"/>
                <a:ea typeface="Open Sans Bold"/>
                <a:cs typeface="Open Sans Bold"/>
                <a:sym typeface="Open Sans Bold"/>
              </a:rPr>
              <a:t> TERAPIA, EVOLUCIÓN Y PRONÓSTICO</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36242" y="-316560"/>
            <a:ext cx="6409055" cy="10920120"/>
            <a:chOff x="0" y="0"/>
            <a:chExt cx="1687982" cy="2876081"/>
          </a:xfrm>
        </p:grpSpPr>
        <p:sp>
          <p:nvSpPr>
            <p:cNvPr name="Freeform 3" id="3"/>
            <p:cNvSpPr/>
            <p:nvPr/>
          </p:nvSpPr>
          <p:spPr>
            <a:xfrm flipH="false" flipV="false" rot="0">
              <a:off x="0" y="0"/>
              <a:ext cx="1687981" cy="2876081"/>
            </a:xfrm>
            <a:custGeom>
              <a:avLst/>
              <a:gdLst/>
              <a:ahLst/>
              <a:cxnLst/>
              <a:rect r="r" b="b" t="t" l="l"/>
              <a:pathLst>
                <a:path h="2876081" w="1687981">
                  <a:moveTo>
                    <a:pt x="0" y="0"/>
                  </a:moveTo>
                  <a:lnTo>
                    <a:pt x="1687981" y="0"/>
                  </a:lnTo>
                  <a:lnTo>
                    <a:pt x="1687981" y="2876081"/>
                  </a:lnTo>
                  <a:lnTo>
                    <a:pt x="0" y="2876081"/>
                  </a:lnTo>
                  <a:close/>
                </a:path>
              </a:pathLst>
            </a:custGeom>
            <a:solidFill>
              <a:srgbClr val="DD4A36"/>
            </a:solidFill>
          </p:spPr>
        </p:sp>
        <p:sp>
          <p:nvSpPr>
            <p:cNvPr name="TextBox 4" id="4"/>
            <p:cNvSpPr txBox="true"/>
            <p:nvPr/>
          </p:nvSpPr>
          <p:spPr>
            <a:xfrm>
              <a:off x="0" y="-38100"/>
              <a:ext cx="1687982" cy="2914181"/>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1098004" y="852681"/>
            <a:ext cx="6737985" cy="6737985"/>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25046" t="0" r="-25046" b="0"/>
              </a:stretch>
            </a:blipFill>
            <a:ln w="142875" cap="sq">
              <a:solidFill>
                <a:srgbClr val="FFFFFF"/>
              </a:solidFill>
              <a:prstDash val="solid"/>
              <a:miter/>
            </a:ln>
          </p:spPr>
        </p:sp>
      </p:grpSp>
      <p:sp>
        <p:nvSpPr>
          <p:cNvPr name="TextBox 7" id="7"/>
          <p:cNvSpPr txBox="true"/>
          <p:nvPr/>
        </p:nvSpPr>
        <p:spPr>
          <a:xfrm rot="0">
            <a:off x="939819" y="1850708"/>
            <a:ext cx="7182519" cy="848300"/>
          </a:xfrm>
          <a:prstGeom prst="rect">
            <a:avLst/>
          </a:prstGeom>
        </p:spPr>
        <p:txBody>
          <a:bodyPr anchor="t" rtlCol="false" tIns="0" lIns="0" bIns="0" rIns="0">
            <a:spAutoFit/>
          </a:bodyPr>
          <a:lstStyle/>
          <a:p>
            <a:pPr algn="l">
              <a:lnSpc>
                <a:spcPts val="6193"/>
              </a:lnSpc>
            </a:pPr>
            <a:r>
              <a:rPr lang="en-US" sz="6071" spc="194">
                <a:solidFill>
                  <a:srgbClr val="DD4A36"/>
                </a:solidFill>
                <a:latin typeface="Sugo Display"/>
                <a:ea typeface="Sugo Display"/>
                <a:cs typeface="Sugo Display"/>
                <a:sym typeface="Sugo Display"/>
              </a:rPr>
              <a:t> DIAGNÓSTICO</a:t>
            </a:r>
          </a:p>
        </p:txBody>
      </p:sp>
      <p:sp>
        <p:nvSpPr>
          <p:cNvPr name="TextBox 8" id="8"/>
          <p:cNvSpPr txBox="true"/>
          <p:nvPr/>
        </p:nvSpPr>
        <p:spPr>
          <a:xfrm rot="0">
            <a:off x="939819" y="3041999"/>
            <a:ext cx="6734849" cy="4597377"/>
          </a:xfrm>
          <a:prstGeom prst="rect">
            <a:avLst/>
          </a:prstGeom>
        </p:spPr>
        <p:txBody>
          <a:bodyPr anchor="t" rtlCol="false" tIns="0" lIns="0" bIns="0" rIns="0">
            <a:spAutoFit/>
          </a:bodyPr>
          <a:lstStyle/>
          <a:p>
            <a:pPr algn="just">
              <a:lnSpc>
                <a:spcPts val="3326"/>
              </a:lnSpc>
            </a:pPr>
            <a:r>
              <a:rPr lang="en-US" sz="2375" spc="106">
                <a:solidFill>
                  <a:srgbClr val="DD4A36"/>
                </a:solidFill>
                <a:latin typeface="Open Sans"/>
                <a:ea typeface="Open Sans"/>
                <a:cs typeface="Open Sans"/>
                <a:sym typeface="Open Sans"/>
              </a:rPr>
              <a:t>• El médico que e</a:t>
            </a:r>
            <a:r>
              <a:rPr lang="en-US" sz="2375" spc="106">
                <a:solidFill>
                  <a:srgbClr val="DD4A36"/>
                </a:solidFill>
                <a:latin typeface="Open Sans"/>
                <a:ea typeface="Open Sans"/>
                <a:cs typeface="Open Sans"/>
                <a:sym typeface="Open Sans"/>
              </a:rPr>
              <a:t>stablece un diagnóstico de deficiencia de hierro debe buscar a conciencia una fuente de pérdida de sangre si no es aparente o, por otro lado, de manera menos frecuente, la razón para la deficiencia si fuera evidente. </a:t>
            </a:r>
          </a:p>
          <a:p>
            <a:pPr algn="just">
              <a:lnSpc>
                <a:spcPts val="3326"/>
              </a:lnSpc>
            </a:pPr>
            <a:r>
              <a:rPr lang="en-US" sz="2375" spc="106">
                <a:solidFill>
                  <a:srgbClr val="DD4A36"/>
                </a:solidFill>
                <a:latin typeface="Open Sans"/>
                <a:ea typeface="Open Sans"/>
                <a:cs typeface="Open Sans"/>
                <a:sym typeface="Open Sans"/>
              </a:rPr>
              <a:t>La determinación del sitio y la causa de la pérdida de sangre son esenciales.</a:t>
            </a:r>
          </a:p>
          <a:p>
            <a:pPr algn="just">
              <a:lnSpc>
                <a:spcPts val="3326"/>
              </a:lnSpc>
            </a:pPr>
            <a:r>
              <a:rPr lang="en-US" sz="2375" spc="106">
                <a:solidFill>
                  <a:srgbClr val="DD4A36"/>
                </a:solidFill>
                <a:latin typeface="Open Sans"/>
                <a:ea typeface="Open Sans"/>
                <a:cs typeface="Open Sans"/>
                <a:sym typeface="Open Sans"/>
              </a:rPr>
              <a:t>Ut enim ad minim veniam, quis nostrud exercitation ullamco laboris nisi ut aliquip ex ea commodo consequat.</a:t>
            </a:r>
          </a:p>
        </p:txBody>
      </p:sp>
    </p:spTree>
  </p:cSld>
  <p:clrMapOvr>
    <a:masterClrMapping/>
  </p:clrMapOvr>
</p:sld>
</file>

<file path=ppt/slides/slide3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6405745" y="426317"/>
            <a:ext cx="9583649" cy="14260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 ANEMIA HEMOLÍTICA INDUCIDA POR FÁRMACOS</a:t>
            </a:r>
          </a:p>
        </p:txBody>
      </p:sp>
      <p:sp>
        <p:nvSpPr>
          <p:cNvPr name="TextBox 6" id="6"/>
          <p:cNvSpPr txBox="true"/>
          <p:nvPr/>
        </p:nvSpPr>
        <p:spPr>
          <a:xfrm rot="0">
            <a:off x="4877666" y="2682136"/>
            <a:ext cx="13153209" cy="6273423"/>
          </a:xfrm>
          <a:prstGeom prst="rect">
            <a:avLst/>
          </a:prstGeom>
        </p:spPr>
        <p:txBody>
          <a:bodyPr anchor="t" rtlCol="false" tIns="0" lIns="0" bIns="0" rIns="0">
            <a:spAutoFit/>
          </a:bodyPr>
          <a:lstStyle/>
          <a:p>
            <a:pPr algn="just">
              <a:lnSpc>
                <a:spcPts val="3345"/>
              </a:lnSpc>
            </a:pPr>
            <a:r>
              <a:rPr lang="en-US" sz="2389" spc="107">
                <a:solidFill>
                  <a:srgbClr val="DD4A36"/>
                </a:solidFill>
                <a:latin typeface="Open Sans"/>
                <a:ea typeface="Open Sans"/>
                <a:cs typeface="Open Sans"/>
                <a:sym typeface="Open Sans"/>
              </a:rPr>
              <a:t>Evolución</a:t>
            </a:r>
          </a:p>
          <a:p>
            <a:pPr algn="just" marL="515966" indent="-257983" lvl="1">
              <a:lnSpc>
                <a:spcPts val="3345"/>
              </a:lnSpc>
              <a:buFont typeface="Arial"/>
              <a:buChar char="•"/>
            </a:pPr>
            <a:r>
              <a:rPr lang="en-US" sz="2389" spc="107">
                <a:solidFill>
                  <a:srgbClr val="DD4A36"/>
                </a:solidFill>
                <a:latin typeface="Open Sans"/>
                <a:ea typeface="Open Sans"/>
                <a:cs typeface="Open Sans"/>
                <a:sym typeface="Open Sans"/>
              </a:rPr>
              <a:t>En la mayoría de los pacientes, la hemólisis disminuye rápidamente tras suspender el medicamento.</a:t>
            </a:r>
          </a:p>
          <a:p>
            <a:pPr algn="just">
              <a:lnSpc>
                <a:spcPts val="3345"/>
              </a:lnSpc>
            </a:pPr>
          </a:p>
          <a:p>
            <a:pPr algn="just" marL="515966" indent="-257983" lvl="1">
              <a:lnSpc>
                <a:spcPts val="3345"/>
              </a:lnSpc>
              <a:buFont typeface="Arial"/>
              <a:buChar char="•"/>
            </a:pPr>
            <a:r>
              <a:rPr lang="en-US" sz="2389" spc="107">
                <a:solidFill>
                  <a:srgbClr val="DD4A36"/>
                </a:solidFill>
                <a:latin typeface="Open Sans"/>
                <a:ea typeface="Open Sans"/>
                <a:cs typeface="Open Sans"/>
                <a:sym typeface="Open Sans"/>
              </a:rPr>
              <a:t>La hemoglobina suele recuperarse en días a semanas dependiendo de la</a:t>
            </a:r>
            <a:r>
              <a:rPr lang="en-US" sz="2389" spc="107">
                <a:solidFill>
                  <a:srgbClr val="DD4A36"/>
                </a:solidFill>
                <a:latin typeface="Open Sans"/>
                <a:ea typeface="Open Sans"/>
                <a:cs typeface="Open Sans"/>
                <a:sym typeface="Open Sans"/>
              </a:rPr>
              <a:t> severidad inicial.</a:t>
            </a:r>
          </a:p>
          <a:p>
            <a:pPr algn="just">
              <a:lnSpc>
                <a:spcPts val="3345"/>
              </a:lnSpc>
            </a:pPr>
          </a:p>
          <a:p>
            <a:pPr algn="just" marL="515966" indent="-257983" lvl="1">
              <a:lnSpc>
                <a:spcPts val="3345"/>
              </a:lnSpc>
              <a:buFont typeface="Arial"/>
              <a:buChar char="•"/>
            </a:pPr>
            <a:r>
              <a:rPr lang="en-US" sz="2389" spc="107">
                <a:solidFill>
                  <a:srgbClr val="DD4A36"/>
                </a:solidFill>
                <a:latin typeface="Open Sans"/>
                <a:ea typeface="Open Sans"/>
                <a:cs typeface="Open Sans"/>
                <a:sym typeface="Open Sans"/>
              </a:rPr>
              <a:t>Complicaciones como insuficiencia renal aguda pueden aparecer en hemólisis masiva, especialmente si hay hemoglobinuria.</a:t>
            </a:r>
          </a:p>
          <a:p>
            <a:pPr algn="just">
              <a:lnSpc>
                <a:spcPts val="3345"/>
              </a:lnSpc>
            </a:pPr>
          </a:p>
          <a:p>
            <a:pPr algn="just" marL="515966" indent="-257983" lvl="1">
              <a:lnSpc>
                <a:spcPts val="3345"/>
              </a:lnSpc>
              <a:buFont typeface="Arial"/>
              <a:buChar char="•"/>
            </a:pPr>
            <a:r>
              <a:rPr lang="en-US" sz="2389" spc="107">
                <a:solidFill>
                  <a:srgbClr val="DD4A36"/>
                </a:solidFill>
                <a:latin typeface="Open Sans"/>
                <a:ea typeface="Open Sans"/>
                <a:cs typeface="Open Sans"/>
                <a:sym typeface="Open Sans"/>
              </a:rPr>
              <a:t>Cas</a:t>
            </a:r>
            <a:r>
              <a:rPr lang="en-US" sz="2389" spc="107">
                <a:solidFill>
                  <a:srgbClr val="DD4A36"/>
                </a:solidFill>
                <a:latin typeface="Open Sans"/>
                <a:ea typeface="Open Sans"/>
                <a:cs typeface="Open Sans"/>
                <a:sym typeface="Open Sans"/>
              </a:rPr>
              <a:t>os autoinmunes pueden tener una evolución más prolongada y requerir seguimiento hematológico.</a:t>
            </a:r>
          </a:p>
          <a:p>
            <a:pPr algn="just">
              <a:lnSpc>
                <a:spcPts val="3345"/>
              </a:lnSpc>
            </a:pPr>
          </a:p>
          <a:p>
            <a:pPr algn="just">
              <a:lnSpc>
                <a:spcPts val="3345"/>
              </a:lnSpc>
            </a:pPr>
          </a:p>
          <a:p>
            <a:pPr algn="just">
              <a:lnSpc>
                <a:spcPts val="3345"/>
              </a:lnSpc>
            </a:pPr>
          </a:p>
        </p:txBody>
      </p:sp>
      <p:sp>
        <p:nvSpPr>
          <p:cNvPr name="TextBox 7" id="7"/>
          <p:cNvSpPr txBox="true"/>
          <p:nvPr/>
        </p:nvSpPr>
        <p:spPr>
          <a:xfrm rot="0">
            <a:off x="7812927" y="2043614"/>
            <a:ext cx="8996970" cy="447307"/>
          </a:xfrm>
          <a:prstGeom prst="rect">
            <a:avLst/>
          </a:prstGeom>
        </p:spPr>
        <p:txBody>
          <a:bodyPr anchor="t" rtlCol="false" tIns="0" lIns="0" bIns="0" rIns="0">
            <a:spAutoFit/>
          </a:bodyPr>
          <a:lstStyle/>
          <a:p>
            <a:pPr algn="just">
              <a:lnSpc>
                <a:spcPts val="3695"/>
              </a:lnSpc>
              <a:spcBef>
                <a:spcPct val="0"/>
              </a:spcBef>
            </a:pPr>
            <a:r>
              <a:rPr lang="en-US" b="true" sz="2639" spc="118">
                <a:solidFill>
                  <a:srgbClr val="DD4A36"/>
                </a:solidFill>
                <a:latin typeface="Open Sans Bold"/>
                <a:ea typeface="Open Sans Bold"/>
                <a:cs typeface="Open Sans Bold"/>
                <a:sym typeface="Open Sans Bold"/>
              </a:rPr>
              <a:t> TERAPIA, EVOLUCIÓN Y PRONÓSTICO</a:t>
            </a:r>
          </a:p>
        </p:txBody>
      </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6405745" y="426317"/>
            <a:ext cx="9583649" cy="14260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 ANEMIA HEMOLÍTICA INDUCIDA POR FÁRMACOS</a:t>
            </a:r>
          </a:p>
        </p:txBody>
      </p:sp>
      <p:sp>
        <p:nvSpPr>
          <p:cNvPr name="TextBox 6" id="6"/>
          <p:cNvSpPr txBox="true"/>
          <p:nvPr/>
        </p:nvSpPr>
        <p:spPr>
          <a:xfrm rot="0">
            <a:off x="5264827" y="2791374"/>
            <a:ext cx="12766048" cy="3649585"/>
          </a:xfrm>
          <a:prstGeom prst="rect">
            <a:avLst/>
          </a:prstGeom>
        </p:spPr>
        <p:txBody>
          <a:bodyPr anchor="t" rtlCol="false" tIns="0" lIns="0" bIns="0" rIns="0">
            <a:spAutoFit/>
          </a:bodyPr>
          <a:lstStyle/>
          <a:p>
            <a:pPr algn="just">
              <a:lnSpc>
                <a:spcPts val="3247"/>
              </a:lnSpc>
            </a:pPr>
            <a:r>
              <a:rPr lang="en-US" sz="2319" spc="104">
                <a:solidFill>
                  <a:srgbClr val="DD4A36"/>
                </a:solidFill>
                <a:latin typeface="Open Sans"/>
                <a:ea typeface="Open Sans"/>
                <a:cs typeface="Open Sans"/>
                <a:sym typeface="Open Sans"/>
              </a:rPr>
              <a:t>Pronóstico</a:t>
            </a:r>
          </a:p>
          <a:p>
            <a:pPr algn="just" marL="500779" indent="-250389" lvl="1">
              <a:lnSpc>
                <a:spcPts val="3247"/>
              </a:lnSpc>
              <a:buFont typeface="Arial"/>
              <a:buChar char="•"/>
            </a:pPr>
            <a:r>
              <a:rPr lang="en-US" sz="2319" spc="104">
                <a:solidFill>
                  <a:srgbClr val="DD4A36"/>
                </a:solidFill>
                <a:latin typeface="Open Sans"/>
                <a:ea typeface="Open Sans"/>
                <a:cs typeface="Open Sans"/>
                <a:sym typeface="Open Sans"/>
              </a:rPr>
              <a:t>Ge</a:t>
            </a:r>
            <a:r>
              <a:rPr lang="en-US" sz="2319" spc="104">
                <a:solidFill>
                  <a:srgbClr val="DD4A36"/>
                </a:solidFill>
                <a:latin typeface="Open Sans"/>
                <a:ea typeface="Open Sans"/>
                <a:cs typeface="Open Sans"/>
                <a:sym typeface="Open Sans"/>
              </a:rPr>
              <a:t>neralmente favorable si se identifica y retira el fármaco a tiempo.</a:t>
            </a:r>
          </a:p>
          <a:p>
            <a:pPr algn="just" marL="500779" indent="-250389" lvl="1">
              <a:lnSpc>
                <a:spcPts val="3247"/>
              </a:lnSpc>
              <a:buFont typeface="Arial"/>
              <a:buChar char="•"/>
            </a:pPr>
            <a:r>
              <a:rPr lang="en-US" sz="2319" spc="104">
                <a:solidFill>
                  <a:srgbClr val="DD4A36"/>
                </a:solidFill>
                <a:latin typeface="Open Sans"/>
                <a:ea typeface="Open Sans"/>
                <a:cs typeface="Open Sans"/>
                <a:sym typeface="Open Sans"/>
              </a:rPr>
              <a:t>La mortalidad es baja, pero aumenta si:</a:t>
            </a:r>
          </a:p>
          <a:p>
            <a:pPr algn="just" marL="1001557" indent="-333852" lvl="2">
              <a:lnSpc>
                <a:spcPts val="3247"/>
              </a:lnSpc>
              <a:buFont typeface="Arial"/>
              <a:buChar char="⚬"/>
            </a:pPr>
            <a:r>
              <a:rPr lang="en-US" sz="2319" spc="104">
                <a:solidFill>
                  <a:srgbClr val="DD4A36"/>
                </a:solidFill>
                <a:latin typeface="Open Sans"/>
                <a:ea typeface="Open Sans"/>
                <a:cs typeface="Open Sans"/>
                <a:sym typeface="Open Sans"/>
              </a:rPr>
              <a:t>La hemólisis es masiva.</a:t>
            </a:r>
          </a:p>
          <a:p>
            <a:pPr algn="just" marL="1001557" indent="-333852" lvl="2">
              <a:lnSpc>
                <a:spcPts val="3247"/>
              </a:lnSpc>
              <a:buFont typeface="Arial"/>
              <a:buChar char="⚬"/>
            </a:pPr>
            <a:r>
              <a:rPr lang="en-US" sz="2319" spc="104">
                <a:solidFill>
                  <a:srgbClr val="DD4A36"/>
                </a:solidFill>
                <a:latin typeface="Open Sans"/>
                <a:ea typeface="Open Sans"/>
                <a:cs typeface="Open Sans"/>
                <a:sym typeface="Open Sans"/>
              </a:rPr>
              <a:t>Existe retraso en el</a:t>
            </a:r>
            <a:r>
              <a:rPr lang="en-US" sz="2319" spc="104">
                <a:solidFill>
                  <a:srgbClr val="DD4A36"/>
                </a:solidFill>
                <a:latin typeface="Open Sans"/>
                <a:ea typeface="Open Sans"/>
                <a:cs typeface="Open Sans"/>
                <a:sym typeface="Open Sans"/>
              </a:rPr>
              <a:t> diagnóstico.</a:t>
            </a:r>
          </a:p>
          <a:p>
            <a:pPr algn="just" marL="1001557" indent="-333852" lvl="2">
              <a:lnSpc>
                <a:spcPts val="3247"/>
              </a:lnSpc>
              <a:buFont typeface="Arial"/>
              <a:buChar char="⚬"/>
            </a:pPr>
            <a:r>
              <a:rPr lang="en-US" sz="2319" spc="104">
                <a:solidFill>
                  <a:srgbClr val="DD4A36"/>
                </a:solidFill>
                <a:latin typeface="Open Sans"/>
                <a:ea typeface="Open Sans"/>
                <a:cs typeface="Open Sans"/>
                <a:sym typeface="Open Sans"/>
              </a:rPr>
              <a:t>Hay c</a:t>
            </a:r>
            <a:r>
              <a:rPr lang="en-US" sz="2319" spc="104">
                <a:solidFill>
                  <a:srgbClr val="DD4A36"/>
                </a:solidFill>
                <a:latin typeface="Open Sans"/>
                <a:ea typeface="Open Sans"/>
                <a:cs typeface="Open Sans"/>
                <a:sym typeface="Open Sans"/>
              </a:rPr>
              <a:t>omorbilidades importantes (ej. insuficiencia renal).</a:t>
            </a:r>
          </a:p>
          <a:p>
            <a:pPr algn="just" marL="500779" indent="-250389" lvl="1">
              <a:lnSpc>
                <a:spcPts val="3247"/>
              </a:lnSpc>
              <a:buFont typeface="Arial"/>
              <a:buChar char="•"/>
            </a:pPr>
            <a:r>
              <a:rPr lang="en-US" sz="2319" spc="104">
                <a:solidFill>
                  <a:srgbClr val="DD4A36"/>
                </a:solidFill>
                <a:latin typeface="Open Sans"/>
                <a:ea typeface="Open Sans"/>
                <a:cs typeface="Open Sans"/>
                <a:sym typeface="Open Sans"/>
              </a:rPr>
              <a:t>Reexposición al mismo medicamento puede causar hemóli</a:t>
            </a:r>
            <a:r>
              <a:rPr lang="en-US" sz="2319" spc="104">
                <a:solidFill>
                  <a:srgbClr val="DD4A36"/>
                </a:solidFill>
                <a:latin typeface="Open Sans"/>
                <a:ea typeface="Open Sans"/>
                <a:cs typeface="Open Sans"/>
                <a:sym typeface="Open Sans"/>
              </a:rPr>
              <a:t>si</a:t>
            </a:r>
            <a:r>
              <a:rPr lang="en-US" sz="2319" spc="104">
                <a:solidFill>
                  <a:srgbClr val="DD4A36"/>
                </a:solidFill>
                <a:latin typeface="Open Sans"/>
                <a:ea typeface="Open Sans"/>
                <a:cs typeface="Open Sans"/>
                <a:sym typeface="Open Sans"/>
              </a:rPr>
              <a:t>s más severa y potencialmente mortal.</a:t>
            </a:r>
          </a:p>
          <a:p>
            <a:pPr algn="just">
              <a:lnSpc>
                <a:spcPts val="3247"/>
              </a:lnSpc>
            </a:pPr>
          </a:p>
        </p:txBody>
      </p:sp>
      <p:sp>
        <p:nvSpPr>
          <p:cNvPr name="TextBox 7" id="7"/>
          <p:cNvSpPr txBox="true"/>
          <p:nvPr/>
        </p:nvSpPr>
        <p:spPr>
          <a:xfrm rot="0">
            <a:off x="7812927" y="2043614"/>
            <a:ext cx="8996970" cy="447307"/>
          </a:xfrm>
          <a:prstGeom prst="rect">
            <a:avLst/>
          </a:prstGeom>
        </p:spPr>
        <p:txBody>
          <a:bodyPr anchor="t" rtlCol="false" tIns="0" lIns="0" bIns="0" rIns="0">
            <a:spAutoFit/>
          </a:bodyPr>
          <a:lstStyle/>
          <a:p>
            <a:pPr algn="just">
              <a:lnSpc>
                <a:spcPts val="3695"/>
              </a:lnSpc>
              <a:spcBef>
                <a:spcPct val="0"/>
              </a:spcBef>
            </a:pPr>
            <a:r>
              <a:rPr lang="en-US" b="true" sz="2639" spc="118">
                <a:solidFill>
                  <a:srgbClr val="DD4A36"/>
                </a:solidFill>
                <a:latin typeface="Open Sans Bold"/>
                <a:ea typeface="Open Sans Bold"/>
                <a:cs typeface="Open Sans Bold"/>
                <a:sym typeface="Open Sans Bold"/>
              </a:rPr>
              <a:t> TERAPIA, EVOLUCIÓN Y PRONÓSTICO</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36242" y="-316560"/>
            <a:ext cx="6409055" cy="10920120"/>
            <a:chOff x="0" y="0"/>
            <a:chExt cx="1687982" cy="2876081"/>
          </a:xfrm>
        </p:grpSpPr>
        <p:sp>
          <p:nvSpPr>
            <p:cNvPr name="Freeform 3" id="3"/>
            <p:cNvSpPr/>
            <p:nvPr/>
          </p:nvSpPr>
          <p:spPr>
            <a:xfrm flipH="false" flipV="false" rot="0">
              <a:off x="0" y="0"/>
              <a:ext cx="1687981" cy="2876081"/>
            </a:xfrm>
            <a:custGeom>
              <a:avLst/>
              <a:gdLst/>
              <a:ahLst/>
              <a:cxnLst/>
              <a:rect r="r" b="b" t="t" l="l"/>
              <a:pathLst>
                <a:path h="2876081" w="1687981">
                  <a:moveTo>
                    <a:pt x="0" y="0"/>
                  </a:moveTo>
                  <a:lnTo>
                    <a:pt x="1687981" y="0"/>
                  </a:lnTo>
                  <a:lnTo>
                    <a:pt x="1687981" y="2876081"/>
                  </a:lnTo>
                  <a:lnTo>
                    <a:pt x="0" y="2876081"/>
                  </a:lnTo>
                  <a:close/>
                </a:path>
              </a:pathLst>
            </a:custGeom>
            <a:solidFill>
              <a:srgbClr val="DD4A36"/>
            </a:solidFill>
          </p:spPr>
        </p:sp>
        <p:sp>
          <p:nvSpPr>
            <p:cNvPr name="TextBox 4" id="4"/>
            <p:cNvSpPr txBox="true"/>
            <p:nvPr/>
          </p:nvSpPr>
          <p:spPr>
            <a:xfrm>
              <a:off x="0" y="-38100"/>
              <a:ext cx="1687982" cy="2914181"/>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860589" y="3049777"/>
            <a:ext cx="8999159" cy="6208523"/>
          </a:xfrm>
          <a:custGeom>
            <a:avLst/>
            <a:gdLst/>
            <a:ahLst/>
            <a:cxnLst/>
            <a:rect r="r" b="b" t="t" l="l"/>
            <a:pathLst>
              <a:path h="6208523" w="8999159">
                <a:moveTo>
                  <a:pt x="0" y="0"/>
                </a:moveTo>
                <a:lnTo>
                  <a:pt x="8999159" y="0"/>
                </a:lnTo>
                <a:lnTo>
                  <a:pt x="8999159" y="6208523"/>
                </a:lnTo>
                <a:lnTo>
                  <a:pt x="0" y="6208523"/>
                </a:lnTo>
                <a:lnTo>
                  <a:pt x="0" y="0"/>
                </a:lnTo>
                <a:close/>
              </a:path>
            </a:pathLst>
          </a:custGeom>
          <a:blipFill>
            <a:blip r:embed="rId2"/>
            <a:stretch>
              <a:fillRect l="0" t="0" r="0" b="0"/>
            </a:stretch>
          </a:blipFill>
        </p:spPr>
      </p:sp>
      <p:sp>
        <p:nvSpPr>
          <p:cNvPr name="TextBox 6" id="6"/>
          <p:cNvSpPr txBox="true"/>
          <p:nvPr/>
        </p:nvSpPr>
        <p:spPr>
          <a:xfrm rot="0">
            <a:off x="477783" y="642650"/>
            <a:ext cx="7963282" cy="848300"/>
          </a:xfrm>
          <a:prstGeom prst="rect">
            <a:avLst/>
          </a:prstGeom>
        </p:spPr>
        <p:txBody>
          <a:bodyPr anchor="t" rtlCol="false" tIns="0" lIns="0" bIns="0" rIns="0">
            <a:spAutoFit/>
          </a:bodyPr>
          <a:lstStyle/>
          <a:p>
            <a:pPr algn="l">
              <a:lnSpc>
                <a:spcPts val="6193"/>
              </a:lnSpc>
            </a:pPr>
            <a:r>
              <a:rPr lang="en-US" sz="6071" spc="194">
                <a:solidFill>
                  <a:srgbClr val="DD4A36"/>
                </a:solidFill>
                <a:latin typeface="Sugo Display"/>
                <a:ea typeface="Sugo Display"/>
                <a:cs typeface="Sugo Display"/>
                <a:sym typeface="Sugo Display"/>
              </a:rPr>
              <a:t> DIAGNÓSTICO DIFERENCIAL_</a:t>
            </a:r>
          </a:p>
        </p:txBody>
      </p:sp>
      <p:sp>
        <p:nvSpPr>
          <p:cNvPr name="TextBox 7" id="7"/>
          <p:cNvSpPr txBox="true"/>
          <p:nvPr/>
        </p:nvSpPr>
        <p:spPr>
          <a:xfrm rot="0">
            <a:off x="2992744" y="1833812"/>
            <a:ext cx="6734849" cy="825477"/>
          </a:xfrm>
          <a:prstGeom prst="rect">
            <a:avLst/>
          </a:prstGeom>
        </p:spPr>
        <p:txBody>
          <a:bodyPr anchor="t" rtlCol="false" tIns="0" lIns="0" bIns="0" rIns="0">
            <a:spAutoFit/>
          </a:bodyPr>
          <a:lstStyle/>
          <a:p>
            <a:pPr algn="just">
              <a:lnSpc>
                <a:spcPts val="3326"/>
              </a:lnSpc>
            </a:pPr>
            <a:r>
              <a:rPr lang="en-US" sz="2375" spc="106">
                <a:solidFill>
                  <a:srgbClr val="DD4A36"/>
                </a:solidFill>
                <a:latin typeface="Open Sans"/>
                <a:ea typeface="Open Sans"/>
                <a:cs typeface="Open Sans"/>
                <a:sym typeface="Open Sans"/>
              </a:rPr>
              <a:t>D</a:t>
            </a:r>
            <a:r>
              <a:rPr lang="en-US" sz="2375" spc="106">
                <a:solidFill>
                  <a:srgbClr val="DD4A36"/>
                </a:solidFill>
                <a:latin typeface="Open Sans"/>
                <a:ea typeface="Open Sans"/>
                <a:cs typeface="Open Sans"/>
                <a:sym typeface="Open Sans"/>
              </a:rPr>
              <a:t>eficiencia de hierro contra talasemia contra anemia por enfermedad crónica</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236242" y="-316560"/>
            <a:ext cx="6409055" cy="10920120"/>
            <a:chOff x="0" y="0"/>
            <a:chExt cx="1687982" cy="2876081"/>
          </a:xfrm>
        </p:grpSpPr>
        <p:sp>
          <p:nvSpPr>
            <p:cNvPr name="Freeform 3" id="3"/>
            <p:cNvSpPr/>
            <p:nvPr/>
          </p:nvSpPr>
          <p:spPr>
            <a:xfrm flipH="false" flipV="false" rot="0">
              <a:off x="0" y="0"/>
              <a:ext cx="1687981" cy="2876081"/>
            </a:xfrm>
            <a:custGeom>
              <a:avLst/>
              <a:gdLst/>
              <a:ahLst/>
              <a:cxnLst/>
              <a:rect r="r" b="b" t="t" l="l"/>
              <a:pathLst>
                <a:path h="2876081" w="1687981">
                  <a:moveTo>
                    <a:pt x="0" y="0"/>
                  </a:moveTo>
                  <a:lnTo>
                    <a:pt x="1687981" y="0"/>
                  </a:lnTo>
                  <a:lnTo>
                    <a:pt x="1687981" y="2876081"/>
                  </a:lnTo>
                  <a:lnTo>
                    <a:pt x="0" y="2876081"/>
                  </a:lnTo>
                  <a:close/>
                </a:path>
              </a:pathLst>
            </a:custGeom>
            <a:solidFill>
              <a:srgbClr val="DD4A36"/>
            </a:solidFill>
          </p:spPr>
        </p:sp>
        <p:sp>
          <p:nvSpPr>
            <p:cNvPr name="TextBox 4" id="4"/>
            <p:cNvSpPr txBox="true"/>
            <p:nvPr/>
          </p:nvSpPr>
          <p:spPr>
            <a:xfrm>
              <a:off x="0" y="-38100"/>
              <a:ext cx="1687982"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477783" y="642650"/>
            <a:ext cx="7963282" cy="848300"/>
          </a:xfrm>
          <a:prstGeom prst="rect">
            <a:avLst/>
          </a:prstGeom>
        </p:spPr>
        <p:txBody>
          <a:bodyPr anchor="t" rtlCol="false" tIns="0" lIns="0" bIns="0" rIns="0">
            <a:spAutoFit/>
          </a:bodyPr>
          <a:lstStyle/>
          <a:p>
            <a:pPr algn="l">
              <a:lnSpc>
                <a:spcPts val="6193"/>
              </a:lnSpc>
            </a:pPr>
            <a:r>
              <a:rPr lang="en-US" sz="6071" spc="194">
                <a:solidFill>
                  <a:srgbClr val="DD4A36"/>
                </a:solidFill>
                <a:latin typeface="Sugo Display"/>
                <a:ea typeface="Sugo Display"/>
                <a:cs typeface="Sugo Display"/>
                <a:sym typeface="Sugo Display"/>
              </a:rPr>
              <a:t>TRATAMIENTO</a:t>
            </a:r>
          </a:p>
        </p:txBody>
      </p:sp>
      <p:sp>
        <p:nvSpPr>
          <p:cNvPr name="TextBox 6" id="6"/>
          <p:cNvSpPr txBox="true"/>
          <p:nvPr/>
        </p:nvSpPr>
        <p:spPr>
          <a:xfrm rot="0">
            <a:off x="477783" y="1907432"/>
            <a:ext cx="11199314" cy="7997802"/>
          </a:xfrm>
          <a:prstGeom prst="rect">
            <a:avLst/>
          </a:prstGeom>
        </p:spPr>
        <p:txBody>
          <a:bodyPr anchor="t" rtlCol="false" tIns="0" lIns="0" bIns="0" rIns="0">
            <a:spAutoFit/>
          </a:bodyPr>
          <a:lstStyle/>
          <a:p>
            <a:pPr algn="just">
              <a:lnSpc>
                <a:spcPts val="3326"/>
              </a:lnSpc>
            </a:pP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El objetivo es corregir la causa, reponer los depósitos de hierro y restaurar la hemoglobina.</a:t>
            </a: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Identificar y tratar la causa</a:t>
            </a: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Hemorragias crónicas (ej. gastrointestinal, ginecológica).</a:t>
            </a: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Dieta inadecuada.</a:t>
            </a: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Trastornos de absorción (celiaquía, gastrectomía).</a:t>
            </a:r>
          </a:p>
          <a:p>
            <a:pPr algn="just">
              <a:lnSpc>
                <a:spcPts val="3326"/>
              </a:lnSpc>
            </a:pPr>
          </a:p>
          <a:p>
            <a:pPr algn="just" marL="577726" indent="-288863" lvl="1">
              <a:lnSpc>
                <a:spcPts val="3746"/>
              </a:lnSpc>
              <a:buFont typeface="Arial"/>
              <a:buChar char="•"/>
            </a:pPr>
            <a:r>
              <a:rPr lang="en-US" sz="2675" spc="120">
                <a:solidFill>
                  <a:srgbClr val="DD4A36"/>
                </a:solidFill>
                <a:latin typeface="Open Sans"/>
                <a:ea typeface="Open Sans"/>
                <a:cs typeface="Open Sans"/>
                <a:sym typeface="Open Sans"/>
              </a:rPr>
              <a:t>Reposición de hierro</a:t>
            </a:r>
          </a:p>
          <a:p>
            <a:pPr algn="just">
              <a:lnSpc>
                <a:spcPts val="3326"/>
              </a:lnSpc>
            </a:pPr>
            <a:r>
              <a:rPr lang="en-US" sz="2375" spc="106">
                <a:solidFill>
                  <a:srgbClr val="DD4A36"/>
                </a:solidFill>
                <a:latin typeface="Open Sans"/>
                <a:ea typeface="Open Sans"/>
                <a:cs typeface="Open Sans"/>
                <a:sym typeface="Open Sans"/>
              </a:rPr>
              <a:t>Vía oral (primera elección):</a:t>
            </a: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Sulfato ferroso 100–200 mg de hierro elemental/día.</a:t>
            </a: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Tomar con vitamina C para aumentar absorción.</a:t>
            </a: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Efectos adversos: dolor abdominal, estreñimiento, náuseas, heces oscuras.</a:t>
            </a:r>
          </a:p>
          <a:p>
            <a:pPr algn="just">
              <a:lnSpc>
                <a:spcPts val="3326"/>
              </a:lnSpc>
            </a:pP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Vía parenteral (si intolerancia oral o pérdidas severas):</a:t>
            </a: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Hierro sacarosa, hierro carboximaltosa.</a:t>
            </a: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Útil en insuficiencia renal o anemia grave.</a:t>
            </a:r>
          </a:p>
          <a:p>
            <a:pPr algn="just">
              <a:lnSpc>
                <a:spcPts val="3326"/>
              </a:lnSpc>
            </a:pP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236242" y="-316560"/>
            <a:ext cx="6409055" cy="10920120"/>
            <a:chOff x="0" y="0"/>
            <a:chExt cx="1687982" cy="2876081"/>
          </a:xfrm>
        </p:grpSpPr>
        <p:sp>
          <p:nvSpPr>
            <p:cNvPr name="Freeform 3" id="3"/>
            <p:cNvSpPr/>
            <p:nvPr/>
          </p:nvSpPr>
          <p:spPr>
            <a:xfrm flipH="false" flipV="false" rot="0">
              <a:off x="0" y="0"/>
              <a:ext cx="1687981" cy="2876081"/>
            </a:xfrm>
            <a:custGeom>
              <a:avLst/>
              <a:gdLst/>
              <a:ahLst/>
              <a:cxnLst/>
              <a:rect r="r" b="b" t="t" l="l"/>
              <a:pathLst>
                <a:path h="2876081" w="1687981">
                  <a:moveTo>
                    <a:pt x="0" y="0"/>
                  </a:moveTo>
                  <a:lnTo>
                    <a:pt x="1687981" y="0"/>
                  </a:lnTo>
                  <a:lnTo>
                    <a:pt x="1687981" y="2876081"/>
                  </a:lnTo>
                  <a:lnTo>
                    <a:pt x="0" y="2876081"/>
                  </a:lnTo>
                  <a:close/>
                </a:path>
              </a:pathLst>
            </a:custGeom>
            <a:solidFill>
              <a:srgbClr val="DD4A36"/>
            </a:solidFill>
          </p:spPr>
        </p:sp>
        <p:sp>
          <p:nvSpPr>
            <p:cNvPr name="TextBox 4" id="4"/>
            <p:cNvSpPr txBox="true"/>
            <p:nvPr/>
          </p:nvSpPr>
          <p:spPr>
            <a:xfrm>
              <a:off x="0" y="-38100"/>
              <a:ext cx="1687982"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477783" y="642650"/>
            <a:ext cx="7963282" cy="848300"/>
          </a:xfrm>
          <a:prstGeom prst="rect">
            <a:avLst/>
          </a:prstGeom>
        </p:spPr>
        <p:txBody>
          <a:bodyPr anchor="t" rtlCol="false" tIns="0" lIns="0" bIns="0" rIns="0">
            <a:spAutoFit/>
          </a:bodyPr>
          <a:lstStyle/>
          <a:p>
            <a:pPr algn="l">
              <a:lnSpc>
                <a:spcPts val="6193"/>
              </a:lnSpc>
            </a:pPr>
            <a:r>
              <a:rPr lang="en-US" sz="6071" spc="194">
                <a:solidFill>
                  <a:srgbClr val="DD4A36"/>
                </a:solidFill>
                <a:latin typeface="Sugo Display"/>
                <a:ea typeface="Sugo Display"/>
                <a:cs typeface="Sugo Display"/>
                <a:sym typeface="Sugo Display"/>
              </a:rPr>
              <a:t>COMPLICACIONES </a:t>
            </a:r>
          </a:p>
        </p:txBody>
      </p:sp>
      <p:sp>
        <p:nvSpPr>
          <p:cNvPr name="TextBox 6" id="6"/>
          <p:cNvSpPr txBox="true"/>
          <p:nvPr/>
        </p:nvSpPr>
        <p:spPr>
          <a:xfrm rot="0">
            <a:off x="477783" y="1907432"/>
            <a:ext cx="11199314" cy="5435577"/>
          </a:xfrm>
          <a:prstGeom prst="rect">
            <a:avLst/>
          </a:prstGeom>
        </p:spPr>
        <p:txBody>
          <a:bodyPr anchor="t" rtlCol="false" tIns="0" lIns="0" bIns="0" rIns="0">
            <a:spAutoFit/>
          </a:bodyPr>
          <a:lstStyle/>
          <a:p>
            <a:pPr algn="just">
              <a:lnSpc>
                <a:spcPts val="3326"/>
              </a:lnSpc>
            </a:pP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Sobrecarga férrica </a:t>
            </a:r>
          </a:p>
          <a:p>
            <a:pPr algn="just">
              <a:lnSpc>
                <a:spcPts val="3326"/>
              </a:lnSpc>
            </a:pP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El exceso de hierro se deposita en órganos, caus</a:t>
            </a:r>
            <a:r>
              <a:rPr lang="en-US" sz="2375" spc="106">
                <a:solidFill>
                  <a:srgbClr val="DD4A36"/>
                </a:solidFill>
                <a:latin typeface="Open Sans"/>
                <a:ea typeface="Open Sans"/>
                <a:cs typeface="Open Sans"/>
                <a:sym typeface="Open Sans"/>
              </a:rPr>
              <a:t>ando:</a:t>
            </a: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Hígado → hepatomegalia, fibrosis, cirrosis, riesgo de carcinoma hepatocelular.</a:t>
            </a: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Páncreas → diabetes mellitus</a:t>
            </a: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Corazón → miocardiopatía dilatada, arritmias, insuficiencia cardíaca.</a:t>
            </a: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Endocrino → hipogonadismo, hipotiroidismo.</a:t>
            </a: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Articulaciones → artropatía por depósitos de hierro.</a:t>
            </a: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Piel → hiperpigmentación ("color bronce").</a:t>
            </a:r>
          </a:p>
          <a:p>
            <a:pPr algn="just" marL="512957" indent="-256479" lvl="1">
              <a:lnSpc>
                <a:spcPts val="3326"/>
              </a:lnSpc>
              <a:buFont typeface="Arial"/>
              <a:buChar char="•"/>
            </a:pPr>
            <a:r>
              <a:rPr lang="en-US" sz="2375" spc="106">
                <a:solidFill>
                  <a:srgbClr val="DD4A36"/>
                </a:solidFill>
                <a:latin typeface="Open Sans"/>
                <a:ea typeface="Open Sans"/>
                <a:cs typeface="Open Sans"/>
                <a:sym typeface="Open Sans"/>
              </a:rPr>
              <a:t>Infecciones → por bacterias siderófilas</a:t>
            </a:r>
          </a:p>
          <a:p>
            <a:pPr algn="just">
              <a:lnSpc>
                <a:spcPts val="3326"/>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13736" y="1774507"/>
            <a:ext cx="6737985" cy="6737985"/>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25046" t="0" r="-25046" b="0"/>
              </a:stretch>
            </a:blipFill>
            <a:ln w="142875" cap="sq">
              <a:solidFill>
                <a:srgbClr val="FFFFFF"/>
              </a:solidFill>
              <a:prstDash val="solid"/>
              <a:miter/>
            </a:ln>
          </p:spPr>
        </p:sp>
      </p:grpSp>
      <p:sp>
        <p:nvSpPr>
          <p:cNvPr name="TextBox 7" id="7"/>
          <p:cNvSpPr txBox="true"/>
          <p:nvPr/>
        </p:nvSpPr>
        <p:spPr>
          <a:xfrm rot="0">
            <a:off x="8105734" y="348996"/>
            <a:ext cx="9583649" cy="14260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 ANEMIA RESULTANTE DE LA INFILTRACIÓN DE LA MÉDULA ÓSEA</a:t>
            </a:r>
          </a:p>
        </p:txBody>
      </p:sp>
      <p:sp>
        <p:nvSpPr>
          <p:cNvPr name="TextBox 8" id="8"/>
          <p:cNvSpPr txBox="true"/>
          <p:nvPr/>
        </p:nvSpPr>
        <p:spPr>
          <a:xfrm rot="0">
            <a:off x="9194367" y="4462945"/>
            <a:ext cx="7406382" cy="1795175"/>
          </a:xfrm>
          <a:prstGeom prst="rect">
            <a:avLst/>
          </a:prstGeom>
        </p:spPr>
        <p:txBody>
          <a:bodyPr anchor="t" rtlCol="false" tIns="0" lIns="0" bIns="0" rIns="0">
            <a:spAutoFit/>
          </a:bodyPr>
          <a:lstStyle/>
          <a:p>
            <a:pPr algn="just">
              <a:lnSpc>
                <a:spcPts val="2903"/>
              </a:lnSpc>
              <a:spcBef>
                <a:spcPct val="0"/>
              </a:spcBef>
            </a:pPr>
            <a:r>
              <a:rPr lang="en-US" sz="2073" spc="93">
                <a:solidFill>
                  <a:srgbClr val="DD4A36"/>
                </a:solidFill>
                <a:latin typeface="Open Sans"/>
                <a:ea typeface="Open Sans"/>
                <a:cs typeface="Open Sans"/>
                <a:sym typeface="Open Sans"/>
              </a:rPr>
              <a:t>Es una anem</a:t>
            </a:r>
            <a:r>
              <a:rPr lang="en-US" sz="2073" spc="93">
                <a:solidFill>
                  <a:srgbClr val="DD4A36"/>
                </a:solidFill>
                <a:latin typeface="Open Sans"/>
                <a:ea typeface="Open Sans"/>
                <a:cs typeface="Open Sans"/>
                <a:sym typeface="Open Sans"/>
              </a:rPr>
              <a:t>ia secundaria a la sustitución del tejido hematopoyético normal de la médula ósea por células anormales (neoplásicas, inflamatorias o fibrosis), lo que interfiere con la producción adecuada de glóbulos rojos, leucocitos y plaquetas.</a:t>
            </a:r>
          </a:p>
        </p:txBody>
      </p:sp>
      <p:sp>
        <p:nvSpPr>
          <p:cNvPr name="TextBox 9" id="9"/>
          <p:cNvSpPr txBox="true"/>
          <p:nvPr/>
        </p:nvSpPr>
        <p:spPr>
          <a:xfrm rot="0">
            <a:off x="11420057" y="3095826"/>
            <a:ext cx="6269326" cy="447307"/>
          </a:xfrm>
          <a:prstGeom prst="rect">
            <a:avLst/>
          </a:prstGeom>
        </p:spPr>
        <p:txBody>
          <a:bodyPr anchor="t" rtlCol="false" tIns="0" lIns="0" bIns="0" rIns="0">
            <a:spAutoFit/>
          </a:bodyPr>
          <a:lstStyle/>
          <a:p>
            <a:pPr algn="l">
              <a:lnSpc>
                <a:spcPts val="3695"/>
              </a:lnSpc>
              <a:spcBef>
                <a:spcPct val="0"/>
              </a:spcBef>
            </a:pPr>
            <a:r>
              <a:rPr lang="en-US" b="true" sz="2639" spc="118">
                <a:solidFill>
                  <a:srgbClr val="DD4A36"/>
                </a:solidFill>
                <a:latin typeface="Open Sans Bold"/>
                <a:ea typeface="Open Sans Bold"/>
                <a:cs typeface="Open Sans Bold"/>
                <a:sym typeface="Open Sans Bold"/>
              </a:rPr>
              <a:t>DEFINICION </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5707054" y="355293"/>
            <a:ext cx="9583649" cy="14260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 ANEMIA RESULTANTE DE LA INFILTRACIÓN DE LA MÉDULA ÓSEA</a:t>
            </a:r>
          </a:p>
        </p:txBody>
      </p:sp>
      <p:sp>
        <p:nvSpPr>
          <p:cNvPr name="TextBox 6" id="6"/>
          <p:cNvSpPr txBox="true"/>
          <p:nvPr/>
        </p:nvSpPr>
        <p:spPr>
          <a:xfrm rot="0">
            <a:off x="6795687" y="2945912"/>
            <a:ext cx="7406382" cy="1433225"/>
          </a:xfrm>
          <a:prstGeom prst="rect">
            <a:avLst/>
          </a:prstGeom>
        </p:spPr>
        <p:txBody>
          <a:bodyPr anchor="t" rtlCol="false" tIns="0" lIns="0" bIns="0" rIns="0">
            <a:spAutoFit/>
          </a:bodyPr>
          <a:lstStyle/>
          <a:p>
            <a:pPr algn="just">
              <a:lnSpc>
                <a:spcPts val="2903"/>
              </a:lnSpc>
              <a:spcBef>
                <a:spcPct val="0"/>
              </a:spcBef>
            </a:pPr>
            <a:r>
              <a:rPr lang="en-US" sz="2073" spc="93">
                <a:solidFill>
                  <a:srgbClr val="DD4A36"/>
                </a:solidFill>
                <a:latin typeface="Open Sans"/>
                <a:ea typeface="Open Sans"/>
                <a:cs typeface="Open Sans"/>
                <a:sym typeface="Open Sans"/>
              </a:rPr>
              <a:t>Las característ</a:t>
            </a:r>
            <a:r>
              <a:rPr lang="en-US" sz="2073" spc="93">
                <a:solidFill>
                  <a:srgbClr val="DD4A36"/>
                </a:solidFill>
                <a:latin typeface="Open Sans"/>
                <a:ea typeface="Open Sans"/>
                <a:cs typeface="Open Sans"/>
                <a:sym typeface="Open Sans"/>
              </a:rPr>
              <a:t>icas clínicas de la anemia por infiltración de la médula ósea suelen ser el resultado tanto de la anemia como del proceso infiltrativo que compromete la producción normal de células sanguíneas.</a:t>
            </a:r>
          </a:p>
        </p:txBody>
      </p:sp>
      <p:sp>
        <p:nvSpPr>
          <p:cNvPr name="TextBox 7" id="7"/>
          <p:cNvSpPr txBox="true"/>
          <p:nvPr/>
        </p:nvSpPr>
        <p:spPr>
          <a:xfrm rot="0">
            <a:off x="8765706" y="2234463"/>
            <a:ext cx="6269326" cy="447307"/>
          </a:xfrm>
          <a:prstGeom prst="rect">
            <a:avLst/>
          </a:prstGeom>
        </p:spPr>
        <p:txBody>
          <a:bodyPr anchor="t" rtlCol="false" tIns="0" lIns="0" bIns="0" rIns="0">
            <a:spAutoFit/>
          </a:bodyPr>
          <a:lstStyle/>
          <a:p>
            <a:pPr algn="l">
              <a:lnSpc>
                <a:spcPts val="3695"/>
              </a:lnSpc>
              <a:spcBef>
                <a:spcPct val="0"/>
              </a:spcBef>
            </a:pPr>
            <a:r>
              <a:rPr lang="en-US" b="true" sz="2639" spc="118">
                <a:solidFill>
                  <a:srgbClr val="DD4A36"/>
                </a:solidFill>
                <a:latin typeface="Open Sans Bold"/>
                <a:ea typeface="Open Sans Bold"/>
                <a:cs typeface="Open Sans Bold"/>
                <a:sym typeface="Open Sans Bold"/>
              </a:rPr>
              <a:t>CARACTERISTICAS </a:t>
            </a:r>
          </a:p>
        </p:txBody>
      </p:sp>
      <p:sp>
        <p:nvSpPr>
          <p:cNvPr name="TextBox 8" id="8"/>
          <p:cNvSpPr txBox="true"/>
          <p:nvPr/>
        </p:nvSpPr>
        <p:spPr>
          <a:xfrm rot="0">
            <a:off x="5235914" y="5402253"/>
            <a:ext cx="6633022" cy="2584172"/>
          </a:xfrm>
          <a:prstGeom prst="rect">
            <a:avLst/>
          </a:prstGeom>
        </p:spPr>
        <p:txBody>
          <a:bodyPr anchor="t" rtlCol="false" tIns="0" lIns="0" bIns="0" rIns="0">
            <a:spAutoFit/>
          </a:bodyPr>
          <a:lstStyle/>
          <a:p>
            <a:pPr algn="just">
              <a:lnSpc>
                <a:spcPts val="2600"/>
              </a:lnSpc>
              <a:spcBef>
                <a:spcPct val="0"/>
              </a:spcBef>
            </a:pPr>
            <a:r>
              <a:rPr lang="en-US" sz="1857" spc="83">
                <a:solidFill>
                  <a:srgbClr val="DD4A36"/>
                </a:solidFill>
                <a:latin typeface="Open Sans"/>
                <a:ea typeface="Open Sans"/>
                <a:cs typeface="Open Sans"/>
                <a:sym typeface="Open Sans"/>
              </a:rPr>
              <a:t>Manifest</a:t>
            </a:r>
            <a:r>
              <a:rPr lang="en-US" sz="1857" spc="83">
                <a:solidFill>
                  <a:srgbClr val="DD4A36"/>
                </a:solidFill>
                <a:latin typeface="Open Sans"/>
                <a:ea typeface="Open Sans"/>
                <a:cs typeface="Open Sans"/>
                <a:sym typeface="Open Sans"/>
              </a:rPr>
              <a:t>aciones por la anemia</a:t>
            </a:r>
          </a:p>
          <a:p>
            <a:pPr algn="just" marL="400987" indent="-200493" lvl="1">
              <a:lnSpc>
                <a:spcPts val="2600"/>
              </a:lnSpc>
              <a:spcBef>
                <a:spcPct val="0"/>
              </a:spcBef>
              <a:buFont typeface="Arial"/>
              <a:buChar char="•"/>
            </a:pPr>
            <a:r>
              <a:rPr lang="en-US" sz="1857" spc="83">
                <a:solidFill>
                  <a:srgbClr val="DD4A36"/>
                </a:solidFill>
                <a:latin typeface="Open Sans"/>
                <a:ea typeface="Open Sans"/>
                <a:cs typeface="Open Sans"/>
                <a:sym typeface="Open Sans"/>
              </a:rPr>
              <a:t>Fatiga y debilidad progresiva.</a:t>
            </a:r>
          </a:p>
          <a:p>
            <a:pPr algn="just" marL="400987" indent="-200493" lvl="1">
              <a:lnSpc>
                <a:spcPts val="2600"/>
              </a:lnSpc>
              <a:spcBef>
                <a:spcPct val="0"/>
              </a:spcBef>
              <a:buFont typeface="Arial"/>
              <a:buChar char="•"/>
            </a:pPr>
            <a:r>
              <a:rPr lang="en-US" sz="1857" spc="83">
                <a:solidFill>
                  <a:srgbClr val="DD4A36"/>
                </a:solidFill>
                <a:latin typeface="Open Sans"/>
                <a:ea typeface="Open Sans"/>
                <a:cs typeface="Open Sans"/>
                <a:sym typeface="Open Sans"/>
              </a:rPr>
              <a:t>Palidez cutaneomucosa.</a:t>
            </a:r>
          </a:p>
          <a:p>
            <a:pPr algn="just" marL="400987" indent="-200493" lvl="1">
              <a:lnSpc>
                <a:spcPts val="2600"/>
              </a:lnSpc>
              <a:spcBef>
                <a:spcPct val="0"/>
              </a:spcBef>
              <a:buFont typeface="Arial"/>
              <a:buChar char="•"/>
            </a:pPr>
            <a:r>
              <a:rPr lang="en-US" sz="1857" spc="83">
                <a:solidFill>
                  <a:srgbClr val="DD4A36"/>
                </a:solidFill>
                <a:latin typeface="Open Sans"/>
                <a:ea typeface="Open Sans"/>
                <a:cs typeface="Open Sans"/>
                <a:sym typeface="Open Sans"/>
              </a:rPr>
              <a:t>Disnea de esfuerzo o incluso en reposo en casos graves.</a:t>
            </a:r>
          </a:p>
          <a:p>
            <a:pPr algn="just" marL="400987" indent="-200493" lvl="1">
              <a:lnSpc>
                <a:spcPts val="2600"/>
              </a:lnSpc>
              <a:spcBef>
                <a:spcPct val="0"/>
              </a:spcBef>
              <a:buFont typeface="Arial"/>
              <a:buChar char="•"/>
            </a:pPr>
            <a:r>
              <a:rPr lang="en-US" sz="1857" spc="83">
                <a:solidFill>
                  <a:srgbClr val="DD4A36"/>
                </a:solidFill>
                <a:latin typeface="Open Sans"/>
                <a:ea typeface="Open Sans"/>
                <a:cs typeface="Open Sans"/>
                <a:sym typeface="Open Sans"/>
              </a:rPr>
              <a:t>Palpitaciones y taquicardia.</a:t>
            </a:r>
          </a:p>
          <a:p>
            <a:pPr algn="just" marL="400987" indent="-200493" lvl="1">
              <a:lnSpc>
                <a:spcPts val="2600"/>
              </a:lnSpc>
              <a:spcBef>
                <a:spcPct val="0"/>
              </a:spcBef>
              <a:buFont typeface="Arial"/>
              <a:buChar char="•"/>
            </a:pPr>
            <a:r>
              <a:rPr lang="en-US" sz="1857" spc="83">
                <a:solidFill>
                  <a:srgbClr val="DD4A36"/>
                </a:solidFill>
                <a:latin typeface="Open Sans"/>
                <a:ea typeface="Open Sans"/>
                <a:cs typeface="Open Sans"/>
                <a:sym typeface="Open Sans"/>
              </a:rPr>
              <a:t>Cefalea, mareo y somnolencia.</a:t>
            </a:r>
          </a:p>
          <a:p>
            <a:pPr algn="just">
              <a:lnSpc>
                <a:spcPts val="2600"/>
              </a:lnSpc>
              <a:spcBef>
                <a:spcPct val="0"/>
              </a:spcBef>
            </a:pPr>
          </a:p>
        </p:txBody>
      </p:sp>
      <p:sp>
        <p:nvSpPr>
          <p:cNvPr name="TextBox 9" id="9"/>
          <p:cNvSpPr txBox="true"/>
          <p:nvPr/>
        </p:nvSpPr>
        <p:spPr>
          <a:xfrm rot="0">
            <a:off x="11900369" y="5402253"/>
            <a:ext cx="6025464" cy="2990541"/>
          </a:xfrm>
          <a:prstGeom prst="rect">
            <a:avLst/>
          </a:prstGeom>
        </p:spPr>
        <p:txBody>
          <a:bodyPr anchor="t" rtlCol="false" tIns="0" lIns="0" bIns="0" rIns="0">
            <a:spAutoFit/>
          </a:bodyPr>
          <a:lstStyle/>
          <a:p>
            <a:pPr algn="just">
              <a:lnSpc>
                <a:spcPts val="2642"/>
              </a:lnSpc>
              <a:spcBef>
                <a:spcPct val="0"/>
              </a:spcBef>
            </a:pPr>
            <a:r>
              <a:rPr lang="en-US" sz="1887" spc="84">
                <a:solidFill>
                  <a:srgbClr val="DD4A36"/>
                </a:solidFill>
                <a:latin typeface="Open Sans"/>
                <a:ea typeface="Open Sans"/>
                <a:cs typeface="Open Sans"/>
                <a:sym typeface="Open Sans"/>
              </a:rPr>
              <a:t> Manifest</a:t>
            </a:r>
            <a:r>
              <a:rPr lang="en-US" sz="1887" spc="84">
                <a:solidFill>
                  <a:srgbClr val="DD4A36"/>
                </a:solidFill>
                <a:latin typeface="Open Sans"/>
                <a:ea typeface="Open Sans"/>
                <a:cs typeface="Open Sans"/>
                <a:sym typeface="Open Sans"/>
              </a:rPr>
              <a:t>aciones por la infiltración medular</a:t>
            </a:r>
          </a:p>
          <a:p>
            <a:pPr algn="just" marL="407437" indent="-203719" lvl="1">
              <a:lnSpc>
                <a:spcPts val="2642"/>
              </a:lnSpc>
              <a:spcBef>
                <a:spcPct val="0"/>
              </a:spcBef>
              <a:buFont typeface="Arial"/>
              <a:buChar char="•"/>
            </a:pPr>
            <a:r>
              <a:rPr lang="en-US" sz="1887" spc="84">
                <a:solidFill>
                  <a:srgbClr val="DD4A36"/>
                </a:solidFill>
                <a:latin typeface="Open Sans"/>
                <a:ea typeface="Open Sans"/>
                <a:cs typeface="Open Sans"/>
                <a:sym typeface="Open Sans"/>
              </a:rPr>
              <a:t>Dolor óseo o sensación de presión, por la expansión o infiltración del hueso.</a:t>
            </a:r>
          </a:p>
          <a:p>
            <a:pPr algn="just" marL="407437" indent="-203719" lvl="1">
              <a:lnSpc>
                <a:spcPts val="2642"/>
              </a:lnSpc>
              <a:spcBef>
                <a:spcPct val="0"/>
              </a:spcBef>
              <a:buFont typeface="Arial"/>
              <a:buChar char="•"/>
            </a:pPr>
            <a:r>
              <a:rPr lang="en-US" sz="1887" spc="84">
                <a:solidFill>
                  <a:srgbClr val="DD4A36"/>
                </a:solidFill>
                <a:latin typeface="Open Sans"/>
                <a:ea typeface="Open Sans"/>
                <a:cs typeface="Open Sans"/>
                <a:sym typeface="Open Sans"/>
              </a:rPr>
              <a:t>Esplenomegalia y hepatomegalia cuando hay infiltración en estos órganos.</a:t>
            </a:r>
          </a:p>
          <a:p>
            <a:pPr algn="just" marL="407437" indent="-203719" lvl="1">
              <a:lnSpc>
                <a:spcPts val="2642"/>
              </a:lnSpc>
              <a:spcBef>
                <a:spcPct val="0"/>
              </a:spcBef>
              <a:buFont typeface="Arial"/>
              <a:buChar char="•"/>
            </a:pPr>
            <a:r>
              <a:rPr lang="en-US" sz="1887" spc="84">
                <a:solidFill>
                  <a:srgbClr val="DD4A36"/>
                </a:solidFill>
                <a:latin typeface="Open Sans"/>
                <a:ea typeface="Open Sans"/>
                <a:cs typeface="Open Sans"/>
                <a:sym typeface="Open Sans"/>
              </a:rPr>
              <a:t>Adenom</a:t>
            </a:r>
            <a:r>
              <a:rPr lang="en-US" sz="1887" spc="84">
                <a:solidFill>
                  <a:srgbClr val="DD4A36"/>
                </a:solidFill>
                <a:latin typeface="Open Sans"/>
                <a:ea typeface="Open Sans"/>
                <a:cs typeface="Open Sans"/>
                <a:sym typeface="Open Sans"/>
              </a:rPr>
              <a:t>egalias en casos de linfomas o leucemias.</a:t>
            </a:r>
          </a:p>
          <a:p>
            <a:pPr algn="just" marL="407437" indent="-203719" lvl="1">
              <a:lnSpc>
                <a:spcPts val="2642"/>
              </a:lnSpc>
              <a:spcBef>
                <a:spcPct val="0"/>
              </a:spcBef>
              <a:buFont typeface="Arial"/>
              <a:buChar char="•"/>
            </a:pPr>
          </a:p>
          <a:p>
            <a:pPr algn="just">
              <a:lnSpc>
                <a:spcPts val="2642"/>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092" y="-316560"/>
            <a:ext cx="5257758" cy="10920120"/>
            <a:chOff x="0" y="0"/>
            <a:chExt cx="1384759" cy="2876081"/>
          </a:xfrm>
        </p:grpSpPr>
        <p:sp>
          <p:nvSpPr>
            <p:cNvPr name="Freeform 3" id="3"/>
            <p:cNvSpPr/>
            <p:nvPr/>
          </p:nvSpPr>
          <p:spPr>
            <a:xfrm flipH="false" flipV="false" rot="0">
              <a:off x="0" y="0"/>
              <a:ext cx="1384759" cy="2876081"/>
            </a:xfrm>
            <a:custGeom>
              <a:avLst/>
              <a:gdLst/>
              <a:ahLst/>
              <a:cxnLst/>
              <a:rect r="r" b="b" t="t" l="l"/>
              <a:pathLst>
                <a:path h="2876081" w="1384759">
                  <a:moveTo>
                    <a:pt x="0" y="0"/>
                  </a:moveTo>
                  <a:lnTo>
                    <a:pt x="1384759" y="0"/>
                  </a:lnTo>
                  <a:lnTo>
                    <a:pt x="1384759" y="2876081"/>
                  </a:lnTo>
                  <a:lnTo>
                    <a:pt x="0" y="2876081"/>
                  </a:lnTo>
                  <a:close/>
                </a:path>
              </a:pathLst>
            </a:custGeom>
            <a:solidFill>
              <a:srgbClr val="DD4A36"/>
            </a:solidFill>
          </p:spPr>
        </p:sp>
        <p:sp>
          <p:nvSpPr>
            <p:cNvPr name="TextBox 4" id="4"/>
            <p:cNvSpPr txBox="true"/>
            <p:nvPr/>
          </p:nvSpPr>
          <p:spPr>
            <a:xfrm>
              <a:off x="0" y="-38100"/>
              <a:ext cx="1384759" cy="2914181"/>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5707054" y="355293"/>
            <a:ext cx="9583649" cy="1426083"/>
          </a:xfrm>
          <a:prstGeom prst="rect">
            <a:avLst/>
          </a:prstGeom>
        </p:spPr>
        <p:txBody>
          <a:bodyPr anchor="t" rtlCol="false" tIns="0" lIns="0" bIns="0" rIns="0">
            <a:spAutoFit/>
          </a:bodyPr>
          <a:lstStyle/>
          <a:p>
            <a:pPr algn="ctr">
              <a:lnSpc>
                <a:spcPts val="5405"/>
              </a:lnSpc>
            </a:pPr>
            <a:r>
              <a:rPr lang="en-US" sz="5299" spc="169">
                <a:solidFill>
                  <a:srgbClr val="DD4A36"/>
                </a:solidFill>
                <a:latin typeface="Sugo Display"/>
                <a:ea typeface="Sugo Display"/>
                <a:cs typeface="Sugo Display"/>
                <a:sym typeface="Sugo Display"/>
              </a:rPr>
              <a:t> ANEMIA RESULTANTE DE LA INFILTRACIÓN DE LA MÉDULA ÓSEA</a:t>
            </a:r>
          </a:p>
        </p:txBody>
      </p:sp>
      <p:sp>
        <p:nvSpPr>
          <p:cNvPr name="TextBox 6" id="6"/>
          <p:cNvSpPr txBox="true"/>
          <p:nvPr/>
        </p:nvSpPr>
        <p:spPr>
          <a:xfrm rot="0">
            <a:off x="5223646" y="3148495"/>
            <a:ext cx="6676723" cy="2157125"/>
          </a:xfrm>
          <a:prstGeom prst="rect">
            <a:avLst/>
          </a:prstGeom>
        </p:spPr>
        <p:txBody>
          <a:bodyPr anchor="t" rtlCol="false" tIns="0" lIns="0" bIns="0" rIns="0">
            <a:spAutoFit/>
          </a:bodyPr>
          <a:lstStyle/>
          <a:p>
            <a:pPr algn="just" marL="447739" indent="-223869" lvl="1">
              <a:lnSpc>
                <a:spcPts val="2903"/>
              </a:lnSpc>
              <a:buFont typeface="Arial"/>
              <a:buChar char="•"/>
            </a:pPr>
            <a:r>
              <a:rPr lang="en-US" sz="2073" spc="93">
                <a:solidFill>
                  <a:srgbClr val="DD4A36"/>
                </a:solidFill>
                <a:latin typeface="Open Sans"/>
                <a:ea typeface="Open Sans"/>
                <a:cs typeface="Open Sans"/>
                <a:sym typeface="Open Sans"/>
              </a:rPr>
              <a:t>Historia clínica y exploración física</a:t>
            </a:r>
          </a:p>
          <a:p>
            <a:pPr algn="just" marL="447739" indent="-223869" lvl="1">
              <a:lnSpc>
                <a:spcPts val="2903"/>
              </a:lnSpc>
              <a:spcBef>
                <a:spcPct val="0"/>
              </a:spcBef>
              <a:buFont typeface="Arial"/>
              <a:buChar char="•"/>
            </a:pPr>
            <a:r>
              <a:rPr lang="en-US" sz="2073" spc="93">
                <a:solidFill>
                  <a:srgbClr val="DD4A36"/>
                </a:solidFill>
                <a:latin typeface="Open Sans"/>
                <a:ea typeface="Open Sans"/>
                <a:cs typeface="Open Sans"/>
                <a:sym typeface="Open Sans"/>
              </a:rPr>
              <a:t>Síntom</a:t>
            </a:r>
            <a:r>
              <a:rPr lang="en-US" sz="2073" spc="93">
                <a:solidFill>
                  <a:srgbClr val="DD4A36"/>
                </a:solidFill>
                <a:latin typeface="Open Sans"/>
                <a:ea typeface="Open Sans"/>
                <a:cs typeface="Open Sans"/>
                <a:sym typeface="Open Sans"/>
              </a:rPr>
              <a:t>as: fatiga, palidez, dolor óseo, fiebre, pérdida de peso.</a:t>
            </a:r>
          </a:p>
          <a:p>
            <a:pPr algn="just" marL="447739" indent="-223869" lvl="1">
              <a:lnSpc>
                <a:spcPts val="2903"/>
              </a:lnSpc>
              <a:spcBef>
                <a:spcPct val="0"/>
              </a:spcBef>
              <a:buFont typeface="Arial"/>
              <a:buChar char="•"/>
            </a:pPr>
            <a:r>
              <a:rPr lang="en-US" sz="2073" spc="93">
                <a:solidFill>
                  <a:srgbClr val="DD4A36"/>
                </a:solidFill>
                <a:latin typeface="Open Sans"/>
                <a:ea typeface="Open Sans"/>
                <a:cs typeface="Open Sans"/>
                <a:sym typeface="Open Sans"/>
              </a:rPr>
              <a:t>Signos: hepatoesplenomegalia, adenomegalias, sangrados.</a:t>
            </a:r>
          </a:p>
          <a:p>
            <a:pPr algn="just">
              <a:lnSpc>
                <a:spcPts val="2903"/>
              </a:lnSpc>
              <a:spcBef>
                <a:spcPct val="0"/>
              </a:spcBef>
            </a:pPr>
          </a:p>
        </p:txBody>
      </p:sp>
      <p:sp>
        <p:nvSpPr>
          <p:cNvPr name="TextBox 7" id="7"/>
          <p:cNvSpPr txBox="true"/>
          <p:nvPr/>
        </p:nvSpPr>
        <p:spPr>
          <a:xfrm rot="0">
            <a:off x="8765706" y="2234463"/>
            <a:ext cx="6269326" cy="447307"/>
          </a:xfrm>
          <a:prstGeom prst="rect">
            <a:avLst/>
          </a:prstGeom>
        </p:spPr>
        <p:txBody>
          <a:bodyPr anchor="t" rtlCol="false" tIns="0" lIns="0" bIns="0" rIns="0">
            <a:spAutoFit/>
          </a:bodyPr>
          <a:lstStyle/>
          <a:p>
            <a:pPr algn="l">
              <a:lnSpc>
                <a:spcPts val="3695"/>
              </a:lnSpc>
              <a:spcBef>
                <a:spcPct val="0"/>
              </a:spcBef>
            </a:pPr>
            <a:r>
              <a:rPr lang="en-US" b="true" sz="2639" spc="118">
                <a:solidFill>
                  <a:srgbClr val="DD4A36"/>
                </a:solidFill>
                <a:latin typeface="Open Sans Bold"/>
                <a:ea typeface="Open Sans Bold"/>
                <a:cs typeface="Open Sans Bold"/>
                <a:sym typeface="Open Sans Bold"/>
              </a:rPr>
              <a:t>DIAGNOSTICO </a:t>
            </a:r>
          </a:p>
        </p:txBody>
      </p:sp>
      <p:sp>
        <p:nvSpPr>
          <p:cNvPr name="TextBox 8" id="8"/>
          <p:cNvSpPr txBox="true"/>
          <p:nvPr/>
        </p:nvSpPr>
        <p:spPr>
          <a:xfrm rot="0">
            <a:off x="5223646" y="5400447"/>
            <a:ext cx="11346543" cy="3604925"/>
          </a:xfrm>
          <a:prstGeom prst="rect">
            <a:avLst/>
          </a:prstGeom>
        </p:spPr>
        <p:txBody>
          <a:bodyPr anchor="t" rtlCol="false" tIns="0" lIns="0" bIns="0" rIns="0">
            <a:spAutoFit/>
          </a:bodyPr>
          <a:lstStyle/>
          <a:p>
            <a:pPr algn="just" marL="447739" indent="-223869" lvl="1">
              <a:lnSpc>
                <a:spcPts val="2903"/>
              </a:lnSpc>
              <a:spcBef>
                <a:spcPct val="0"/>
              </a:spcBef>
              <a:buFont typeface="Arial"/>
              <a:buChar char="•"/>
            </a:pPr>
            <a:r>
              <a:rPr lang="en-US" sz="2073" spc="93">
                <a:solidFill>
                  <a:srgbClr val="DD4A36"/>
                </a:solidFill>
                <a:latin typeface="Open Sans"/>
                <a:ea typeface="Open Sans"/>
                <a:cs typeface="Open Sans"/>
                <a:sym typeface="Open Sans"/>
              </a:rPr>
              <a:t>Estudio</a:t>
            </a:r>
            <a:r>
              <a:rPr lang="en-US" sz="2073" spc="93">
                <a:solidFill>
                  <a:srgbClr val="DD4A36"/>
                </a:solidFill>
                <a:latin typeface="Open Sans"/>
                <a:ea typeface="Open Sans"/>
                <a:cs typeface="Open Sans"/>
                <a:sym typeface="Open Sans"/>
              </a:rPr>
              <a:t>s de laboratorio</a:t>
            </a:r>
          </a:p>
          <a:p>
            <a:pPr algn="just" marL="447739" indent="-223869" lvl="1">
              <a:lnSpc>
                <a:spcPts val="2903"/>
              </a:lnSpc>
              <a:spcBef>
                <a:spcPct val="0"/>
              </a:spcBef>
              <a:buFont typeface="Arial"/>
              <a:buChar char="•"/>
            </a:pPr>
            <a:r>
              <a:rPr lang="en-US" sz="2073" spc="93">
                <a:solidFill>
                  <a:srgbClr val="DD4A36"/>
                </a:solidFill>
                <a:latin typeface="Open Sans"/>
                <a:ea typeface="Open Sans"/>
                <a:cs typeface="Open Sans"/>
                <a:sym typeface="Open Sans"/>
              </a:rPr>
              <a:t>Biometría hemática:</a:t>
            </a:r>
          </a:p>
          <a:p>
            <a:pPr algn="just" marL="447739" indent="-223869" lvl="1">
              <a:lnSpc>
                <a:spcPts val="2903"/>
              </a:lnSpc>
              <a:spcBef>
                <a:spcPct val="0"/>
              </a:spcBef>
              <a:buFont typeface="Arial"/>
              <a:buChar char="•"/>
            </a:pPr>
            <a:r>
              <a:rPr lang="en-US" sz="2073" spc="93">
                <a:solidFill>
                  <a:srgbClr val="DD4A36"/>
                </a:solidFill>
                <a:latin typeface="Open Sans"/>
                <a:ea typeface="Open Sans"/>
                <a:cs typeface="Open Sans"/>
                <a:sym typeface="Open Sans"/>
              </a:rPr>
              <a:t>Anemia generalmente normocítica normocrómica.</a:t>
            </a:r>
          </a:p>
          <a:p>
            <a:pPr algn="just" marL="447739" indent="-223869" lvl="1">
              <a:lnSpc>
                <a:spcPts val="2903"/>
              </a:lnSpc>
              <a:spcBef>
                <a:spcPct val="0"/>
              </a:spcBef>
              <a:buFont typeface="Arial"/>
              <a:buChar char="•"/>
            </a:pPr>
            <a:r>
              <a:rPr lang="en-US" sz="2073" spc="93">
                <a:solidFill>
                  <a:srgbClr val="DD4A36"/>
                </a:solidFill>
                <a:latin typeface="Open Sans"/>
                <a:ea typeface="Open Sans"/>
                <a:cs typeface="Open Sans"/>
                <a:sym typeface="Open Sans"/>
              </a:rPr>
              <a:t>Leucopenia y trombocitopenia si hay pancitopenia.</a:t>
            </a:r>
          </a:p>
          <a:p>
            <a:pPr algn="just" marL="447739" indent="-223869" lvl="1">
              <a:lnSpc>
                <a:spcPts val="2903"/>
              </a:lnSpc>
              <a:spcBef>
                <a:spcPct val="0"/>
              </a:spcBef>
              <a:buFont typeface="Arial"/>
              <a:buChar char="•"/>
            </a:pPr>
            <a:r>
              <a:rPr lang="en-US" sz="2073" spc="93">
                <a:solidFill>
                  <a:srgbClr val="DD4A36"/>
                </a:solidFill>
                <a:latin typeface="Open Sans"/>
                <a:ea typeface="Open Sans"/>
                <a:cs typeface="Open Sans"/>
                <a:sym typeface="Open Sans"/>
              </a:rPr>
              <a:t>Frotis de sangre periférica:</a:t>
            </a:r>
          </a:p>
          <a:p>
            <a:pPr algn="just" marL="447739" indent="-223869" lvl="1">
              <a:lnSpc>
                <a:spcPts val="2903"/>
              </a:lnSpc>
              <a:spcBef>
                <a:spcPct val="0"/>
              </a:spcBef>
              <a:buFont typeface="Arial"/>
              <a:buChar char="•"/>
            </a:pPr>
            <a:r>
              <a:rPr lang="en-US" sz="2073" spc="93">
                <a:solidFill>
                  <a:srgbClr val="DD4A36"/>
                </a:solidFill>
                <a:latin typeface="Open Sans"/>
                <a:ea typeface="Open Sans"/>
                <a:cs typeface="Open Sans"/>
                <a:sym typeface="Open Sans"/>
              </a:rPr>
              <a:t>Presencia de eritrocitos en lágrima (dacriocitos).</a:t>
            </a:r>
          </a:p>
          <a:p>
            <a:pPr algn="just" marL="447739" indent="-223869" lvl="1">
              <a:lnSpc>
                <a:spcPts val="2903"/>
              </a:lnSpc>
              <a:spcBef>
                <a:spcPct val="0"/>
              </a:spcBef>
              <a:buFont typeface="Arial"/>
              <a:buChar char="•"/>
            </a:pPr>
            <a:r>
              <a:rPr lang="en-US" sz="2073" spc="93">
                <a:solidFill>
                  <a:srgbClr val="DD4A36"/>
                </a:solidFill>
                <a:latin typeface="Open Sans"/>
                <a:ea typeface="Open Sans"/>
                <a:cs typeface="Open Sans"/>
                <a:sym typeface="Open Sans"/>
              </a:rPr>
              <a:t>Posible leucoeritroblastosis (eritroblastos y células inmaduras en sangre periférica).</a:t>
            </a:r>
          </a:p>
          <a:p>
            <a:pPr algn="just" marL="447739" indent="-223869" lvl="1">
              <a:lnSpc>
                <a:spcPts val="2903"/>
              </a:lnSpc>
              <a:spcBef>
                <a:spcPct val="0"/>
              </a:spcBef>
              <a:buFont typeface="Arial"/>
              <a:buChar char="•"/>
            </a:pPr>
            <a:r>
              <a:rPr lang="en-US" sz="2073" spc="93">
                <a:solidFill>
                  <a:srgbClr val="DD4A36"/>
                </a:solidFill>
                <a:latin typeface="Open Sans"/>
                <a:ea typeface="Open Sans"/>
                <a:cs typeface="Open Sans"/>
                <a:sym typeface="Open Sans"/>
              </a:rPr>
              <a:t>Reticulocitos: bajos, por falla medular.</a:t>
            </a:r>
          </a:p>
          <a:p>
            <a:pPr algn="just">
              <a:lnSpc>
                <a:spcPts val="2903"/>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DAGw7RyPQCE</dc:identifier>
  <dcterms:modified xsi:type="dcterms:W3CDTF">2011-08-01T06:04:30Z</dcterms:modified>
  <cp:revision>1</cp:revision>
  <dc:title>Presentación Donación de Sangre Ilustrado Rojo</dc:title>
</cp:coreProperties>
</file>