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1303" r:id="rId2"/>
    <p:sldId id="1526" r:id="rId3"/>
    <p:sldId id="1509" r:id="rId4"/>
    <p:sldId id="1484" r:id="rId5"/>
    <p:sldId id="1511" r:id="rId6"/>
    <p:sldId id="1512" r:id="rId7"/>
    <p:sldId id="1513" r:id="rId8"/>
    <p:sldId id="1514" r:id="rId9"/>
    <p:sldId id="1515" r:id="rId10"/>
    <p:sldId id="1516" r:id="rId11"/>
    <p:sldId id="1517" r:id="rId12"/>
    <p:sldId id="1518" r:id="rId13"/>
    <p:sldId id="1519" r:id="rId14"/>
    <p:sldId id="1520" r:id="rId15"/>
    <p:sldId id="1521" r:id="rId16"/>
    <p:sldId id="1522" r:id="rId17"/>
    <p:sldId id="1523" r:id="rId18"/>
    <p:sldId id="1524" r:id="rId19"/>
    <p:sldId id="1525" r:id="rId20"/>
  </p:sldIdLst>
  <p:sldSz cx="9144000" cy="6858000" type="screen4x3"/>
  <p:notesSz cx="7099300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6F6FC"/>
    <a:srgbClr val="D9D9F3"/>
    <a:srgbClr val="FFFFC9"/>
    <a:srgbClr val="FFFFD9"/>
    <a:srgbClr val="FFFFD1"/>
    <a:srgbClr val="FFFFB3"/>
    <a:srgbClr val="EFFFF8"/>
    <a:srgbClr val="E5FFF4"/>
    <a:srgbClr val="EBFF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1" autoAdjust="0"/>
    <p:restoredTop sz="96187" autoAdjust="0"/>
  </p:normalViewPr>
  <p:slideViewPr>
    <p:cSldViewPr>
      <p:cViewPr>
        <p:scale>
          <a:sx n="147" d="100"/>
          <a:sy n="147" d="100"/>
        </p:scale>
        <p:origin x="312" y="25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21" tIns="48061" rIns="96121" bIns="48061" numCol="1" anchor="t" anchorCtr="0" compatLnSpc="1">
            <a:prstTxWarp prst="textNoShape">
              <a:avLst/>
            </a:prstTxWarp>
          </a:bodyPr>
          <a:lstStyle>
            <a:lvl1pPr defTabSz="960534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088" y="1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21" tIns="48061" rIns="96121" bIns="48061" numCol="1" anchor="t" anchorCtr="0" compatLnSpc="1">
            <a:prstTxWarp prst="textNoShape">
              <a:avLst/>
            </a:prstTxWarp>
          </a:bodyPr>
          <a:lstStyle>
            <a:lvl1pPr algn="r" defTabSz="960534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6512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40" y="4861782"/>
            <a:ext cx="5678824" cy="46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21" tIns="48061" rIns="96121" bIns="48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69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21" tIns="48061" rIns="96121" bIns="48061" numCol="1" anchor="b" anchorCtr="0" compatLnSpc="1">
            <a:prstTxWarp prst="textNoShape">
              <a:avLst/>
            </a:prstTxWarp>
          </a:bodyPr>
          <a:lstStyle>
            <a:lvl1pPr defTabSz="960534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088" y="9721869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21" tIns="48061" rIns="96121" bIns="48061" numCol="1" anchor="b" anchorCtr="0" compatLnSpc="1">
            <a:prstTxWarp prst="textNoShape">
              <a:avLst/>
            </a:prstTxWarp>
          </a:bodyPr>
          <a:lstStyle>
            <a:lvl1pPr algn="r" defTabSz="960534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52AF39CC-2005-48F1-AD85-0627A960FB5A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001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88886-EDDA-494D-AB31-3011C82140EE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A7950E-CD79-4BCE-AEA0-9AC68EEE1C18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220471-A842-4C40-B395-1FC69B277EDC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AC04BB-3974-4DDB-9D6E-6B7EADA6305A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ágenes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E0619-D729-4FF7-A996-220888869D29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7B75C-C11A-4ADA-BC50-4BBCBC686DD2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892C5-4836-47B5-909A-931C54891351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er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E0619-D729-4FF7-A996-220888869D29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484EC-02CC-4DC0-A8DF-1B7002F06FE2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01F55A0-5DD2-432D-8652-7C5CF4068664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3D86F-D001-454A-9435-86D5B031E726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AB00D4-6676-492C-AA68-85A683BF5F11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E0619-D729-4FF7-A996-220888869D29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E0619-D729-4FF7-A996-220888869D29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E0619-D729-4FF7-A996-220888869D29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BB306-5DA7-4EB8-9CDB-F6C0610DF102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DC4E0619-D729-4FF7-A996-220888869D29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s.slideshare.net/edisoncoimbra/3investigacion-en-10-pasos-sustento-teorico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s.slideshare.net/edisoncoimbra/6investigacion-en-10-pasos-diseo-investigacion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s.slideshare.net/edisoncoimbra/7seleccion-de-la-muestra-investigacion-en-10-paso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s.slideshare.net/edisoncoimbra/123-recoleccion-dato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s.slideshare.net/edisoncoimbra/123-recoleccion-datos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s.slideshare.net/edisoncoimbra/124-analisis-datos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hyperlink" Target="http://es.slideshare.net/edisoncoimbra/124-analisis-datos" TargetMode="External"/><Relationship Id="rId12" Type="http://schemas.openxmlformats.org/officeDocument/2006/relationships/hyperlink" Target="http://es.slideshare.net/edisoncoimbra/10reporte-de-investigacin-los-10-pasos-de-la-investigacion" TargetMode="External"/><Relationship Id="rId13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s.slideshare.net/edisoncoimbra/investigacion-y-tesis-de-grado-en-10-pasos-inroduccion" TargetMode="External"/><Relationship Id="rId3" Type="http://schemas.openxmlformats.org/officeDocument/2006/relationships/hyperlink" Target="http://es.slideshare.net/edisoncoimbra/investigacion-en-10-pasos-la-idea" TargetMode="External"/><Relationship Id="rId4" Type="http://schemas.openxmlformats.org/officeDocument/2006/relationships/hyperlink" Target="http://es.slideshare.net/edisoncoimbra/investigacion-en-10-pasos-paso2" TargetMode="External"/><Relationship Id="rId5" Type="http://schemas.openxmlformats.org/officeDocument/2006/relationships/hyperlink" Target="http://es.slideshare.net/edisoncoimbra/3investigacion-en-10-pasos-sustento-teorico" TargetMode="External"/><Relationship Id="rId6" Type="http://schemas.openxmlformats.org/officeDocument/2006/relationships/hyperlink" Target="http://es.slideshare.net/edisoncoimbra/4investigacion-en-10-pasos-el-alcance" TargetMode="External"/><Relationship Id="rId7" Type="http://schemas.openxmlformats.org/officeDocument/2006/relationships/hyperlink" Target="http://es.slideshare.net/edisoncoimbra/5investigacion-en-10-pasos-hiptesis" TargetMode="External"/><Relationship Id="rId8" Type="http://schemas.openxmlformats.org/officeDocument/2006/relationships/hyperlink" Target="http://es.slideshare.net/edisoncoimbra/6investigacion-en-10-pasos-diseo-investigacion" TargetMode="External"/><Relationship Id="rId9" Type="http://schemas.openxmlformats.org/officeDocument/2006/relationships/hyperlink" Target="http://es.slideshare.net/edisoncoimbra/7seleccion-de-la-muestra-investigacion-en-10-pasos" TargetMode="External"/><Relationship Id="rId10" Type="http://schemas.openxmlformats.org/officeDocument/2006/relationships/hyperlink" Target="http://es.slideshare.net/edisoncoimbra/123-recoleccion-dato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lideshare.net/edisoncoimbra/investigacion-y-tesis-de-grado-en-10-pasos-inroduccion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s.slideshare.net/edisoncoimbra/investigacion-en-10-pasos-paso2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s.slideshare.net/edisoncoimbra/investigacion-en-10-pasos-paso2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s.slideshare.net/edisoncoimbra/5investigacion-en-10-pasos-hiptesi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012160" y="5589240"/>
            <a:ext cx="281985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2600" dirty="0" smtClean="0">
                <a:solidFill>
                  <a:srgbClr val="0000CC"/>
                </a:solidFill>
                <a:latin typeface="Lucida Sans" pitchFamily="34" charset="0"/>
                <a:cs typeface="Lucida Sans" pitchFamily="34" charset="0"/>
              </a:rPr>
              <a:t>Manual de clases</a:t>
            </a:r>
            <a:endParaRPr lang="es-BO" sz="2600" dirty="0">
              <a:solidFill>
                <a:srgbClr val="0000CC"/>
              </a:solidFill>
            </a:endParaRPr>
          </a:p>
        </p:txBody>
      </p:sp>
      <p:sp>
        <p:nvSpPr>
          <p:cNvPr id="22" name="1 Título"/>
          <p:cNvSpPr txBox="1">
            <a:spLocks/>
          </p:cNvSpPr>
          <p:nvPr/>
        </p:nvSpPr>
        <p:spPr bwMode="auto">
          <a:xfrm>
            <a:off x="827584" y="3429000"/>
            <a:ext cx="2160240" cy="500066"/>
          </a:xfrm>
          <a:prstGeom prst="rect">
            <a:avLst/>
          </a:prstGeom>
          <a:solidFill>
            <a:srgbClr val="589DEE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83700"/>
              </a:buClr>
              <a:buSzPct val="80000"/>
              <a:tabLst/>
              <a:defRPr/>
            </a:pPr>
            <a:r>
              <a:rPr kumimoji="0" lang="es-ES_tradnl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Sans" pitchFamily="34" charset="0"/>
                <a:ea typeface="+mj-ea"/>
                <a:cs typeface="Lucida Sans" pitchFamily="34" charset="0"/>
              </a:rPr>
              <a:t>Objetivo</a:t>
            </a:r>
            <a:endParaRPr kumimoji="0" lang="es-ES" sz="30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sp>
        <p:nvSpPr>
          <p:cNvPr id="14" name="1 Título"/>
          <p:cNvSpPr txBox="1">
            <a:spLocks/>
          </p:cNvSpPr>
          <p:nvPr/>
        </p:nvSpPr>
        <p:spPr bwMode="auto">
          <a:xfrm>
            <a:off x="4211960" y="2852936"/>
            <a:ext cx="2808437" cy="1990049"/>
          </a:xfrm>
          <a:prstGeom prst="rect">
            <a:avLst/>
          </a:prstGeom>
          <a:solidFill>
            <a:srgbClr val="589DEE"/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BO" sz="1700" b="0" dirty="0" smtClean="0">
                <a:solidFill>
                  <a:srgbClr val="000090"/>
                </a:solidFill>
                <a:latin typeface="Lucida Sans" panose="020B060203050402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Ayudar </a:t>
            </a:r>
            <a:r>
              <a:rPr lang="es-BO" sz="1700" b="0" dirty="0">
                <a:solidFill>
                  <a:srgbClr val="000090"/>
                </a:solidFill>
                <a:latin typeface="Lucida Sans" panose="020B060203050402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al </a:t>
            </a:r>
            <a:r>
              <a:rPr lang="es-BO" sz="1700" b="0" dirty="0" smtClean="0">
                <a:solidFill>
                  <a:srgbClr val="000090"/>
                </a:solidFill>
                <a:latin typeface="Lucida Sans" panose="020B060203050402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investigador o estudiante a </a:t>
            </a:r>
            <a:r>
              <a:rPr lang="es-BO" sz="1700" b="0" dirty="0">
                <a:solidFill>
                  <a:srgbClr val="000090"/>
                </a:solidFill>
                <a:latin typeface="Lucida Sans" panose="020B060203050402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organizar su </a:t>
            </a:r>
            <a:r>
              <a:rPr lang="es-BO" sz="1700" b="0" dirty="0" smtClean="0">
                <a:solidFill>
                  <a:srgbClr val="000090"/>
                </a:solidFill>
                <a:latin typeface="Lucida Sans" panose="020B060203050402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trabajo y </a:t>
            </a:r>
            <a:r>
              <a:rPr lang="es-BO" sz="1700" b="0" dirty="0">
                <a:solidFill>
                  <a:srgbClr val="000090"/>
                </a:solidFill>
                <a:latin typeface="Lucida Sans" panose="020B060203050402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hacer una presentación que responda a las </a:t>
            </a:r>
            <a:r>
              <a:rPr lang="es-BO" sz="1700" b="0" dirty="0" smtClean="0">
                <a:solidFill>
                  <a:srgbClr val="000090"/>
                </a:solidFill>
                <a:latin typeface="Lucida Sans" panose="020B060203050402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expectativas que se tienen de una tesis.</a:t>
            </a:r>
            <a:endParaRPr lang="es-ES" sz="1700" b="0" dirty="0">
              <a:solidFill>
                <a:srgbClr val="000090"/>
              </a:solidFill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62913" y="332656"/>
            <a:ext cx="8964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600" dirty="0">
                <a:solidFill>
                  <a:schemeClr val="bg1"/>
                </a:solidFill>
              </a:rPr>
              <a:t>ESTRUCTURA DE </a:t>
            </a:r>
            <a:r>
              <a:rPr lang="es-ES_tradnl" sz="3600" dirty="0" smtClean="0">
                <a:solidFill>
                  <a:schemeClr val="bg1"/>
                </a:solidFill>
              </a:rPr>
              <a:t>LA TESIS </a:t>
            </a:r>
            <a:r>
              <a:rPr lang="es-ES_tradnl" sz="3600" dirty="0">
                <a:solidFill>
                  <a:schemeClr val="bg1"/>
                </a:solidFill>
              </a:rPr>
              <a:t>DE GRADO</a:t>
            </a: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9673167" y="5969000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4248595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8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+mj-ea"/>
                <a:cs typeface="Lucida Sans" pitchFamily="34" charset="0"/>
              </a:rPr>
              <a:t>CAPÍTULO 2: MARCO TEÓRICO</a:t>
            </a:r>
            <a:endParaRPr kumimoji="0" lang="es-E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-17633" y="872752"/>
            <a:ext cx="5165697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83700"/>
              </a:buClr>
              <a:buSzPct val="80000"/>
              <a:tabLst/>
              <a:defRPr/>
            </a:pPr>
            <a:r>
              <a:rPr lang="es-ES_tradnl" sz="1800" b="0" kern="0" dirty="0" smtClean="0">
                <a:solidFill>
                  <a:srgbClr val="FFFFFF"/>
                </a:solidFill>
                <a:latin typeface="Lucida Sans" pitchFamily="34" charset="0"/>
                <a:ea typeface="+mj-ea"/>
                <a:cs typeface="Lucida Sans" pitchFamily="34" charset="0"/>
              </a:rPr>
              <a:t>Apartados y subapartados del marco teórico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graphicFrame>
        <p:nvGraphicFramePr>
          <p:cNvPr id="9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245437"/>
              </p:ext>
            </p:extLst>
          </p:nvPr>
        </p:nvGraphicFramePr>
        <p:xfrm>
          <a:off x="179512" y="1877909"/>
          <a:ext cx="8712967" cy="450341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12168"/>
                <a:gridCol w="7200799"/>
              </a:tblGrid>
              <a:tr h="235360">
                <a:tc gridSpan="2">
                  <a:txBody>
                    <a:bodyPr/>
                    <a:lstStyle/>
                    <a:p>
                      <a:pPr algn="ctr">
                        <a:buClr>
                          <a:srgbClr val="FF3300"/>
                        </a:buClr>
                      </a:pPr>
                      <a:r>
                        <a:rPr lang="es-BO" sz="1500" b="1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CAPÍTULO 2: MARCO</a:t>
                      </a:r>
                      <a:r>
                        <a:rPr lang="es-BO" sz="1500" b="1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TEÓRICO</a:t>
                      </a:r>
                      <a:endParaRPr lang="es-MX" sz="1500" b="1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/>
                    </a:p>
                  </a:txBody>
                  <a:tcPr anchor="ctr">
                    <a:solidFill>
                      <a:srgbClr val="FF9900"/>
                    </a:solidFill>
                  </a:tcPr>
                </a:tc>
              </a:tr>
              <a:tr h="2297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Apartado</a:t>
                      </a:r>
                      <a:endParaRPr lang="es-ES" sz="145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Descripción</a:t>
                      </a:r>
                      <a:endParaRPr lang="es-ES" sz="145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27627">
                <a:tc rowSpan="4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r>
                        <a:rPr lang="es-BO" sz="1400" b="1" i="0" kern="12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2.</a:t>
                      </a:r>
                      <a:r>
                        <a:rPr lang="es-BO" sz="1400" b="0" i="0" kern="12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 Apartados y subapartados del marco teórico</a:t>
                      </a:r>
                      <a:endParaRPr lang="es-ES" sz="1400" b="0" i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MX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Construir</a:t>
                      </a:r>
                      <a:r>
                        <a:rPr lang="es-MX" sz="130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es-MX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marco teórico.</a:t>
                      </a:r>
                      <a:r>
                        <a:rPr lang="es-MX" sz="130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Implica adoptar una teoría que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permita describir, comprender, explicar e interpretar el problema, es decir le dé al problema un marco. Por tanto, un marco teórico es lo que encuadra, contiene, ubica y hace relevante el sentido del problema.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00" b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6229">
                <a:tc vMerge="1">
                  <a:txBody>
                    <a:bodyPr/>
                    <a:lstStyle/>
                    <a:p>
                      <a:endParaRPr lang="es-ES" sz="1400" b="1" dirty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rgbClr val="EBEB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diseño del marco teórico empieza con la revisión de la literatura, para verificar 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si el problema ha sido previamente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investigado o para tener algunos antecedentes</a:t>
                      </a:r>
                      <a:r>
                        <a:rPr lang="es-BO" sz="1300" b="1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sobre él, que reflejen todo lo hecho anteriormente</a:t>
                      </a:r>
                      <a:r>
                        <a:rPr lang="es-BO" sz="12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400" b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064725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Organizarlo en apartados y subapartados que incluyan:</a:t>
                      </a:r>
                    </a:p>
                    <a:p>
                      <a:pPr marL="25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Referencias 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teóricas, supuestos y enfoques que fundamenten y guíen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la investigación.</a:t>
                      </a:r>
                    </a:p>
                    <a:p>
                      <a:pPr marL="25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3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25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Sumario</a:t>
                      </a:r>
                      <a:r>
                        <a:rPr lang="es-BO" sz="130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de los temas y hallazgos más importantes en el pasado.</a:t>
                      </a:r>
                    </a:p>
                    <a:p>
                      <a:pPr marL="25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3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Conceptos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y principios a definir, analizar e investigar. </a:t>
                      </a:r>
                    </a:p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3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Finalmente, debe responder la pregunta: ¿cuál es la ubicación actual en cuanto al conocimiento referente a los objetivos propuestos?</a:t>
                      </a:r>
                      <a:endParaRPr lang="es-BO" sz="13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400" b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47436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se trata de hacer disgregaciones sobre cualquier tema relacionado con el título de la investigación. Utilizar, por lo menos, 15 referencias bibliográficas.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500" b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521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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 documento sobre marco teórico: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Sustento teórico – El paso 3 de la investigación Científica</a:t>
                      </a:r>
                      <a:endParaRPr lang="es-BO" sz="1300" b="0" baseline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BO" sz="300" b="0" baseline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500" b="0" dirty="0" smtClean="0"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FFE7F3"/>
                    </a:solidFill>
                  </a:tcPr>
                </a:tc>
              </a:tr>
            </a:tbl>
          </a:graphicData>
        </a:graphic>
      </p:graphicFrame>
      <p:sp>
        <p:nvSpPr>
          <p:cNvPr id="35" name="128 Rectángulo"/>
          <p:cNvSpPr/>
          <p:nvPr/>
        </p:nvSpPr>
        <p:spPr bwMode="auto">
          <a:xfrm>
            <a:off x="1331640" y="6489400"/>
            <a:ext cx="6480720" cy="540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s-BO" sz="1600" b="0" dirty="0">
                <a:solidFill>
                  <a:srgbClr val="0000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marco teórico es el fundamento de toda la </a:t>
            </a:r>
            <a:r>
              <a:rPr lang="es-BO" sz="1600" b="0" dirty="0" smtClean="0">
                <a:solidFill>
                  <a:srgbClr val="0000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investigación.</a:t>
            </a:r>
            <a:endParaRPr lang="es-ES" sz="1600" b="0" kern="0" dirty="0">
              <a:solidFill>
                <a:srgbClr val="0000FF"/>
              </a:solidFill>
              <a:latin typeface="Lucida Sans" pitchFamily="34" charset="0"/>
              <a:cs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47049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gradFill>
            <a:gsLst>
              <a:gs pos="7000">
                <a:srgbClr val="00FF99"/>
              </a:gs>
              <a:gs pos="22000">
                <a:srgbClr val="FF0000"/>
              </a:gs>
              <a:gs pos="33000">
                <a:srgbClr val="2F2F91"/>
              </a:gs>
            </a:gsLst>
            <a:path path="circle">
              <a:fillToRect l="100000" t="100000"/>
            </a:path>
          </a:gradFill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8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+mj-ea"/>
                <a:cs typeface="Lucida Sans" pitchFamily="34" charset="0"/>
              </a:rPr>
              <a:t>CAPÍTULO 3: MARCO METODOLÓGICO</a:t>
            </a:r>
            <a:endParaRPr kumimoji="0" lang="es-ES" sz="2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-17633" y="548680"/>
            <a:ext cx="3581521" cy="324000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83700"/>
              </a:buClr>
              <a:buSzPct val="80000"/>
              <a:tabLst/>
              <a:defRPr/>
            </a:pPr>
            <a:r>
              <a:rPr lang="es-ES_tradnl" sz="1800" b="0" kern="0" dirty="0" smtClean="0">
                <a:latin typeface="Lucida Sans" pitchFamily="34" charset="0"/>
                <a:ea typeface="+mj-ea"/>
                <a:cs typeface="Lucida Sans" pitchFamily="34" charset="0"/>
              </a:rPr>
              <a:t>Diseño de la investigación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graphicFrame>
        <p:nvGraphicFramePr>
          <p:cNvPr id="9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744338"/>
              </p:ext>
            </p:extLst>
          </p:nvPr>
        </p:nvGraphicFramePr>
        <p:xfrm>
          <a:off x="107504" y="1970484"/>
          <a:ext cx="8712967" cy="49149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800200"/>
                <a:gridCol w="6912767"/>
              </a:tblGrid>
              <a:tr h="278218">
                <a:tc gridSpan="2">
                  <a:txBody>
                    <a:bodyPr/>
                    <a:lstStyle/>
                    <a:p>
                      <a:pPr algn="ctr">
                        <a:buClr>
                          <a:srgbClr val="FF3300"/>
                        </a:buClr>
                      </a:pPr>
                      <a:r>
                        <a:rPr lang="es-BO" sz="1500" b="1" dirty="0" smtClean="0">
                          <a:solidFill>
                            <a:srgbClr val="FFFF00"/>
                          </a:solidFill>
                          <a:latin typeface="Lucida Sans" panose="020B0602030504020204" pitchFamily="34" charset="0"/>
                        </a:rPr>
                        <a:t>CAPÍTULO 3: MARCO</a:t>
                      </a:r>
                      <a:r>
                        <a:rPr lang="es-BO" sz="1500" b="1" baseline="0" dirty="0" smtClean="0">
                          <a:solidFill>
                            <a:srgbClr val="FFFF00"/>
                          </a:solidFill>
                          <a:latin typeface="Lucida Sans" panose="020B0602030504020204" pitchFamily="34" charset="0"/>
                        </a:rPr>
                        <a:t> METODOLÓGICO</a:t>
                      </a:r>
                      <a:endParaRPr lang="es-MX" sz="1500" b="1" dirty="0">
                        <a:solidFill>
                          <a:srgbClr val="FFFF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/>
                    </a:p>
                  </a:txBody>
                  <a:tcPr anchor="ctr">
                    <a:solidFill>
                      <a:srgbClr val="FF9900"/>
                    </a:solidFill>
                  </a:tcPr>
                </a:tc>
              </a:tr>
              <a:tr h="2715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Apartado</a:t>
                      </a:r>
                      <a:endParaRPr lang="es-ES" sz="1450" b="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50" b="0" dirty="0" smtClean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Descripción</a:t>
                      </a:r>
                      <a:endParaRPr lang="es-ES" sz="1450" b="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38AA71"/>
                    </a:solidFill>
                  </a:tcPr>
                </a:tc>
              </a:tr>
              <a:tr h="569685">
                <a:tc rowSpan="2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r>
                        <a:rPr lang="es-MX" sz="1400" b="1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3.1. </a:t>
                      </a:r>
                      <a:r>
                        <a:rPr lang="es-MX" sz="1400" b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Diseño de la investigación</a:t>
                      </a:r>
                    </a:p>
                  </a:txBody>
                  <a:tcPr anchor="ctr">
                    <a:solidFill>
                      <a:srgbClr val="F6F6F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_tradnl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Describir el </a:t>
                      </a:r>
                      <a:r>
                        <a:rPr lang="es-ES_tradnl" sz="1300" b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diseño de la investigación </a:t>
                      </a:r>
                      <a:r>
                        <a:rPr lang="es-ES_tradnl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 se ha elegido para la recolección de los datos que, según la manipulación de las variables, puede ser</a:t>
                      </a:r>
                      <a:r>
                        <a:rPr lang="es-ES_tradnl" sz="130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30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experimental o no experimental.</a:t>
                      </a:r>
                      <a:endParaRPr lang="es-ES_tradnl" sz="1300" dirty="0" smtClean="0"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400" dirty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F6FCF9"/>
                    </a:solidFill>
                  </a:tcPr>
                </a:tc>
              </a:tr>
              <a:tr h="1258606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_tradnl" sz="1300" b="1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Experimental</a:t>
                      </a:r>
                      <a:r>
                        <a:rPr lang="es-ES_tradnl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s-ES_tradnl" sz="1300" b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Se</a:t>
                      </a:r>
                      <a:r>
                        <a:rPr lang="es-ES_tradnl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manipulan estímulos (variable independiente) para analizar sus efectos sobre la variable dependiente. Se realiza un experimento en el cual p</a:t>
                      </a:r>
                      <a:r>
                        <a:rPr lang="es-ES_tradnl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articipan</a:t>
                      </a:r>
                      <a:r>
                        <a:rPr lang="es-ES_tradnl" sz="1300" b="0" baseline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 2 grupos de comparación: u</a:t>
                      </a:r>
                      <a:r>
                        <a:rPr lang="es-BO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no experimental que recibe el estímulo y otro de control que no. Sus variantes son</a:t>
                      </a:r>
                      <a:r>
                        <a:rPr lang="es-BO" sz="1300" b="0" baseline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:</a:t>
                      </a:r>
                      <a:endParaRPr lang="es-ES_tradnl" sz="300" b="0" dirty="0" smtClean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252000" lvl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_tradnl" sz="1300" b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Preexperimento</a:t>
                      </a:r>
                      <a:r>
                        <a:rPr lang="es-ES_tradnl" sz="1300" b="0" dirty="0" smtClean="0">
                          <a:solidFill>
                            <a:srgbClr val="0000CC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.</a:t>
                      </a:r>
                      <a:r>
                        <a:rPr lang="es-ES_tradnl" sz="1300" b="0" baseline="0" dirty="0" smtClean="0">
                          <a:solidFill>
                            <a:srgbClr val="0000CC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 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Participa un solo grupo.</a:t>
                      </a:r>
                    </a:p>
                    <a:p>
                      <a:pPr marL="252000" lvl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_tradnl" sz="1300" b="0" i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E</a:t>
                      </a:r>
                      <a:r>
                        <a:rPr lang="es-ES_tradnl" sz="1300" b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xperimento puro</a:t>
                      </a:r>
                      <a:r>
                        <a:rPr lang="es-ES_tradnl" sz="1300" b="0" dirty="0" smtClean="0">
                          <a:solidFill>
                            <a:srgbClr val="0000CC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. 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Participan dos o más </a:t>
                      </a:r>
                      <a:r>
                        <a:rPr lang="es-ES" sz="1300" b="0" dirty="0" smtClean="0">
                          <a:solidFill>
                            <a:srgbClr val="000000"/>
                          </a:solidFill>
                          <a:latin typeface="Lucida Sans" panose="020B0602030504020204" pitchFamily="34" charset="0"/>
                        </a:rPr>
                        <a:t>grupos de comparación</a:t>
                      </a:r>
                      <a:r>
                        <a:rPr lang="es-ES_tradnl" sz="1300" b="0" dirty="0" smtClean="0">
                          <a:solidFill>
                            <a:srgbClr val="0000CC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. </a:t>
                      </a:r>
                      <a:r>
                        <a:rPr lang="es-ES_tradnl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Los grupos son equivalentes, sus integrantes se asignan al azar.</a:t>
                      </a:r>
                    </a:p>
                    <a:p>
                      <a:pPr marL="252000" lvl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_tradnl" sz="1300" b="0" i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Cuasiexperimento</a:t>
                      </a:r>
                      <a:r>
                        <a:rPr lang="es-ES_tradnl" sz="1300" b="0" dirty="0" smtClean="0">
                          <a:solidFill>
                            <a:srgbClr val="0000CC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.</a:t>
                      </a:r>
                      <a:r>
                        <a:rPr lang="es-ES_tradnl" sz="1300" b="0" baseline="0" dirty="0" smtClean="0">
                          <a:solidFill>
                            <a:srgbClr val="0000CC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 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Participan dos o más </a:t>
                      </a:r>
                      <a:r>
                        <a:rPr lang="es-ES" sz="1300" b="0" dirty="0" smtClean="0">
                          <a:solidFill>
                            <a:srgbClr val="000000"/>
                          </a:solidFill>
                          <a:latin typeface="Lucida Sans" panose="020B0602030504020204" pitchFamily="34" charset="0"/>
                        </a:rPr>
                        <a:t>grupos de comparación</a:t>
                      </a:r>
                      <a:r>
                        <a:rPr lang="es-ES_tradnl" sz="1300" b="0" dirty="0" smtClean="0">
                          <a:solidFill>
                            <a:srgbClr val="0000CC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. </a:t>
                      </a:r>
                      <a:r>
                        <a:rPr lang="es-ES_tradnl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Los grupos son intactos, sus integrantes ya están formados antes del experimento.</a:t>
                      </a:r>
                    </a:p>
                    <a:p>
                      <a:pPr marL="360000" lvl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endParaRPr lang="es-ES_tradnl" sz="400" b="0" baseline="0" dirty="0" smtClean="0">
                        <a:solidFill>
                          <a:schemeClr val="tx1"/>
                        </a:solidFill>
                        <a:latin typeface="Lucida Sans" panose="020B0602030504020204" pitchFamily="34" charset="0"/>
                        <a:sym typeface="Wingdings 3" panose="05040102010807070707" pitchFamily="18" charset="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_tradnl" sz="1300" b="1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_tradnl" sz="1300" b="1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experimental (descriptivo)</a:t>
                      </a:r>
                      <a:r>
                        <a:rPr lang="es-ES_tradnl" sz="1300" b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No </a:t>
                      </a:r>
                      <a:r>
                        <a:rPr lang="es-ES_tradnl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se manipulan variables, solo se las observa en su ambiente natural para después describirlas. Sus variantes son: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s-ES_tradnl" sz="300" b="0" dirty="0" smtClean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2520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Transversal</a:t>
                      </a:r>
                      <a:r>
                        <a:rPr lang="es-ES" sz="1300" b="0" dirty="0" smtClean="0">
                          <a:latin typeface="Lucida Sans" panose="020B0602030504020204" pitchFamily="34" charset="0"/>
                        </a:rPr>
                        <a:t>. Se</a:t>
                      </a:r>
                      <a:r>
                        <a:rPr lang="es-ES" sz="1300" b="0" baseline="0" dirty="0" smtClean="0">
                          <a:latin typeface="Lucida Sans" panose="020B0602030504020204" pitchFamily="34" charset="0"/>
                        </a:rPr>
                        <a:t> </a:t>
                      </a:r>
                      <a:r>
                        <a:rPr lang="es-ES_tradnl" sz="1300" b="0" dirty="0" smtClean="0">
                          <a:latin typeface="Lucida Sans" panose="020B0602030504020204" pitchFamily="34" charset="0"/>
                        </a:rPr>
                        <a:t>recolectan datos en </a:t>
                      </a:r>
                      <a:r>
                        <a:rPr lang="es-ES_tradnl" sz="130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un solo momento</a:t>
                      </a:r>
                      <a:r>
                        <a:rPr lang="es-ES_tradnl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para describir variables y analizar su relación en </a:t>
                      </a:r>
                      <a:r>
                        <a:rPr lang="es-ES_tradnl" sz="1300" b="0" dirty="0" smtClean="0">
                          <a:latin typeface="Lucida Sans" panose="020B0602030504020204" pitchFamily="34" charset="0"/>
                        </a:rPr>
                        <a:t>ese momento.</a:t>
                      </a:r>
                    </a:p>
                    <a:p>
                      <a:pPr marL="2520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_tradnl" sz="1300" b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Longitudinal</a:t>
                      </a:r>
                      <a:r>
                        <a:rPr lang="es-ES_tradnl" sz="1300" b="0" dirty="0" smtClean="0">
                          <a:solidFill>
                            <a:schemeClr val="dk1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.</a:t>
                      </a:r>
                      <a:r>
                        <a:rPr lang="es-ES_tradnl" sz="1300" b="0" baseline="0" dirty="0" smtClean="0">
                          <a:solidFill>
                            <a:schemeClr val="dk1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 </a:t>
                      </a:r>
                      <a:r>
                        <a:rPr lang="es-ES" sz="1300" b="0" dirty="0" smtClean="0">
                          <a:latin typeface="Lucida Sans" panose="020B0602030504020204" pitchFamily="34" charset="0"/>
                        </a:rPr>
                        <a:t>Se</a:t>
                      </a:r>
                      <a:r>
                        <a:rPr lang="es-ES" sz="1300" b="0" baseline="0" dirty="0" smtClean="0">
                          <a:latin typeface="Lucida Sans" panose="020B0602030504020204" pitchFamily="34" charset="0"/>
                        </a:rPr>
                        <a:t> </a:t>
                      </a:r>
                      <a:r>
                        <a:rPr lang="es-ES_tradnl" sz="1300" b="0" dirty="0" smtClean="0">
                          <a:latin typeface="Lucida Sans" panose="020B0602030504020204" pitchFamily="34" charset="0"/>
                        </a:rPr>
                        <a:t>recolectan datos en 2 </a:t>
                      </a:r>
                      <a:r>
                        <a:rPr lang="es-ES_tradnl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o </a:t>
                      </a:r>
                      <a:r>
                        <a:rPr lang="es-ES_tradnl" sz="130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más momentos</a:t>
                      </a:r>
                      <a:r>
                        <a:rPr lang="es-ES_tradnl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para realizar inferencias acerca de la evolución, causas y efectos de los fenómenos.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s-ES_tradnl" sz="400" b="0" dirty="0" smtClean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BFEBD5"/>
                    </a:solidFill>
                  </a:tcPr>
                </a:tc>
              </a:tr>
              <a:tr h="42395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b="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</a:t>
                      </a:r>
                      <a:r>
                        <a:rPr lang="es-BO" sz="1300" b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 documentos sobre diseño</a:t>
                      </a:r>
                      <a:r>
                        <a:rPr lang="es-BO" sz="1300" b="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la experimentación</a:t>
                      </a:r>
                      <a:r>
                        <a:rPr lang="es-BO" sz="1300" b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BO" sz="1300" b="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BO" sz="1300" b="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Diseño de la investigación – Paso 6 de la Investigación Científica</a:t>
                      </a:r>
                      <a:endParaRPr lang="es-BO" sz="1300" b="0" baseline="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B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0000" lvl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endParaRPr lang="es-BO" sz="500" dirty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EDF9F3"/>
                    </a:solidFill>
                  </a:tcPr>
                </a:tc>
              </a:tr>
            </a:tbl>
          </a:graphicData>
        </a:graphic>
      </p:graphicFrame>
      <p:sp>
        <p:nvSpPr>
          <p:cNvPr id="35" name="128 Rectángulo"/>
          <p:cNvSpPr/>
          <p:nvPr/>
        </p:nvSpPr>
        <p:spPr bwMode="auto">
          <a:xfrm>
            <a:off x="5436096" y="6309320"/>
            <a:ext cx="3384376" cy="540000"/>
          </a:xfrm>
          <a:prstGeom prst="rect">
            <a:avLst/>
          </a:prstGeom>
          <a:gradFill>
            <a:gsLst>
              <a:gs pos="7000">
                <a:srgbClr val="00FF99"/>
              </a:gs>
              <a:gs pos="7000">
                <a:srgbClr val="FF0000"/>
              </a:gs>
              <a:gs pos="12000">
                <a:srgbClr val="2F2F91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s-ES_tradnl" sz="1200" b="0" dirty="0">
                <a:solidFill>
                  <a:schemeClr val="bg1"/>
                </a:solidFill>
                <a:latin typeface="Lucida Sans" panose="020B0602030504020204" pitchFamily="34" charset="0"/>
              </a:rPr>
              <a:t>El diseño </a:t>
            </a:r>
            <a:r>
              <a:rPr lang="es-ES_tradnl" sz="1200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de la investigación constituye </a:t>
            </a:r>
            <a:r>
              <a:rPr lang="es-ES_tradnl" sz="1200" b="0" dirty="0">
                <a:solidFill>
                  <a:schemeClr val="bg1"/>
                </a:solidFill>
                <a:latin typeface="Lucida Sans" panose="020B0602030504020204" pitchFamily="34" charset="0"/>
              </a:rPr>
              <a:t>el plan que se desarrolla para </a:t>
            </a:r>
            <a:r>
              <a:rPr lang="es-ES_tradnl" sz="1200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recolectar datos.</a:t>
            </a:r>
            <a:endParaRPr lang="es-ES" sz="1200" b="0" kern="0" dirty="0">
              <a:solidFill>
                <a:schemeClr val="bg1"/>
              </a:solidFill>
              <a:latin typeface="Lucida Sans" pitchFamily="34" charset="0"/>
              <a:cs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70634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gradFill>
            <a:gsLst>
              <a:gs pos="7000">
                <a:srgbClr val="00FF99"/>
              </a:gs>
              <a:gs pos="22000">
                <a:srgbClr val="FF0000"/>
              </a:gs>
              <a:gs pos="33000">
                <a:srgbClr val="2F2F91"/>
              </a:gs>
            </a:gsLst>
            <a:path path="circle">
              <a:fillToRect l="100000" t="100000"/>
            </a:path>
          </a:gradFill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5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+mj-ea"/>
                <a:cs typeface="Lucida Sans" pitchFamily="34" charset="0"/>
              </a:rPr>
              <a:t>Continuación CAPÍTULO 3: MARCO METODOLÓGICO</a:t>
            </a:r>
            <a:endParaRPr kumimoji="0" lang="es-ES" sz="25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-17633" y="548680"/>
            <a:ext cx="3221481" cy="324000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83700"/>
              </a:buClr>
              <a:buSzPct val="80000"/>
              <a:tabLst/>
              <a:defRPr/>
            </a:pPr>
            <a:r>
              <a:rPr lang="es-ES_tradnl" sz="1800" b="0" kern="0" dirty="0" smtClean="0">
                <a:latin typeface="Lucida Sans" pitchFamily="34" charset="0"/>
                <a:ea typeface="+mj-ea"/>
                <a:cs typeface="Lucida Sans" pitchFamily="34" charset="0"/>
              </a:rPr>
              <a:t>Selección de la muestra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graphicFrame>
        <p:nvGraphicFramePr>
          <p:cNvPr id="8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69681"/>
              </p:ext>
            </p:extLst>
          </p:nvPr>
        </p:nvGraphicFramePr>
        <p:xfrm>
          <a:off x="179513" y="1730837"/>
          <a:ext cx="8712967" cy="508253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75656"/>
                <a:gridCol w="7237311"/>
              </a:tblGrid>
              <a:tr h="257754">
                <a:tc gridSpan="2">
                  <a:txBody>
                    <a:bodyPr/>
                    <a:lstStyle/>
                    <a:p>
                      <a:pPr algn="ctr">
                        <a:buClr>
                          <a:srgbClr val="FF3300"/>
                        </a:buClr>
                      </a:pPr>
                      <a:r>
                        <a:rPr lang="es-BO" sz="1500" b="1" dirty="0" smtClean="0">
                          <a:solidFill>
                            <a:srgbClr val="FFFF00"/>
                          </a:solidFill>
                          <a:latin typeface="Lucida Sans" panose="020B0602030504020204" pitchFamily="34" charset="0"/>
                        </a:rPr>
                        <a:t>CAPÍTULO 3: MARCO</a:t>
                      </a:r>
                      <a:r>
                        <a:rPr lang="es-BO" sz="1500" b="1" baseline="0" dirty="0" smtClean="0">
                          <a:solidFill>
                            <a:srgbClr val="FFFF00"/>
                          </a:solidFill>
                          <a:latin typeface="Lucida Sans" panose="020B0602030504020204" pitchFamily="34" charset="0"/>
                        </a:rPr>
                        <a:t> METODOLÓGICO</a:t>
                      </a:r>
                      <a:endParaRPr lang="es-MX" sz="1500" b="1" dirty="0">
                        <a:solidFill>
                          <a:srgbClr val="FFFF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/>
                    </a:p>
                  </a:txBody>
                  <a:tcPr anchor="ctr">
                    <a:solidFill>
                      <a:srgbClr val="FF9900"/>
                    </a:solidFill>
                  </a:tcPr>
                </a:tc>
              </a:tr>
              <a:tr h="2516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Apartado</a:t>
                      </a:r>
                      <a:endParaRPr lang="es-ES" sz="1450" b="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50" b="0" dirty="0" smtClean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Descripción</a:t>
                      </a:r>
                      <a:endParaRPr lang="es-ES" sz="1450" b="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38AA71"/>
                    </a:solidFill>
                  </a:tcPr>
                </a:tc>
              </a:tr>
              <a:tr h="701525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r>
                        <a:rPr lang="es-MX" sz="1400" b="1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3.2. </a:t>
                      </a:r>
                      <a:r>
                        <a:rPr lang="es-MX" sz="1400" b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Selección de la muestra</a:t>
                      </a:r>
                    </a:p>
                  </a:txBody>
                  <a:tcPr anchor="ctr">
                    <a:solidFill>
                      <a:srgbClr val="E2E2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b="1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dirty="0" smtClean="0">
                          <a:latin typeface="Lucida Sans" pitchFamily="34" charset="0"/>
                          <a:cs typeface="Lucida Sans" pitchFamily="34" charset="0"/>
                        </a:rPr>
                        <a:t>Describir cómo se calculó y 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seleccionó la </a:t>
                      </a:r>
                      <a:r>
                        <a:rPr lang="es-ES" sz="1300" dirty="0" smtClean="0">
                          <a:solidFill>
                            <a:srgbClr val="C00000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muestra</a:t>
                      </a:r>
                      <a:r>
                        <a:rPr lang="es-ES" sz="130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 </a:t>
                      </a:r>
                      <a:r>
                        <a:rPr lang="es-ES" sz="1300" b="0" dirty="0" smtClean="0">
                          <a:latin typeface="Lucida Sans" pitchFamily="34" charset="0"/>
                          <a:cs typeface="Lucida Sans" pitchFamily="34" charset="0"/>
                        </a:rPr>
                        <a:t>de la población de la cual se recolectaron datos. </a:t>
                      </a:r>
                      <a:r>
                        <a:rPr lang="es-MX" sz="1300" b="0" dirty="0" smtClean="0">
                          <a:latin typeface="Lucida Sans" pitchFamily="34" charset="0"/>
                          <a:cs typeface="Lucida Sans" pitchFamily="34" charset="0"/>
                        </a:rPr>
                        <a:t>Pocas veces es posible medir a toda la población de interés, por lo que se selecciona una </a:t>
                      </a:r>
                      <a:r>
                        <a:rPr lang="es-MX" sz="1300" dirty="0" smtClean="0">
                          <a:solidFill>
                            <a:srgbClr val="C00000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muestra</a:t>
                      </a:r>
                      <a:r>
                        <a:rPr lang="es-MX" sz="1300" dirty="0" smtClean="0">
                          <a:solidFill>
                            <a:srgbClr val="0000CC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 </a:t>
                      </a:r>
                      <a:r>
                        <a:rPr lang="es-MX" sz="1300" b="0" dirty="0" smtClean="0">
                          <a:latin typeface="Lucida Sans" pitchFamily="34" charset="0"/>
                          <a:cs typeface="Lucida Sans" pitchFamily="34" charset="0"/>
                        </a:rPr>
                        <a:t>que la represente y, desde luego, se pretende que ésta</a:t>
                      </a:r>
                      <a:r>
                        <a:rPr lang="es-MX" sz="1300" b="0" baseline="0" dirty="0" smtClean="0">
                          <a:latin typeface="Lucida Sans" pitchFamily="34" charset="0"/>
                          <a:cs typeface="Lucida Sans" pitchFamily="34" charset="0"/>
                        </a:rPr>
                        <a:t> </a:t>
                      </a:r>
                      <a:r>
                        <a:rPr lang="es-MX" sz="1300" b="0" dirty="0" smtClean="0">
                          <a:latin typeface="Lucida Sans" pitchFamily="34" charset="0"/>
                          <a:cs typeface="Lucida Sans" pitchFamily="34" charset="0"/>
                        </a:rPr>
                        <a:t>sea un fiel reflejo de la población. </a:t>
                      </a:r>
                      <a:endParaRPr lang="es-BO" sz="1300" b="0" dirty="0" smtClean="0">
                        <a:effectLst/>
                        <a:latin typeface="Lucida Sans" panose="020B0602030504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400" b="0" dirty="0" smtClean="0">
                        <a:latin typeface="Lucida Sans" pitchFamily="34" charset="0"/>
                        <a:cs typeface="Lucida Sans" pitchFamily="34" charset="0"/>
                      </a:endParaRPr>
                    </a:p>
                  </a:txBody>
                  <a:tcPr marL="89535" marR="89535" marT="0" marB="0">
                    <a:solidFill>
                      <a:srgbClr val="F6FCF9"/>
                    </a:solidFill>
                  </a:tcPr>
                </a:tc>
              </a:tr>
              <a:tr h="141943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MX" sz="1300" b="1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MX" sz="1300" b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Según</a:t>
                      </a:r>
                      <a:r>
                        <a:rPr lang="es-MX" sz="1300" b="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l</a:t>
                      </a:r>
                      <a:r>
                        <a:rPr lang="es-BO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 probabilidad</a:t>
                      </a:r>
                      <a:r>
                        <a:rPr lang="es-BO" sz="1300" b="0" baseline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 de selección que tienen las unidades muestrales, la muestra puede ser no </a:t>
                      </a:r>
                      <a:r>
                        <a:rPr lang="es-MX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probabilística o probabilística.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s-BO" sz="20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BFEBD5"/>
                    </a:solidFill>
                  </a:tcPr>
                </a:tc>
              </a:tr>
              <a:tr h="297180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MX" sz="1300" b="1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Muestra no probabilística</a:t>
                      </a:r>
                      <a:r>
                        <a:rPr lang="es-MX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Las unidades muestrales s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sym typeface="Wingdings 2" panose="05020102010507070707" pitchFamily="18" charset="2"/>
                        </a:rPr>
                        <a:t>e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 eligen en función</a:t>
                      </a:r>
                      <a:r>
                        <a:rPr lang="es-MX" sz="1300" b="1" dirty="0" smtClean="0">
                          <a:solidFill>
                            <a:srgbClr val="C00000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 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de las características</a:t>
                      </a:r>
                      <a:r>
                        <a:rPr lang="es-MX" sz="1300" b="0" baseline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 de la investigación, no dependen 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de la probabilidad</a:t>
                      </a:r>
                      <a:r>
                        <a:rPr lang="es-ES_tradnl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. El tamaño de la muestra </a:t>
                      </a:r>
                      <a:r>
                        <a:rPr lang="es-MX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depende del criterio del investigador. Se utiliza en </a:t>
                      </a:r>
                      <a:r>
                        <a:rPr lang="es-MX" sz="1300" b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diseños experimentales</a:t>
                      </a:r>
                      <a:r>
                        <a:rPr lang="es-MX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MX" sz="1300" b="1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Muestra probabilística</a:t>
                      </a:r>
                      <a:r>
                        <a:rPr lang="es-MX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Las</a:t>
                      </a:r>
                      <a:r>
                        <a:rPr lang="es-MX" sz="130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unidades muestrales s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e eligen en forma aleatoria; todas tienen la misma posibilidad de ser elegidas.</a:t>
                      </a:r>
                      <a:r>
                        <a:rPr lang="es-MX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utiliza en </a:t>
                      </a:r>
                      <a:r>
                        <a:rPr lang="es-MX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diseños </a:t>
                      </a:r>
                      <a:r>
                        <a:rPr lang="es-MX" sz="1300" b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experimentales</a:t>
                      </a:r>
                      <a:r>
                        <a:rPr lang="es-MX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s-BO" sz="400" dirty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BFEBD5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endParaRPr lang="es-MX" sz="1400" b="1" dirty="0" smtClean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rgbClr val="F6F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MX" sz="1300" b="1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MX" sz="1300" b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E</a:t>
                      </a:r>
                      <a:r>
                        <a:rPr lang="es-MX" sz="1300" b="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l resultado de la </a:t>
                      </a:r>
                      <a:r>
                        <a:rPr lang="es-MX" sz="1300" b="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muestra</a:t>
                      </a:r>
                      <a:r>
                        <a:rPr lang="es-MX" sz="1300" b="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es-MX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probabilística </a:t>
                      </a:r>
                      <a:r>
                        <a:rPr lang="es-MX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generaliza a toda la población  (estadística inferencial),</a:t>
                      </a:r>
                      <a:r>
                        <a:rPr lang="es-MX" sz="130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si se respetan las siguientes condiciones: </a:t>
                      </a:r>
                      <a:endParaRPr lang="es-MX" sz="1300" b="1" dirty="0" smtClean="0">
                        <a:solidFill>
                          <a:srgbClr val="FF0000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MX" sz="1300" b="0" i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La</a:t>
                      </a:r>
                      <a:r>
                        <a:rPr lang="es-MX" sz="1300" b="0" i="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 </a:t>
                      </a:r>
                      <a:r>
                        <a:rPr lang="es-MX" sz="1300" b="0" i="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muestra</a:t>
                      </a:r>
                      <a:r>
                        <a:rPr lang="es-MX" sz="1300" b="0" i="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 s</a:t>
                      </a:r>
                      <a:r>
                        <a:rPr lang="es-MX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e calcula para </a:t>
                      </a:r>
                      <a:r>
                        <a:rPr lang="es-MX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un error máximo aceptable del </a:t>
                      </a:r>
                      <a:r>
                        <a:rPr lang="es-MX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5%</a:t>
                      </a:r>
                      <a:r>
                        <a:rPr lang="es-MX" sz="130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.</a:t>
                      </a:r>
                      <a:r>
                        <a:rPr lang="es-MX" sz="130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 Para el cálculo </a:t>
                      </a:r>
                      <a:r>
                        <a:rPr lang="es-MX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puede utilizar el software STATS.</a:t>
                      </a:r>
                    </a:p>
                    <a:p>
                      <a:pPr marL="2520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s-MX" sz="30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Wingdings 3" panose="05040102010807070707" pitchFamily="18" charset="2"/>
                      </a:endParaRPr>
                    </a:p>
                    <a:p>
                      <a:pPr marL="2520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MX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Los elementos muestrales </a:t>
                      </a:r>
                      <a:r>
                        <a:rPr lang="es-MX" sz="130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se seleccionan </a:t>
                      </a:r>
                      <a:r>
                        <a:rPr lang="es-MX" sz="130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aleatoriamente de un marco muestral (por ejemplo listas) </a:t>
                      </a:r>
                      <a:r>
                        <a:rPr lang="es-BO" sz="1300" kern="120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que permite identificar físicamente a los elementos de la población.</a:t>
                      </a:r>
                      <a:endParaRPr lang="es-MX" sz="130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F6FCF9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b="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</a:t>
                      </a:r>
                      <a:r>
                        <a:rPr lang="es-BO" sz="1300" b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 documento sobre selección de la muestra:</a:t>
                      </a:r>
                      <a:r>
                        <a:rPr lang="es-BO" sz="1300" b="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BO" sz="1300" b="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Selección de la muestra – Paso 7 de la Investigación Científica</a:t>
                      </a:r>
                      <a:endParaRPr lang="es-BO" sz="1300" b="0" baseline="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B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s-BO" sz="600" dirty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E2F6EC"/>
                    </a:solidFill>
                  </a:tcPr>
                </a:tc>
              </a:tr>
            </a:tbl>
          </a:graphicData>
        </a:graphic>
      </p:graphicFrame>
      <p:sp>
        <p:nvSpPr>
          <p:cNvPr id="35" name="128 Rectángulo"/>
          <p:cNvSpPr/>
          <p:nvPr/>
        </p:nvSpPr>
        <p:spPr bwMode="auto">
          <a:xfrm>
            <a:off x="5372376" y="6237312"/>
            <a:ext cx="3592112" cy="540000"/>
          </a:xfrm>
          <a:prstGeom prst="rect">
            <a:avLst/>
          </a:prstGeom>
          <a:gradFill>
            <a:gsLst>
              <a:gs pos="7000">
                <a:srgbClr val="00FF99"/>
              </a:gs>
              <a:gs pos="7000">
                <a:srgbClr val="FF0000"/>
              </a:gs>
              <a:gs pos="12000">
                <a:srgbClr val="2F2F91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s-MX" sz="1600" b="0" dirty="0">
                <a:solidFill>
                  <a:schemeClr val="bg1"/>
                </a:solidFill>
                <a:latin typeface="Lucida Sans" panose="020B0602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muestreo </a:t>
            </a:r>
            <a:r>
              <a:rPr lang="es-MX" sz="1600" b="0" dirty="0" smtClean="0">
                <a:solidFill>
                  <a:schemeClr val="bg1"/>
                </a:solidFill>
                <a:latin typeface="Lucida Sans" panose="020B0602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probabilístico puede </a:t>
            </a:r>
            <a:r>
              <a:rPr lang="es-MX" sz="1600" b="0" dirty="0">
                <a:solidFill>
                  <a:schemeClr val="bg1"/>
                </a:solidFill>
                <a:latin typeface="Lucida Sans" panose="020B0602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 simple o </a:t>
            </a:r>
            <a:r>
              <a:rPr lang="es-MX" sz="1600" b="0" dirty="0" smtClean="0">
                <a:solidFill>
                  <a:schemeClr val="bg1"/>
                </a:solidFill>
                <a:latin typeface="Lucida Sans" panose="020B0602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estratificado.</a:t>
            </a:r>
            <a:endParaRPr lang="es-ES" sz="1600" b="0" kern="0" dirty="0">
              <a:solidFill>
                <a:schemeClr val="bg1"/>
              </a:solidFill>
              <a:latin typeface="Lucida Sans" pitchFamily="34" charset="0"/>
              <a:cs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89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gradFill>
            <a:gsLst>
              <a:gs pos="7000">
                <a:srgbClr val="00FF99"/>
              </a:gs>
              <a:gs pos="22000">
                <a:srgbClr val="FF0000"/>
              </a:gs>
              <a:gs pos="33000">
                <a:srgbClr val="2F2F91"/>
              </a:gs>
            </a:gsLst>
            <a:path path="circle">
              <a:fillToRect l="100000" t="100000"/>
            </a:path>
          </a:gradFill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5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+mj-ea"/>
                <a:cs typeface="Lucida Sans" pitchFamily="34" charset="0"/>
              </a:rPr>
              <a:t>Continuación CAPÍTULO 3: MARCO METODOLÓGICO</a:t>
            </a:r>
            <a:endParaRPr kumimoji="0" lang="es-ES" sz="25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-17633" y="548680"/>
            <a:ext cx="4085577" cy="324000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83700"/>
              </a:buClr>
              <a:buSzPct val="80000"/>
              <a:tabLst/>
              <a:defRPr/>
            </a:pPr>
            <a:r>
              <a:rPr lang="es-ES_tradnl" sz="1800" b="0" kern="0" dirty="0" smtClean="0">
                <a:latin typeface="Lucida Sans" pitchFamily="34" charset="0"/>
                <a:ea typeface="+mj-ea"/>
                <a:cs typeface="Lucida Sans" pitchFamily="34" charset="0"/>
              </a:rPr>
              <a:t>Operacionalización </a:t>
            </a:r>
            <a:r>
              <a:rPr lang="es-ES_tradnl" sz="1800" b="0" kern="0" smtClean="0">
                <a:latin typeface="Lucida Sans" pitchFamily="34" charset="0"/>
                <a:ea typeface="+mj-ea"/>
                <a:cs typeface="Lucida Sans" pitchFamily="34" charset="0"/>
              </a:rPr>
              <a:t>de variables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graphicFrame>
        <p:nvGraphicFramePr>
          <p:cNvPr id="8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516973"/>
              </p:ext>
            </p:extLst>
          </p:nvPr>
        </p:nvGraphicFramePr>
        <p:xfrm>
          <a:off x="107504" y="2396421"/>
          <a:ext cx="8712967" cy="369687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016224"/>
                <a:gridCol w="6696743"/>
              </a:tblGrid>
              <a:tr h="252979">
                <a:tc gridSpan="2">
                  <a:txBody>
                    <a:bodyPr/>
                    <a:lstStyle/>
                    <a:p>
                      <a:pPr algn="ctr">
                        <a:buClr>
                          <a:srgbClr val="FF3300"/>
                        </a:buClr>
                      </a:pPr>
                      <a:r>
                        <a:rPr lang="es-BO" sz="1500" b="1" dirty="0" smtClean="0">
                          <a:solidFill>
                            <a:srgbClr val="FFFF00"/>
                          </a:solidFill>
                          <a:latin typeface="Lucida Sans" panose="020B0602030504020204" pitchFamily="34" charset="0"/>
                        </a:rPr>
                        <a:t>CAPÍTULO 3: MARCO</a:t>
                      </a:r>
                      <a:r>
                        <a:rPr lang="es-BO" sz="1500" b="1" baseline="0" dirty="0" smtClean="0">
                          <a:solidFill>
                            <a:srgbClr val="FFFF00"/>
                          </a:solidFill>
                          <a:latin typeface="Lucida Sans" panose="020B0602030504020204" pitchFamily="34" charset="0"/>
                        </a:rPr>
                        <a:t> METODOLÓGICO</a:t>
                      </a:r>
                      <a:endParaRPr lang="es-MX" sz="1500" b="1" dirty="0">
                        <a:solidFill>
                          <a:srgbClr val="FFFF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/>
                    </a:p>
                  </a:txBody>
                  <a:tcPr anchor="ctr">
                    <a:solidFill>
                      <a:srgbClr val="FF9900"/>
                    </a:solidFill>
                  </a:tcPr>
                </a:tc>
              </a:tr>
              <a:tr h="2469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Apartado</a:t>
                      </a:r>
                      <a:endParaRPr lang="es-ES" sz="1450" b="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50" b="0" dirty="0" smtClean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Descripción</a:t>
                      </a:r>
                      <a:endParaRPr lang="es-ES" sz="1450" b="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38AA71"/>
                    </a:solidFill>
                  </a:tcPr>
                </a:tc>
              </a:tr>
              <a:tr h="361607">
                <a:tc rowSpan="6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r>
                        <a:rPr lang="es-MX" sz="1400" b="1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3.3. </a:t>
                      </a:r>
                      <a:r>
                        <a:rPr lang="es-MX" sz="1400" b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Operacionalización de variables </a:t>
                      </a:r>
                    </a:p>
                  </a:txBody>
                  <a:tcPr anchor="ctr">
                    <a:solidFill>
                      <a:srgbClr val="F6F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Describir la </a:t>
                      </a:r>
                      <a:r>
                        <a:rPr lang="es-ES" sz="1300" b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o</a:t>
                      </a:r>
                      <a:r>
                        <a:rPr lang="es-ES" sz="130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peracionalización de variables </a:t>
                      </a:r>
                      <a:r>
                        <a:rPr lang="es-ES" sz="130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que ha realizado</a:t>
                      </a:r>
                      <a:r>
                        <a:rPr lang="es-ES" sz="1300" dirty="0" smtClean="0">
                          <a:solidFill>
                            <a:srgbClr val="0000CC"/>
                          </a:solidFill>
                          <a:latin typeface="Lucida Sans" panose="020B0602030504020204" pitchFamily="34" charset="0"/>
                        </a:rPr>
                        <a:t>,</a:t>
                      </a:r>
                      <a:r>
                        <a:rPr lang="es-ES" sz="130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 </a:t>
                      </a:r>
                      <a:r>
                        <a:rPr lang="es-ES" sz="1300" b="0" dirty="0" smtClean="0">
                          <a:latin typeface="Lucida Sans" panose="020B0602030504020204" pitchFamily="34" charset="0"/>
                        </a:rPr>
                        <a:t>es decir el tránsito de la variable al ítem numérico que permitió </a:t>
                      </a:r>
                      <a:r>
                        <a:rPr lang="es-ES" sz="130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medirlas</a:t>
                      </a:r>
                      <a:r>
                        <a:rPr lang="es-ES" sz="1300" b="0" dirty="0" smtClean="0">
                          <a:latin typeface="Lucida Sans" panose="020B0602030504020204" pitchFamily="34" charset="0"/>
                        </a:rPr>
                        <a:t>. </a:t>
                      </a:r>
                      <a:endParaRPr lang="es-ES" sz="400" b="0" dirty="0" smtClean="0"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F6FCF9"/>
                    </a:solidFill>
                  </a:tcPr>
                </a:tc>
              </a:tr>
              <a:tr h="397415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b="0" dirty="0" smtClean="0">
                          <a:latin typeface="Lucida Sans" panose="020B0602030504020204" pitchFamily="34" charset="0"/>
                        </a:rPr>
                        <a:t>Para hacerlo, puede utilizar el Método de Boudon </a:t>
                      </a:r>
                      <a:r>
                        <a:rPr lang="es-ES" sz="1300" b="0" dirty="0" smtClean="0">
                          <a:latin typeface="Lucida Sans" panose="020B0602030504020204" pitchFamily="34" charset="0"/>
                        </a:rPr>
                        <a:t>y Lazarsfeld que tiene 4 pasos. </a:t>
                      </a:r>
                    </a:p>
                  </a:txBody>
                  <a:tcPr marL="89535" marR="89535" marT="0" marB="0">
                    <a:solidFill>
                      <a:srgbClr val="BFEBD5"/>
                    </a:solidFill>
                  </a:tcPr>
                </a:tc>
              </a:tr>
              <a:tr h="220216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1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Paso</a:t>
                      </a:r>
                      <a:r>
                        <a:rPr lang="es-ES" sz="1300" b="1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s-ES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Definir </a:t>
                      </a:r>
                      <a:r>
                        <a:rPr lang="es-ES" sz="1300" b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conceptualmente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la variable. De libros, diccionarios u otros</a:t>
                      </a:r>
                      <a:r>
                        <a:rPr lang="es-ES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520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BO" sz="400" dirty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BFEBD5"/>
                    </a:solidFill>
                  </a:tcPr>
                </a:tc>
              </a:tr>
              <a:tr h="220216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1" dirty="0" smtClean="0">
                          <a:gradFill>
                            <a:gsLst>
                              <a:gs pos="0">
                                <a:srgbClr val="770000"/>
                              </a:gs>
                              <a:gs pos="50000">
                                <a:srgbClr val="AD0000"/>
                              </a:gs>
                              <a:gs pos="100000">
                                <a:srgbClr val="CE0000"/>
                              </a:gs>
                            </a:gsLst>
                            <a:lin ang="5400000" scaled="0"/>
                          </a:gra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Paso</a:t>
                      </a:r>
                      <a:r>
                        <a:rPr lang="es-ES" sz="1300" b="1" baseline="0" dirty="0" smtClean="0">
                          <a:gradFill>
                            <a:gsLst>
                              <a:gs pos="0">
                                <a:srgbClr val="770000"/>
                              </a:gs>
                              <a:gs pos="50000">
                                <a:srgbClr val="AD0000"/>
                              </a:gs>
                              <a:gs pos="100000">
                                <a:srgbClr val="CE0000"/>
                              </a:gs>
                            </a:gsLst>
                            <a:lin ang="5400000" scaled="0"/>
                          </a:gra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2</a:t>
                      </a:r>
                      <a:r>
                        <a:rPr lang="es-ES" sz="1300" b="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. Identificar las </a:t>
                      </a:r>
                      <a:r>
                        <a:rPr lang="es-ES" sz="1300" b="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dimensiones</a:t>
                      </a:r>
                      <a:r>
                        <a:rPr lang="es-ES" sz="1300" b="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significativas de la variable.</a:t>
                      </a:r>
                    </a:p>
                    <a:p>
                      <a:pPr marL="252000" marR="0" lvl="0" indent="-9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BO" sz="400" dirty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BFEBD5"/>
                    </a:solidFill>
                  </a:tcPr>
                </a:tc>
              </a:tr>
              <a:tr h="370891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1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Paso</a:t>
                      </a:r>
                      <a:r>
                        <a:rPr lang="es-ES" sz="1300" b="1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Elegir</a:t>
                      </a:r>
                      <a:r>
                        <a:rPr lang="es-ES" sz="1300" b="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los </a:t>
                      </a:r>
                      <a:r>
                        <a:rPr lang="es-ES" sz="1300" b="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</a:t>
                      </a:r>
                      <a:r>
                        <a:rPr lang="es-ES" sz="1300" b="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que permiten decir que la característica descrita por la variable está presente.</a:t>
                      </a:r>
                    </a:p>
                    <a:p>
                      <a:pPr marL="25200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BO" sz="400" dirty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BFEBD5"/>
                    </a:solidFill>
                  </a:tcPr>
                </a:tc>
              </a:tr>
              <a:tr h="370891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1" dirty="0" smtClean="0">
                          <a:gradFill>
                            <a:gsLst>
                              <a:gs pos="0">
                                <a:srgbClr val="770000"/>
                              </a:gs>
                              <a:gs pos="50000">
                                <a:srgbClr val="AD0000"/>
                              </a:gs>
                              <a:gs pos="100000">
                                <a:srgbClr val="CE0000"/>
                              </a:gs>
                            </a:gsLst>
                            <a:lin ang="5400000" scaled="0"/>
                          </a:gra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Paso</a:t>
                      </a:r>
                      <a:r>
                        <a:rPr lang="es-ES" sz="1300" b="1" baseline="0" dirty="0" smtClean="0">
                          <a:gradFill>
                            <a:gsLst>
                              <a:gs pos="0">
                                <a:srgbClr val="770000"/>
                              </a:gs>
                              <a:gs pos="50000">
                                <a:srgbClr val="AD0000"/>
                              </a:gs>
                              <a:gs pos="100000">
                                <a:srgbClr val="CE0000"/>
                              </a:gs>
                            </a:gsLst>
                            <a:lin ang="5400000" scaled="0"/>
                          </a:gra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4</a:t>
                      </a:r>
                      <a:r>
                        <a:rPr lang="es-ES" sz="1300" b="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. Elaborar los </a:t>
                      </a:r>
                      <a:r>
                        <a:rPr lang="es-ES" sz="1300" b="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ítems</a:t>
                      </a:r>
                      <a:r>
                        <a:rPr lang="es-ES" sz="1300" b="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para cada indicador. Codificar con valores numéricos l</a:t>
                      </a:r>
                      <a:r>
                        <a:rPr lang="es-BO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as opciones de respuesta de cada ítem.</a:t>
                      </a:r>
                    </a:p>
                    <a:p>
                      <a:pPr marL="252000" marR="0" lvl="0" indent="-9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BO" sz="400" b="0" dirty="0" smtClean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BFEBD5"/>
                    </a:solidFill>
                  </a:tcPr>
                </a:tc>
              </a:tr>
              <a:tr h="145935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300" b="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</a:t>
                      </a:r>
                      <a:r>
                        <a:rPr lang="es-BO" sz="1300" b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 documentos sobre operacionalización de variables:</a:t>
                      </a:r>
                      <a:r>
                        <a:rPr lang="es-BO" sz="1300" b="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BO" sz="1300" b="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Recolección de datos – Paso 8 de la Investigación Científica</a:t>
                      </a:r>
                      <a:endParaRPr lang="es-BO" sz="1300" b="0" baseline="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400" b="0" baseline="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B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-9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BO" sz="1300" b="0" dirty="0" smtClean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E2F6EC"/>
                    </a:solidFill>
                  </a:tcPr>
                </a:tc>
              </a:tr>
              <a:tr h="228885">
                <a:tc gridSpan="2">
                  <a:txBody>
                    <a:bodyPr/>
                    <a:lstStyle/>
                    <a:p>
                      <a:pPr marL="0" marR="0" lvl="0" indent="-9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El instrumento de medición se construye a partir de los ítems.</a:t>
                      </a:r>
                    </a:p>
                  </a:txBody>
                  <a:tcPr anchor="ctr">
                    <a:solidFill>
                      <a:srgbClr val="FFCD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128 Rectángulo"/>
          <p:cNvSpPr/>
          <p:nvPr/>
        </p:nvSpPr>
        <p:spPr bwMode="auto">
          <a:xfrm>
            <a:off x="2339752" y="6309320"/>
            <a:ext cx="6256408" cy="540000"/>
          </a:xfrm>
          <a:prstGeom prst="rect">
            <a:avLst/>
          </a:prstGeom>
          <a:gradFill>
            <a:gsLst>
              <a:gs pos="7000">
                <a:srgbClr val="00FF99"/>
              </a:gs>
              <a:gs pos="7000">
                <a:srgbClr val="FF0000"/>
              </a:gs>
              <a:gs pos="12000">
                <a:srgbClr val="2F2F91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s-BO" sz="1600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La variable es alguna característica de las unidades de análisis que puede variar, y su variación se puede medir.</a:t>
            </a:r>
            <a:endParaRPr lang="es-ES" sz="1600" b="0" kern="0" dirty="0">
              <a:solidFill>
                <a:schemeClr val="bg1"/>
              </a:solidFill>
              <a:latin typeface="Lucida Sans" pitchFamily="34" charset="0"/>
              <a:cs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78445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-17633" y="548680"/>
            <a:ext cx="3293489" cy="324000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83700"/>
              </a:buClr>
              <a:buSzPct val="80000"/>
              <a:tabLst/>
              <a:defRPr/>
            </a:pPr>
            <a:r>
              <a:rPr lang="es-ES_tradnl" sz="1800" b="0" kern="0" dirty="0" smtClean="0">
                <a:latin typeface="Lucida Sans" pitchFamily="34" charset="0"/>
                <a:ea typeface="+mj-ea"/>
                <a:cs typeface="Lucida Sans" pitchFamily="34" charset="0"/>
              </a:rPr>
              <a:t>Recolección de los datos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graphicFrame>
        <p:nvGraphicFramePr>
          <p:cNvPr id="9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49091"/>
              </p:ext>
            </p:extLst>
          </p:nvPr>
        </p:nvGraphicFramePr>
        <p:xfrm>
          <a:off x="179512" y="1927820"/>
          <a:ext cx="8712967" cy="43815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656184"/>
                <a:gridCol w="7056783"/>
              </a:tblGrid>
              <a:tr h="249766">
                <a:tc gridSpan="2">
                  <a:txBody>
                    <a:bodyPr/>
                    <a:lstStyle/>
                    <a:p>
                      <a:pPr algn="ctr">
                        <a:buClr>
                          <a:srgbClr val="FF3300"/>
                        </a:buClr>
                      </a:pPr>
                      <a:r>
                        <a:rPr lang="es-BO" sz="1500" b="1" dirty="0" smtClean="0">
                          <a:solidFill>
                            <a:srgbClr val="FFFF00"/>
                          </a:solidFill>
                          <a:latin typeface="Lucida Sans" panose="020B0602030504020204" pitchFamily="34" charset="0"/>
                        </a:rPr>
                        <a:t>CAPÍTULO 3: MARCO</a:t>
                      </a:r>
                      <a:r>
                        <a:rPr lang="es-BO" sz="1500" b="1" baseline="0" dirty="0" smtClean="0">
                          <a:solidFill>
                            <a:srgbClr val="FFFF00"/>
                          </a:solidFill>
                          <a:latin typeface="Lucida Sans" panose="020B0602030504020204" pitchFamily="34" charset="0"/>
                        </a:rPr>
                        <a:t> METODOLÓGICO</a:t>
                      </a:r>
                      <a:endParaRPr lang="es-MX" sz="1500" b="1" dirty="0">
                        <a:solidFill>
                          <a:srgbClr val="FFFF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/>
                    </a:p>
                  </a:txBody>
                  <a:tcPr anchor="ctr">
                    <a:solidFill>
                      <a:srgbClr val="FF9900"/>
                    </a:solidFill>
                  </a:tcPr>
                </a:tc>
              </a:tr>
              <a:tr h="2438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Apartado</a:t>
                      </a:r>
                      <a:endParaRPr lang="es-ES" sz="1450" b="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50" b="0" dirty="0" smtClean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Descripción</a:t>
                      </a:r>
                      <a:endParaRPr lang="es-ES" sz="1450" b="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38AA71"/>
                    </a:solidFill>
                  </a:tcPr>
                </a:tc>
              </a:tr>
              <a:tr h="356808">
                <a:tc rowSpan="8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r>
                        <a:rPr lang="es-MX" sz="1400" b="1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3.4. </a:t>
                      </a:r>
                      <a:r>
                        <a:rPr lang="es-MX" sz="1400" b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Recolección de los datos</a:t>
                      </a:r>
                    </a:p>
                  </a:txBody>
                  <a:tcPr anchor="ctr">
                    <a:solidFill>
                      <a:srgbClr val="E2E2F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3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_tradnl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Hacer un resumen paso a paso del  proceso de </a:t>
                      </a:r>
                      <a:r>
                        <a:rPr lang="es-ES_tradnl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recolección de los datos </a:t>
                      </a:r>
                      <a:r>
                        <a:rPr lang="es-ES_tradnl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 qué se hizo con ellos una vez obtenidos. </a:t>
                      </a:r>
                      <a:endParaRPr lang="es-BO" sz="400" dirty="0" smtClean="0"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</a:txBody>
                  <a:tcPr marL="89535" marR="89535" marT="0" marB="0">
                    <a:solidFill>
                      <a:srgbClr val="F6FCF9"/>
                    </a:solidFill>
                  </a:tcPr>
                </a:tc>
              </a:tr>
              <a:tr h="356808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¿</a:t>
                      </a:r>
                      <a:r>
                        <a:rPr lang="es-BO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Qué</a:t>
                      </a:r>
                      <a:r>
                        <a:rPr lang="es-BO" sz="130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es-BO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datos</a:t>
                      </a:r>
                      <a:r>
                        <a:rPr lang="es-BO" sz="130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fueron recolectados?, ¿cuándo?, ¿cuál fue la forma de recolección?, ¿qué instrumento de medición se utilizó? </a:t>
                      </a:r>
                    </a:p>
                    <a:p>
                      <a:pPr marL="2520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BO" sz="400" dirty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F6FCF9"/>
                    </a:solidFill>
                  </a:tcPr>
                </a:tc>
              </a:tr>
              <a:tr h="511425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¿</a:t>
                      </a:r>
                      <a:r>
                        <a:rPr lang="es-BO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Cuál fue el software</a:t>
                      </a:r>
                      <a:r>
                        <a:rPr lang="es-BO" sz="130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estadístico seleccionado?, ¿Cómo se preparó la matriz de variables?, ¿cuándo se ingresaron los datos en la matriz de datos? Se recomienda utilizar el software SPSS de IBM.</a:t>
                      </a:r>
                    </a:p>
                    <a:p>
                      <a:pPr marL="2520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BO" sz="400" dirty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F6FCF9"/>
                    </a:solidFill>
                  </a:tcPr>
                </a:tc>
              </a:tr>
              <a:tr h="356808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9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E</a:t>
                      </a:r>
                      <a:r>
                        <a:rPr lang="es-BO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n caso de </a:t>
                      </a:r>
                      <a:r>
                        <a:rPr lang="es-BO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encuestas</a:t>
                      </a:r>
                      <a:r>
                        <a:rPr lang="es-BO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,</a:t>
                      </a:r>
                    </a:p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¿</a:t>
                      </a:r>
                      <a:r>
                        <a:rPr lang="es-BO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Cómo</a:t>
                      </a:r>
                      <a:r>
                        <a:rPr lang="es-BO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se contactó a los participantes y cómo se realizaron las entrevistas?</a:t>
                      </a:r>
                    </a:p>
                    <a:p>
                      <a:pPr marL="0" marR="0" lvl="0" indent="-9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BO" sz="400" dirty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BFEBD5"/>
                    </a:solidFill>
                  </a:tcPr>
                </a:tc>
              </a:tr>
              <a:tr h="202191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Si fue</a:t>
                      </a:r>
                      <a:r>
                        <a:rPr lang="es-BO" sz="130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un </a:t>
                      </a:r>
                      <a:r>
                        <a:rPr lang="es-BO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experimento</a:t>
                      </a:r>
                      <a:r>
                        <a:rPr lang="es-BO" sz="130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,</a:t>
                      </a:r>
                      <a:r>
                        <a:rPr lang="es-BO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</a:t>
                      </a:r>
                    </a:p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¿</a:t>
                      </a:r>
                      <a:r>
                        <a:rPr lang="es-BO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Cómo</a:t>
                      </a:r>
                      <a:r>
                        <a:rPr lang="es-BO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se asignaron los participantes a los grupos?</a:t>
                      </a:r>
                    </a:p>
                    <a:p>
                      <a:pPr marL="2520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BO" sz="400" dirty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F6FCF9"/>
                    </a:solidFill>
                  </a:tcPr>
                </a:tc>
              </a:tr>
              <a:tr h="202191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¿</a:t>
                      </a:r>
                      <a:r>
                        <a:rPr lang="es-BO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Cómo</a:t>
                      </a:r>
                      <a:r>
                        <a:rPr lang="es-BO" sz="130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se aplicaron l</a:t>
                      </a:r>
                      <a:r>
                        <a:rPr lang="es-BO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as manipulaciones experimentales? </a:t>
                      </a:r>
                    </a:p>
                    <a:p>
                      <a:pPr marL="252000" marR="0" lvl="0" indent="-9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BO" sz="400" dirty="0" smtClean="0"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</a:txBody>
                  <a:tcPr marL="89535" marR="89535" marT="0" marB="0">
                    <a:solidFill>
                      <a:srgbClr val="F6FCF9"/>
                    </a:solidFill>
                  </a:tcPr>
                </a:tc>
              </a:tr>
              <a:tr h="202191">
                <a:tc vMerge="1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endParaRPr lang="es-MX" sz="1400" b="1" dirty="0" smtClean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rgbClr val="F6F6FC"/>
                    </a:solidFill>
                  </a:tcPr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¿</a:t>
                      </a:r>
                      <a:r>
                        <a:rPr lang="es-BO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Cómo</a:t>
                      </a:r>
                      <a:r>
                        <a:rPr lang="es-BO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transcurrió el experimento?</a:t>
                      </a:r>
                    </a:p>
                    <a:p>
                      <a:pPr marL="252000" marR="0" lvl="0" indent="-9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BO" sz="400" dirty="0" smtClean="0"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</a:txBody>
                  <a:tcPr marL="89535" marR="89535" marT="0" marB="0">
                    <a:solidFill>
                      <a:srgbClr val="F6FCF9"/>
                    </a:solidFill>
                  </a:tcPr>
                </a:tc>
              </a:tr>
              <a:tr h="202191">
                <a:tc vMerge="1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endParaRPr lang="es-MX" sz="1400" b="1" dirty="0" smtClean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rgbClr val="F6F6FC"/>
                    </a:solidFill>
                  </a:tcPr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¿</a:t>
                      </a:r>
                      <a:r>
                        <a:rPr lang="es-BO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Qué</a:t>
                      </a:r>
                      <a:r>
                        <a:rPr lang="es-BO" sz="130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pr</a:t>
                      </a:r>
                      <a:r>
                        <a:rPr lang="es-BO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oblemas se enfrentaron y en qué forma se resolvieron?</a:t>
                      </a:r>
                      <a:endParaRPr lang="es-BO" sz="130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2000" marR="0" lvl="0" indent="-9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BO" sz="400" dirty="0" smtClean="0"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</a:txBody>
                  <a:tcPr marL="89535" marR="89535" marT="0" marB="0">
                    <a:solidFill>
                      <a:srgbClr val="F6FCF9"/>
                    </a:solidFill>
                  </a:tcPr>
                </a:tc>
              </a:tr>
              <a:tr h="42817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b="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</a:t>
                      </a:r>
                      <a:r>
                        <a:rPr lang="es-BO" sz="1300" b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 documento sobre recolección</a:t>
                      </a:r>
                      <a:r>
                        <a:rPr lang="es-BO" sz="1300" b="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los datos</a:t>
                      </a:r>
                      <a:r>
                        <a:rPr lang="es-BO" sz="1300" b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BO" sz="1300" b="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BO" sz="1300" b="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Recolección de los datos – Paso 8 de la Investigación Científica</a:t>
                      </a:r>
                      <a:endParaRPr lang="es-BO" sz="1300" b="0" baseline="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BO" sz="400" b="0" baseline="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B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-9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BO" sz="600" dirty="0" smtClean="0"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</a:txBody>
                  <a:tcPr marL="89535" marR="89535" marT="0" marB="0">
                    <a:solidFill>
                      <a:srgbClr val="E2F6EC"/>
                    </a:solidFill>
                  </a:tcPr>
                </a:tc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gradFill>
            <a:gsLst>
              <a:gs pos="7000">
                <a:srgbClr val="00FF99"/>
              </a:gs>
              <a:gs pos="22000">
                <a:srgbClr val="FF0000"/>
              </a:gs>
              <a:gs pos="33000">
                <a:srgbClr val="2F2F91"/>
              </a:gs>
            </a:gsLst>
            <a:path path="circle">
              <a:fillToRect l="100000" t="100000"/>
            </a:path>
          </a:gradFill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5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+mj-ea"/>
                <a:cs typeface="Lucida Sans" pitchFamily="34" charset="0"/>
              </a:rPr>
              <a:t>Continuación CAPÍTULO 3: MARCO METODOLÓGICO</a:t>
            </a:r>
            <a:endParaRPr kumimoji="0" lang="es-ES" sz="25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sp>
        <p:nvSpPr>
          <p:cNvPr id="35" name="128 Rectángulo"/>
          <p:cNvSpPr/>
          <p:nvPr/>
        </p:nvSpPr>
        <p:spPr bwMode="auto">
          <a:xfrm>
            <a:off x="6156176" y="6309320"/>
            <a:ext cx="2439984" cy="540000"/>
          </a:xfrm>
          <a:prstGeom prst="rect">
            <a:avLst/>
          </a:prstGeom>
          <a:gradFill>
            <a:gsLst>
              <a:gs pos="7000">
                <a:srgbClr val="00FF99"/>
              </a:gs>
              <a:gs pos="7000">
                <a:srgbClr val="FF0000"/>
              </a:gs>
              <a:gs pos="12000">
                <a:srgbClr val="2F2F91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s-BO" sz="1600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Recolectar datos es equivalente a medir.</a:t>
            </a:r>
            <a:endParaRPr lang="es-ES" sz="1600" b="0" kern="0" dirty="0">
              <a:solidFill>
                <a:schemeClr val="bg1"/>
              </a:solidFill>
              <a:latin typeface="Lucida Sans" pitchFamily="34" charset="0"/>
              <a:cs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78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gradFill>
            <a:gsLst>
              <a:gs pos="7000">
                <a:srgbClr val="00FF99"/>
              </a:gs>
              <a:gs pos="22000">
                <a:srgbClr val="FF0000"/>
              </a:gs>
              <a:gs pos="33000">
                <a:srgbClr val="2F2F91"/>
              </a:gs>
            </a:gsLst>
            <a:path path="circle">
              <a:fillToRect l="100000" t="100000"/>
            </a:path>
          </a:gradFill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8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+mj-ea"/>
                <a:cs typeface="Lucida Sans" pitchFamily="34" charset="0"/>
              </a:rPr>
              <a:t>CAPÍTULO 4: RESULTADOS</a:t>
            </a:r>
            <a:endParaRPr kumimoji="0" lang="es-ES" sz="2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-17633" y="548680"/>
            <a:ext cx="6029793" cy="324000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83700"/>
              </a:buClr>
              <a:buSzPct val="80000"/>
              <a:tabLst/>
              <a:defRPr/>
            </a:pPr>
            <a:r>
              <a:rPr lang="es-ES_tradnl" sz="1800" b="0" kern="0" dirty="0" smtClean="0">
                <a:latin typeface="Lucida Sans" pitchFamily="34" charset="0"/>
                <a:ea typeface="+mj-ea"/>
                <a:cs typeface="Lucida Sans" pitchFamily="34" charset="0"/>
              </a:rPr>
              <a:t>Resumen de los resultados y Análisis de los datos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graphicFrame>
        <p:nvGraphicFramePr>
          <p:cNvPr id="9" name="10 Tabla"/>
          <p:cNvGraphicFramePr>
            <a:graphicFrameLocks noGrp="1"/>
          </p:cNvGraphicFramePr>
          <p:nvPr>
            <p:extLst/>
          </p:nvPr>
        </p:nvGraphicFramePr>
        <p:xfrm>
          <a:off x="199271" y="957416"/>
          <a:ext cx="8712967" cy="512825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924457"/>
                <a:gridCol w="6788510"/>
              </a:tblGrid>
              <a:tr h="271487">
                <a:tc gridSpan="2">
                  <a:txBody>
                    <a:bodyPr/>
                    <a:lstStyle/>
                    <a:p>
                      <a:pPr algn="ctr">
                        <a:buClr>
                          <a:srgbClr val="FF3300"/>
                        </a:buClr>
                      </a:pPr>
                      <a:r>
                        <a:rPr lang="es-BO" sz="1500" b="1" dirty="0" smtClean="0">
                          <a:solidFill>
                            <a:srgbClr val="FFFF00"/>
                          </a:solidFill>
                          <a:latin typeface="Lucida Sans" panose="020B0602030504020204" pitchFamily="34" charset="0"/>
                        </a:rPr>
                        <a:t>CAPÍTULO 4: RESULTADOS</a:t>
                      </a:r>
                      <a:endParaRPr lang="es-MX" sz="1500" b="1" dirty="0">
                        <a:solidFill>
                          <a:srgbClr val="FFFF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/>
                    </a:p>
                  </a:txBody>
                  <a:tcPr anchor="ctr">
                    <a:solidFill>
                      <a:srgbClr val="FF9900"/>
                    </a:solidFill>
                  </a:tcPr>
                </a:tc>
              </a:tr>
              <a:tr h="2650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Apartado</a:t>
                      </a:r>
                      <a:endParaRPr lang="es-ES" sz="1450" b="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50" b="0" dirty="0" smtClean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Descripción</a:t>
                      </a:r>
                      <a:endParaRPr lang="es-ES" sz="1450" b="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0087E1"/>
                    </a:solidFill>
                  </a:tcPr>
                </a:tc>
              </a:tr>
              <a:tr h="439550">
                <a:tc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r>
                        <a:rPr lang="es-MX" sz="1400" b="1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4.1. </a:t>
                      </a:r>
                      <a:r>
                        <a:rPr lang="es-MX" sz="1400" b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Resumen de los resultados</a:t>
                      </a:r>
                    </a:p>
                  </a:txBody>
                  <a:tcPr anchor="ctr">
                    <a:solidFill>
                      <a:srgbClr val="F6F6F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3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_tradnl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Describir de manera</a:t>
                      </a:r>
                      <a:r>
                        <a:rPr lang="es-ES_tradnl" sz="130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breve la idea</a:t>
                      </a:r>
                      <a:r>
                        <a:rPr lang="es-ES_tradnl" sz="130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principal que resume los </a:t>
                      </a:r>
                      <a:r>
                        <a:rPr lang="es-ES_tradnl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resultados</a:t>
                      </a:r>
                      <a:r>
                        <a:rPr lang="es-ES_tradnl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 descubrimientos producto del análisis de los datos. </a:t>
                      </a:r>
                      <a:endParaRPr lang="es-BO" sz="600" dirty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F3FAFF"/>
                    </a:solidFill>
                  </a:tcPr>
                </a:tc>
              </a:tr>
              <a:tr h="555902">
                <a:tc rowSpan="4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r>
                        <a:rPr lang="es-MX" sz="1400" b="1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4.2. </a:t>
                      </a:r>
                      <a:r>
                        <a:rPr lang="es-MX" sz="1400" b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Análisis de los datos</a:t>
                      </a:r>
                    </a:p>
                  </a:txBody>
                  <a:tcPr anchor="ctr">
                    <a:solidFill>
                      <a:srgbClr val="E2E2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_tradnl" sz="1300" b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Describir el </a:t>
                      </a:r>
                      <a:r>
                        <a:rPr lang="es-ES_tradnl" sz="1300" b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tratamiento estadístico </a:t>
                      </a:r>
                      <a:r>
                        <a:rPr lang="es-ES_tradnl" sz="1300" b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que se le dio</a:t>
                      </a:r>
                      <a:r>
                        <a:rPr lang="es-ES_tradnl" sz="1300" b="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a los datos. </a:t>
                      </a:r>
                      <a:r>
                        <a:rPr lang="es-ES_tradnl" sz="1300" b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Una manera </a:t>
                      </a:r>
                      <a:r>
                        <a:rPr lang="es-ES_tradnl" sz="1300" b="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cs typeface="+mn-cs"/>
                          <a:sym typeface="Wingdings 3" panose="05040102010807070707" pitchFamily="18" charset="2"/>
                        </a:rPr>
                        <a:t>sutil es hacerlo mediante tablas, cuadros, gráficas, dibujos, diagramas, mapas </a:t>
                      </a:r>
                      <a:r>
                        <a:rPr lang="es-ES_tradnl" sz="1300" b="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cs typeface="+mn-cs"/>
                          <a:sym typeface="Wingdings 3" panose="05040102010807070707" pitchFamily="18" charset="2"/>
                        </a:rPr>
                        <a:t>y figuras generados por el análisis de los datos. Regularmente, el orden a seguir es: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s-ES_tradnl" sz="400" b="0" dirty="0" smtClean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C9E9FF"/>
                    </a:solidFill>
                  </a:tcPr>
                </a:tc>
              </a:tr>
              <a:tr h="956668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r>
                        <a:rPr lang="es-BO" sz="13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1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1. Estadística descriptiva para cada variable</a:t>
                      </a:r>
                      <a:r>
                        <a:rPr lang="es-ES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Describir</a:t>
                      </a:r>
                      <a:r>
                        <a:rPr lang="es-MX" sz="1300" b="0" baseline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 datos, valores, puntaciones y distribución de frecuencias para cada variable. Las principales son:</a:t>
                      </a:r>
                    </a:p>
                    <a:p>
                      <a:pPr>
                        <a:buClr>
                          <a:srgbClr val="FF3300"/>
                        </a:buClr>
                      </a:pPr>
                      <a:endParaRPr lang="es-MX" sz="200" b="0" baseline="0" dirty="0" smtClean="0">
                        <a:solidFill>
                          <a:schemeClr val="tx1"/>
                        </a:solidFill>
                        <a:latin typeface="Lucida Sans" pitchFamily="34" charset="0"/>
                        <a:cs typeface="Lucida Sans" pitchFamily="34" charset="0"/>
                      </a:endParaRPr>
                    </a:p>
                    <a:p>
                      <a:pPr marL="252000" lvl="1">
                        <a:buClr>
                          <a:srgbClr val="FF3300"/>
                        </a:buClr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0" dirty="0" smtClean="0">
                          <a:solidFill>
                            <a:srgbClr val="C00000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Medidas de tendencia central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:</a:t>
                      </a:r>
                      <a:r>
                        <a:rPr lang="es-ES" sz="1300" b="0" baseline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 </a:t>
                      </a:r>
                      <a:r>
                        <a:rPr lang="es-ES" sz="1300" b="0" dirty="0" smtClean="0">
                          <a:latin typeface="Lucida Sans" pitchFamily="34" charset="0"/>
                          <a:cs typeface="Lucida Sans" pitchFamily="34" charset="0"/>
                        </a:rPr>
                        <a:t>media, mediana, moda, suma.</a:t>
                      </a:r>
                    </a:p>
                    <a:p>
                      <a:pPr marL="252000" lvl="1">
                        <a:buClr>
                          <a:srgbClr val="FF3300"/>
                        </a:buClr>
                      </a:pPr>
                      <a:endParaRPr lang="es-ES" sz="200" b="0" dirty="0" smtClean="0">
                        <a:latin typeface="Lucida Sans" pitchFamily="34" charset="0"/>
                        <a:cs typeface="Lucida Sans" pitchFamily="34" charset="0"/>
                      </a:endParaRPr>
                    </a:p>
                    <a:p>
                      <a:pPr marL="252000" lvl="1">
                        <a:buClr>
                          <a:srgbClr val="FF3300"/>
                        </a:buClr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0" dirty="0" smtClean="0">
                          <a:solidFill>
                            <a:srgbClr val="C00000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Medidas de variabilidad o dispersión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:</a:t>
                      </a:r>
                      <a:r>
                        <a:rPr lang="es-ES" sz="1300" b="0" dirty="0" smtClean="0">
                          <a:solidFill>
                            <a:srgbClr val="0000CC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 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desviación típica y rango.</a:t>
                      </a:r>
                    </a:p>
                    <a:p>
                      <a:pPr marL="252000" lvl="1">
                        <a:buClr>
                          <a:srgbClr val="FF3300"/>
                        </a:buClr>
                      </a:pPr>
                      <a:endParaRPr lang="es-ES" sz="200" b="0" dirty="0" smtClean="0">
                        <a:solidFill>
                          <a:schemeClr val="tx1"/>
                        </a:solidFill>
                        <a:latin typeface="Lucida Sans" pitchFamily="34" charset="0"/>
                        <a:cs typeface="Lucida Sans" pitchFamily="34" charset="0"/>
                      </a:endParaRPr>
                    </a:p>
                    <a:p>
                      <a:pPr marL="252000" lvl="1">
                        <a:buClr>
                          <a:srgbClr val="FF3300"/>
                        </a:buClr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0" dirty="0" smtClean="0">
                          <a:solidFill>
                            <a:srgbClr val="C00000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Varianza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:</a:t>
                      </a:r>
                      <a:r>
                        <a:rPr lang="es-ES" sz="1300" b="0" baseline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 varianza</a:t>
                      </a:r>
                      <a:r>
                        <a:rPr lang="es-ES" sz="1250" b="0" baseline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.</a:t>
                      </a:r>
                    </a:p>
                    <a:p>
                      <a:pPr marL="360000" lvl="1">
                        <a:buClr>
                          <a:srgbClr val="FF3300"/>
                        </a:buClr>
                      </a:pPr>
                      <a:endParaRPr lang="es-MX" sz="400" b="0" baseline="0" dirty="0" smtClean="0">
                        <a:solidFill>
                          <a:srgbClr val="0000CC"/>
                        </a:solidFill>
                        <a:latin typeface="Lucida Sans" pitchFamily="34" charset="0"/>
                        <a:cs typeface="Lucida Sans" pitchFamily="34" charset="0"/>
                      </a:endParaRPr>
                    </a:p>
                  </a:txBody>
                  <a:tcPr marL="89535" marR="89535" marT="0" marB="0">
                    <a:solidFill>
                      <a:srgbClr val="C9E9FF"/>
                    </a:solidFill>
                  </a:tcPr>
                </a:tc>
              </a:tr>
              <a:tr h="782141">
                <a:tc vMerge="1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endParaRPr lang="es-MX" sz="1400" b="1" dirty="0" smtClean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rgbClr val="EBEB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r>
                        <a:rPr lang="es-BO" sz="13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1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2. Evaluación de la confiabilidad del instrumento</a:t>
                      </a:r>
                      <a:r>
                        <a:rPr lang="es-ES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 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procedimientos más utilizados son:</a:t>
                      </a:r>
                    </a:p>
                    <a:p>
                      <a:pPr>
                        <a:buClr>
                          <a:srgbClr val="FF3300"/>
                        </a:buClr>
                      </a:pPr>
                      <a:endParaRPr lang="es-MX" sz="200" b="0" dirty="0" smtClean="0">
                        <a:solidFill>
                          <a:schemeClr val="tx1"/>
                        </a:solidFill>
                        <a:latin typeface="Lucida Sans" pitchFamily="34" charset="0"/>
                        <a:cs typeface="Lucida Sans" pitchFamily="34" charset="0"/>
                      </a:endParaRPr>
                    </a:p>
                    <a:p>
                      <a:pPr marL="252000" lvl="1">
                        <a:buClr>
                          <a:srgbClr val="FF3300"/>
                        </a:buClr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MX" sz="1300" b="0" dirty="0" smtClean="0">
                          <a:solidFill>
                            <a:srgbClr val="C00000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Medida de estabilidad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:</a:t>
                      </a:r>
                      <a:r>
                        <a:rPr lang="es-MX" sz="1300" b="0" dirty="0" smtClean="0">
                          <a:solidFill>
                            <a:srgbClr val="0000CC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 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se aplica</a:t>
                      </a:r>
                      <a:r>
                        <a:rPr lang="es-MX" sz="1300" b="0" baseline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 2 veces.</a:t>
                      </a:r>
                    </a:p>
                    <a:p>
                      <a:pPr marL="252000" lvl="1">
                        <a:buClr>
                          <a:srgbClr val="FF3300"/>
                        </a:buClr>
                      </a:pPr>
                      <a:endParaRPr lang="es-MX" sz="200" b="0" dirty="0" smtClean="0">
                        <a:solidFill>
                          <a:schemeClr val="tx1"/>
                        </a:solidFill>
                        <a:latin typeface="Lucida Sans" pitchFamily="34" charset="0"/>
                        <a:cs typeface="Lucida Sans" pitchFamily="34" charset="0"/>
                      </a:endParaRPr>
                    </a:p>
                    <a:p>
                      <a:pPr marL="252000" lvl="1">
                        <a:buClr>
                          <a:srgbClr val="FF3300"/>
                        </a:buClr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MX" sz="1300" b="0" dirty="0" smtClean="0">
                          <a:solidFill>
                            <a:srgbClr val="C00000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Medida de consistencia interna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:</a:t>
                      </a:r>
                      <a:r>
                        <a:rPr lang="es-MX" sz="1300" b="0" dirty="0" smtClean="0">
                          <a:solidFill>
                            <a:srgbClr val="0000CC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 </a:t>
                      </a:r>
                      <a:r>
                        <a:rPr lang="es-MX" sz="130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Alfa de Cronbach</a:t>
                      </a:r>
                      <a:r>
                        <a:rPr lang="es-MX" sz="1250" b="0" dirty="0" smtClean="0">
                          <a:solidFill>
                            <a:schemeClr val="tx1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.</a:t>
                      </a:r>
                    </a:p>
                    <a:p>
                      <a:pPr marL="360000" lvl="1">
                        <a:buClr>
                          <a:srgbClr val="FF3300"/>
                        </a:buClr>
                      </a:pPr>
                      <a:endParaRPr lang="es-ES" sz="400" b="0" dirty="0" smtClean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C9E9FF"/>
                    </a:solidFill>
                  </a:tcPr>
                </a:tc>
              </a:tr>
              <a:tr h="775677">
                <a:tc vMerge="1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endParaRPr lang="es-MX" sz="1400" b="1" dirty="0" smtClean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rgbClr val="EBEBF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3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1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3. Análisis o prueba</a:t>
                      </a:r>
                      <a:r>
                        <a:rPr lang="es-ES" sz="1300" b="1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es-ES" sz="1300" b="1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de la hipótesis</a:t>
                      </a:r>
                      <a:r>
                        <a:rPr lang="es-ES" sz="130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</a:t>
                      </a:r>
                      <a:r>
                        <a:rPr lang="es-ES" sz="1300" b="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análisis más utilizados son: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" b="0" baseline="0" dirty="0" smtClean="0"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2000" lvl="1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Paramétricos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:</a:t>
                      </a:r>
                      <a:r>
                        <a:rPr lang="es-ES" sz="1300" b="0" dirty="0" smtClean="0">
                          <a:solidFill>
                            <a:srgbClr val="0000CC"/>
                          </a:solidFill>
                          <a:latin typeface="Lucida Sans" panose="020B0602030504020204" pitchFamily="34" charset="0"/>
                        </a:rPr>
                        <a:t> 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coeficiente de correlación de Pearson, regresión lineal, prueba t, análisis de varianza.</a:t>
                      </a:r>
                    </a:p>
                    <a:p>
                      <a:pPr marL="252000" lvl="1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" b="0" dirty="0" smtClean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252000" lvl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No paramétricos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:</a:t>
                      </a:r>
                      <a:r>
                        <a:rPr lang="es-ES" sz="1300" b="0" dirty="0" smtClean="0">
                          <a:solidFill>
                            <a:srgbClr val="0000CC"/>
                          </a:solidFill>
                          <a:latin typeface="Lucida Sans" panose="020B0602030504020204" pitchFamily="34" charset="0"/>
                        </a:rPr>
                        <a:t> </a:t>
                      </a:r>
                      <a:r>
                        <a:rPr lang="es-ES" sz="1300" b="0" baseline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Chi cuadrada, coeficientes de correlación.</a:t>
                      </a:r>
                      <a:endParaRPr lang="es-BO" sz="1300" b="0" baseline="0" dirty="0" smtClean="0">
                        <a:solidFill>
                          <a:schemeClr val="dk1"/>
                        </a:solidFill>
                        <a:effectLst/>
                        <a:latin typeface="Lucida Sans" panose="020B0602030504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60000" lvl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endParaRPr lang="es-ES" sz="400" b="0" dirty="0" smtClean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C9E9FF"/>
                    </a:solidFill>
                  </a:tcPr>
                </a:tc>
              </a:tr>
              <a:tr h="29734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b="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</a:t>
                      </a:r>
                      <a:r>
                        <a:rPr lang="es-BO" sz="1300" b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 documento sobre análisis de los datos:</a:t>
                      </a:r>
                      <a:r>
                        <a:rPr lang="es-BO" sz="1300" b="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BO" sz="1300" b="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Análisis de los datos – Paso 9 de la Investigación Científica</a:t>
                      </a:r>
                      <a:endParaRPr lang="es-BO" sz="1300" b="0" baseline="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BO" sz="400" b="0" baseline="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B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0000" lvl="1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endParaRPr lang="es-ES" sz="600" b="0" dirty="0" smtClean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F3FAFF"/>
                    </a:solidFill>
                  </a:tcPr>
                </a:tc>
              </a:tr>
            </a:tbl>
          </a:graphicData>
        </a:graphic>
      </p:graphicFrame>
      <p:sp>
        <p:nvSpPr>
          <p:cNvPr id="35" name="128 Rectángulo"/>
          <p:cNvSpPr/>
          <p:nvPr/>
        </p:nvSpPr>
        <p:spPr bwMode="auto">
          <a:xfrm>
            <a:off x="1331641" y="6309320"/>
            <a:ext cx="7264520" cy="540000"/>
          </a:xfrm>
          <a:prstGeom prst="rect">
            <a:avLst/>
          </a:prstGeom>
          <a:gradFill>
            <a:gsLst>
              <a:gs pos="7000">
                <a:srgbClr val="00FF99"/>
              </a:gs>
              <a:gs pos="7000">
                <a:srgbClr val="FF0000"/>
              </a:gs>
              <a:gs pos="12000">
                <a:srgbClr val="2F2F91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s-BO" sz="1600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El proceso de análisis de los datos se esquematiza en: estadística para cada variable, evaluación del instrumento y prueba de hipótesis.</a:t>
            </a:r>
            <a:endParaRPr lang="es-ES" sz="1600" b="0" kern="0" dirty="0">
              <a:solidFill>
                <a:schemeClr val="bg1"/>
              </a:solidFill>
              <a:latin typeface="Lucida Sans" pitchFamily="34" charset="0"/>
              <a:cs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79120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gradFill>
            <a:gsLst>
              <a:gs pos="7000">
                <a:srgbClr val="00FF99"/>
              </a:gs>
              <a:gs pos="22000">
                <a:srgbClr val="FF0000"/>
              </a:gs>
              <a:gs pos="33000">
                <a:srgbClr val="2F2F91"/>
              </a:gs>
            </a:gsLst>
            <a:path path="circle">
              <a:fillToRect l="100000" t="100000"/>
            </a:path>
          </a:gradFill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8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+mj-ea"/>
                <a:cs typeface="Lucida Sans" pitchFamily="34" charset="0"/>
              </a:rPr>
              <a:t>CAPÍTULO 5: DISCUSIÓN DE LOS RESULTADOS</a:t>
            </a:r>
            <a:endParaRPr kumimoji="0" lang="es-ES" sz="2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-17633" y="548680"/>
            <a:ext cx="4301601" cy="324000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83700"/>
              </a:buClr>
              <a:buSzPct val="80000"/>
              <a:tabLst/>
              <a:defRPr/>
            </a:pPr>
            <a:r>
              <a:rPr lang="es-ES_tradnl" sz="1800" b="0" kern="0" dirty="0" smtClean="0">
                <a:latin typeface="Lucida Sans" pitchFamily="34" charset="0"/>
                <a:ea typeface="+mj-ea"/>
                <a:cs typeface="Lucida Sans" pitchFamily="34" charset="0"/>
              </a:rPr>
              <a:t>Conclusiones y Recomendaciones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graphicFrame>
        <p:nvGraphicFramePr>
          <p:cNvPr id="9" name="10 Tabla"/>
          <p:cNvGraphicFramePr>
            <a:graphicFrameLocks noGrp="1"/>
          </p:cNvGraphicFramePr>
          <p:nvPr>
            <p:extLst/>
          </p:nvPr>
        </p:nvGraphicFramePr>
        <p:xfrm>
          <a:off x="107504" y="987133"/>
          <a:ext cx="8712967" cy="487638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944216"/>
                <a:gridCol w="6768751"/>
              </a:tblGrid>
              <a:tr h="272473">
                <a:tc gridSpan="2">
                  <a:txBody>
                    <a:bodyPr/>
                    <a:lstStyle/>
                    <a:p>
                      <a:pPr algn="ctr">
                        <a:buClr>
                          <a:srgbClr val="FF3300"/>
                        </a:buClr>
                      </a:pPr>
                      <a:r>
                        <a:rPr lang="es-BO" sz="1500" b="1" dirty="0" smtClean="0">
                          <a:solidFill>
                            <a:srgbClr val="FFFF00"/>
                          </a:solidFill>
                          <a:latin typeface="Lucida Sans" panose="020B0602030504020204" pitchFamily="34" charset="0"/>
                        </a:rPr>
                        <a:t>CAPÍTULO 5: DISCUSIÓN DE LOS RESULTADOS</a:t>
                      </a:r>
                      <a:endParaRPr lang="es-MX" sz="1500" b="1" dirty="0">
                        <a:solidFill>
                          <a:srgbClr val="FFFF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/>
                    </a:p>
                  </a:txBody>
                  <a:tcPr anchor="ctr">
                    <a:solidFill>
                      <a:srgbClr val="FF9900"/>
                    </a:solidFill>
                  </a:tcPr>
                </a:tc>
              </a:tr>
              <a:tr h="2659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Apartado</a:t>
                      </a:r>
                      <a:endParaRPr lang="es-ES" sz="1450" b="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5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Descripción</a:t>
                      </a:r>
                      <a:endParaRPr lang="es-ES" sz="1450" b="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00FF99"/>
                    </a:solidFill>
                  </a:tcPr>
                </a:tc>
              </a:tr>
              <a:tr h="506022">
                <a:tc rowSpan="9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r>
                        <a:rPr lang="es-MX" sz="1400" b="1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5.1. </a:t>
                      </a:r>
                      <a:r>
                        <a:rPr lang="es-MX" sz="1400" b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Conclusiones</a:t>
                      </a:r>
                    </a:p>
                  </a:txBody>
                  <a:tcPr anchor="ctr">
                    <a:solidFill>
                      <a:srgbClr val="F6F6F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3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Elaborar las </a:t>
                      </a:r>
                      <a:r>
                        <a:rPr lang="es-BO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conclusiones</a:t>
                      </a:r>
                      <a:r>
                        <a:rPr lang="es-BO" sz="130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No se trata de hacer un resumen de la investigación ni de repetir en forma abreviada los resultados, sino de apuntar de manera clara y concisa cuál es el aporte a un campo específico del conocimiento.</a:t>
                      </a:r>
                      <a:endParaRPr lang="es-BO" sz="400" b="0" dirty="0" smtClean="0"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FFFFFF"/>
                    </a:solidFill>
                  </a:tcPr>
                </a:tc>
              </a:tr>
              <a:tr h="259498">
                <a:tc vMerge="1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endParaRPr lang="es-MX" sz="1400" b="0" dirty="0" smtClean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E2E2F6"/>
                    </a:solidFill>
                  </a:tcPr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Establecer</a:t>
                      </a: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la manera cómo se cumplieron los </a:t>
                      </a:r>
                      <a:r>
                        <a:rPr lang="es-BO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objetivos</a:t>
                      </a: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.</a:t>
                      </a:r>
                    </a:p>
                  </a:txBody>
                  <a:tcPr marL="89535" marR="89535" marT="0" marB="0">
                    <a:solidFill>
                      <a:srgbClr val="B9FFE1"/>
                    </a:solidFill>
                  </a:tcPr>
                </a:tc>
              </a:tr>
              <a:tr h="337348">
                <a:tc vMerge="1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endParaRPr lang="es-MX" sz="1400" b="0" dirty="0" smtClean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E2E2F6"/>
                    </a:solidFill>
                  </a:tcPr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b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Discutir </a:t>
                      </a:r>
                      <a:r>
                        <a:rPr lang="es-BO" sz="1300" b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e</a:t>
                      </a:r>
                      <a:r>
                        <a:rPr lang="es-BO" sz="1300" b="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l grado de evidencia que la </a:t>
                      </a:r>
                      <a:r>
                        <a:rPr lang="es-BO" sz="1300" b="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hipótesis</a:t>
                      </a:r>
                      <a:r>
                        <a:rPr lang="es-BO" sz="1300" b="0" baseline="0" dirty="0" smtClean="0">
                          <a:solidFill>
                            <a:srgbClr val="0000CC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es-BO" sz="1300" b="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recibe en su favor y destacar la</a:t>
                      </a:r>
                      <a:r>
                        <a:rPr lang="es-BO" sz="1300" b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contribución al conocimiento sobre el tema abordado. </a:t>
                      </a:r>
                    </a:p>
                  </a:txBody>
                  <a:tcPr marL="89535" marR="89535" marT="0" marB="0">
                    <a:solidFill>
                      <a:srgbClr val="B9FFE1"/>
                    </a:solidFill>
                  </a:tcPr>
                </a:tc>
              </a:tr>
              <a:tr h="337348">
                <a:tc vMerge="1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endParaRPr lang="es-MX" sz="1400" b="0" dirty="0" smtClean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E2E2F6"/>
                    </a:solidFill>
                  </a:tcPr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Rela</a:t>
                      </a:r>
                      <a:r>
                        <a:rPr lang="es-BO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cionar</a:t>
                      </a: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los </a:t>
                      </a:r>
                      <a:r>
                        <a:rPr lang="es-BO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resultados</a:t>
                      </a: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con otras investigaciones, es decir, señalar si los resultados coinciden con la literatura previa.  </a:t>
                      </a:r>
                    </a:p>
                  </a:txBody>
                  <a:tcPr marL="89535" marR="89535" marT="0" marB="0">
                    <a:solidFill>
                      <a:srgbClr val="B9FFE1"/>
                    </a:solidFill>
                  </a:tcPr>
                </a:tc>
              </a:tr>
              <a:tr h="259498">
                <a:tc vMerge="1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endParaRPr lang="es-MX" sz="1400" b="0" dirty="0" smtClean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E2E2F6"/>
                    </a:solidFill>
                  </a:tcPr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Reconocer</a:t>
                      </a: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las </a:t>
                      </a:r>
                      <a:r>
                        <a:rPr lang="es-BO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limitaciones</a:t>
                      </a:r>
                      <a:r>
                        <a:rPr lang="es-BO" sz="1300" baseline="0" dirty="0" smtClean="0">
                          <a:solidFill>
                            <a:srgbClr val="0000CC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de la investigación.</a:t>
                      </a:r>
                    </a:p>
                  </a:txBody>
                  <a:tcPr marL="89535" marR="89535" marT="0" marB="0">
                    <a:solidFill>
                      <a:srgbClr val="B9FFE1"/>
                    </a:solidFill>
                  </a:tcPr>
                </a:tc>
              </a:tr>
              <a:tr h="337348">
                <a:tc vMerge="1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endParaRPr lang="es-MX" sz="1400" b="0" dirty="0" smtClean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E2E2F6"/>
                    </a:solidFill>
                  </a:tcPr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_tradnl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D</a:t>
                      </a:r>
                      <a:r>
                        <a:rPr lang="es-ES_tradnl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estacar</a:t>
                      </a:r>
                      <a:r>
                        <a:rPr lang="es-ES_tradnl" sz="130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la importancia y significado de la investigación realizada y la forma cómo encaja con el </a:t>
                      </a:r>
                      <a:r>
                        <a:rPr lang="es-ES_tradnl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conocimiento</a:t>
                      </a:r>
                      <a:r>
                        <a:rPr lang="es-ES_tradnl" sz="1300" baseline="0" dirty="0" smtClean="0">
                          <a:solidFill>
                            <a:srgbClr val="0000CC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30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disponible</a:t>
                      </a:r>
                      <a:r>
                        <a:rPr lang="es-BO" sz="1300" b="0" baseline="0" dirty="0" smtClean="0"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89535" marR="89535" marT="0" marB="0">
                    <a:solidFill>
                      <a:srgbClr val="B9FFE1"/>
                    </a:solidFill>
                  </a:tcPr>
                </a:tc>
              </a:tr>
              <a:tr h="259498">
                <a:tc vMerge="1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endParaRPr lang="es-MX" sz="1400" b="0" dirty="0" smtClean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E2E2F6"/>
                    </a:solidFill>
                  </a:tcPr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_tradnl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E</a:t>
                      </a:r>
                      <a:r>
                        <a:rPr lang="es-ES_tradnl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xplicar</a:t>
                      </a:r>
                      <a:r>
                        <a:rPr lang="es-ES_tradnl" sz="130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los resultados </a:t>
                      </a:r>
                      <a:r>
                        <a:rPr lang="es-ES_tradnl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inesperados</a:t>
                      </a:r>
                      <a:r>
                        <a:rPr lang="es-ES_tradnl" sz="130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89535" marR="89535" marT="0" marB="0">
                    <a:solidFill>
                      <a:srgbClr val="B9FFE1"/>
                    </a:solidFill>
                  </a:tcPr>
                </a:tc>
              </a:tr>
              <a:tr h="337348">
                <a:tc vMerge="1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endParaRPr lang="es-MX" sz="1400" b="0" dirty="0" smtClean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E2E2F6"/>
                    </a:solidFill>
                  </a:tcPr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_tradnl" sz="1300" b="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3" panose="05040102010807070707" pitchFamily="18" charset="2"/>
                        </a:rPr>
                        <a:t>Si se ha realizado un </a:t>
                      </a:r>
                      <a:r>
                        <a:rPr lang="es-ES_tradnl" sz="1300" b="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3" panose="05040102010807070707" pitchFamily="18" charset="2"/>
                        </a:rPr>
                        <a:t>experimento</a:t>
                      </a:r>
                      <a:r>
                        <a:rPr lang="es-ES_tradnl" sz="1300" b="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3" panose="05040102010807070707" pitchFamily="18" charset="2"/>
                        </a:rPr>
                        <a:t>, </a:t>
                      </a:r>
                      <a:r>
                        <a:rPr lang="es-ES_tradnl" sz="1300" b="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3" panose="05040102010807070707" pitchFamily="18" charset="2"/>
                        </a:rPr>
                        <a:t>exp</a:t>
                      </a:r>
                      <a:r>
                        <a:rPr lang="es-ES_tradnl" sz="1300" b="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cs typeface="+mn-cs"/>
                          <a:sym typeface="Wingdings 3" panose="05040102010807070707" pitchFamily="18" charset="2"/>
                        </a:rPr>
                        <a:t>licar </a:t>
                      </a:r>
                      <a:r>
                        <a:rPr lang="es-ES_tradnl" sz="1300" b="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cs typeface="+mn-cs"/>
                          <a:sym typeface="Wingdings 3" panose="05040102010807070707" pitchFamily="18" charset="2"/>
                        </a:rPr>
                        <a:t>con claridad las influencias del tratamiento.</a:t>
                      </a:r>
                    </a:p>
                  </a:txBody>
                  <a:tcPr marL="89535" marR="89535" marT="0" marB="0">
                    <a:solidFill>
                      <a:srgbClr val="B9FFE1"/>
                    </a:solidFill>
                  </a:tcPr>
                </a:tc>
              </a:tr>
              <a:tr h="493634">
                <a:tc vMerge="1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endParaRPr lang="es-MX" sz="1400" b="0" dirty="0" smtClean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E2E2F6"/>
                    </a:solidFill>
                  </a:tcPr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_tradnl" sz="130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Si la </a:t>
                      </a:r>
                      <a:r>
                        <a:rPr lang="es-ES_tradnl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hipótesis</a:t>
                      </a:r>
                      <a:r>
                        <a:rPr lang="es-ES_tradnl" sz="130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es-ES_tradnl" sz="1300" baseline="0" dirty="0" smtClean="0"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no</a:t>
                      </a:r>
                      <a:r>
                        <a:rPr lang="es-ES_tradnl" sz="130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ha recibido evidencia a su favor, </a:t>
                      </a:r>
                      <a:r>
                        <a:rPr lang="es-ES_tradnl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s</a:t>
                      </a:r>
                      <a:r>
                        <a:rPr lang="es-ES_tradnl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eñalar</a:t>
                      </a:r>
                      <a:r>
                        <a:rPr lang="es-ES_tradnl" sz="130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 al menos especular sobre las razones. </a:t>
                      </a:r>
                    </a:p>
                  </a:txBody>
                  <a:tcPr marL="89535" marR="89535" marT="0" marB="0">
                    <a:solidFill>
                      <a:srgbClr val="B9FFE1"/>
                    </a:solidFill>
                  </a:tcPr>
                </a:tc>
              </a:tr>
              <a:tr h="4936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5.2. </a:t>
                      </a:r>
                      <a:r>
                        <a:rPr lang="es-MX" sz="1400" b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Recomendaciones</a:t>
                      </a:r>
                    </a:p>
                  </a:txBody>
                  <a:tcPr anchor="ctr">
                    <a:solidFill>
                      <a:srgbClr val="E2E2F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3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_tradnl" sz="130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 base a los resultados obtenidos, </a:t>
                      </a:r>
                      <a:r>
                        <a:rPr lang="es-ES_tradnl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formular recomendaciones </a:t>
                      </a:r>
                      <a:r>
                        <a:rPr lang="es-ES_tradnl" sz="130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 otras investigaciones, sugiriendo, por ejemplo, un nuevo planteamiento del problema, otras unidades muestrales, otros instrumentos de medición o nuevas líneas de investigación. Es decir, indicar lo que sigue y lo que debe hacerse.</a:t>
                      </a:r>
                      <a:endParaRPr lang="es-BO" sz="40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5" name="128 Rectángulo"/>
          <p:cNvSpPr/>
          <p:nvPr/>
        </p:nvSpPr>
        <p:spPr bwMode="auto">
          <a:xfrm>
            <a:off x="1691680" y="6309320"/>
            <a:ext cx="6904480" cy="540000"/>
          </a:xfrm>
          <a:prstGeom prst="rect">
            <a:avLst/>
          </a:prstGeom>
          <a:gradFill>
            <a:gsLst>
              <a:gs pos="7000">
                <a:srgbClr val="00FF99"/>
              </a:gs>
              <a:gs pos="7000">
                <a:srgbClr val="FF0000"/>
              </a:gs>
              <a:gs pos="12000">
                <a:srgbClr val="2F2F91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s-BO" sz="1600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Los resultados </a:t>
            </a:r>
            <a:r>
              <a:rPr lang="es-BO" sz="1600" b="0" dirty="0">
                <a:solidFill>
                  <a:schemeClr val="bg1"/>
                </a:solidFill>
                <a:latin typeface="Lucida Sans" panose="020B0602030504020204" pitchFamily="34" charset="0"/>
              </a:rPr>
              <a:t>se discuten e interpretan a la luz de los elementos teóricos incorporados y los objetivos que se </a:t>
            </a:r>
            <a:r>
              <a:rPr lang="es-BO" sz="1600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plantearon.</a:t>
            </a:r>
            <a:endParaRPr lang="es-ES" sz="1600" b="0" kern="0" dirty="0">
              <a:solidFill>
                <a:schemeClr val="bg1"/>
              </a:solidFill>
              <a:latin typeface="Lucida Sans" pitchFamily="34" charset="0"/>
              <a:cs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4828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gradFill>
            <a:gsLst>
              <a:gs pos="7000">
                <a:srgbClr val="00FF99"/>
              </a:gs>
              <a:gs pos="22000">
                <a:srgbClr val="FF0000"/>
              </a:gs>
              <a:gs pos="33000">
                <a:srgbClr val="2F2F91"/>
              </a:gs>
            </a:gsLst>
            <a:path path="circle">
              <a:fillToRect l="100000" t="100000"/>
            </a:path>
          </a:gradFill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8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+mj-ea"/>
                <a:cs typeface="Lucida Sans" pitchFamily="34" charset="0"/>
              </a:rPr>
              <a:t>CAPÍTULO 6: PROPUESTA</a:t>
            </a:r>
            <a:endParaRPr kumimoji="0" lang="es-ES" sz="2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-17633" y="548680"/>
            <a:ext cx="5309713" cy="324000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83700"/>
              </a:buClr>
              <a:buSzPct val="80000"/>
              <a:tabLst/>
              <a:defRPr/>
            </a:pPr>
            <a:r>
              <a:rPr lang="es-ES_tradnl" sz="1800" b="0" kern="0" dirty="0" smtClean="0">
                <a:latin typeface="Lucida Sans" pitchFamily="34" charset="0"/>
                <a:ea typeface="+mj-ea"/>
                <a:cs typeface="Lucida Sans" pitchFamily="34" charset="0"/>
              </a:rPr>
              <a:t>Apartados y subapartados de la propuesta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graphicFrame>
        <p:nvGraphicFramePr>
          <p:cNvPr id="8" name="10 Tabla"/>
          <p:cNvGraphicFramePr>
            <a:graphicFrameLocks noGrp="1"/>
          </p:cNvGraphicFramePr>
          <p:nvPr>
            <p:extLst/>
          </p:nvPr>
        </p:nvGraphicFramePr>
        <p:xfrm>
          <a:off x="179512" y="980728"/>
          <a:ext cx="8712967" cy="247687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656184"/>
                <a:gridCol w="7056783"/>
              </a:tblGrid>
              <a:tr h="220620">
                <a:tc gridSpan="2">
                  <a:txBody>
                    <a:bodyPr/>
                    <a:lstStyle/>
                    <a:p>
                      <a:pPr algn="ctr">
                        <a:buClr>
                          <a:srgbClr val="FF3300"/>
                        </a:buClr>
                      </a:pPr>
                      <a:r>
                        <a:rPr lang="es-BO" sz="1500" b="1" dirty="0" smtClean="0">
                          <a:solidFill>
                            <a:srgbClr val="FFFF00"/>
                          </a:solidFill>
                          <a:latin typeface="Lucida Sans" panose="020B0602030504020204" pitchFamily="34" charset="0"/>
                        </a:rPr>
                        <a:t>CAPÍTULO 6: PROPUESTA</a:t>
                      </a:r>
                      <a:endParaRPr lang="es-MX" sz="1500" b="1" dirty="0">
                        <a:solidFill>
                          <a:srgbClr val="FFFF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/>
                    </a:p>
                  </a:txBody>
                  <a:tcPr anchor="ctr">
                    <a:solidFill>
                      <a:srgbClr val="FF9900"/>
                    </a:solidFill>
                  </a:tcPr>
                </a:tc>
              </a:tr>
              <a:tr h="32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Apartado</a:t>
                      </a:r>
                      <a:endParaRPr lang="es-ES" sz="1450" b="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50" b="0" dirty="0" smtClean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Descripción</a:t>
                      </a:r>
                      <a:endParaRPr lang="es-ES" sz="1450" b="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483263">
                <a:tc rowSpan="3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r>
                        <a:rPr lang="es-BO" sz="1400" b="0" i="0" kern="12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Apartados y subapartados de la propuesta</a:t>
                      </a:r>
                      <a:endParaRPr lang="es-ES" sz="1400" b="0" i="0" dirty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F6F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4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_tradnl" sz="1400" b="1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Opcional</a:t>
                      </a:r>
                      <a:r>
                        <a:rPr lang="es-ES_tradnl" sz="1300" b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. Con</a:t>
                      </a:r>
                      <a:r>
                        <a:rPr lang="es-ES_tradnl" sz="1300" b="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 base a los resultados obtenidos, </a:t>
                      </a:r>
                      <a:r>
                        <a:rPr lang="es-ES_tradnl" sz="1300" b="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proponer</a:t>
                      </a:r>
                      <a:r>
                        <a:rPr lang="es-ES_tradnl" sz="1300" b="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 la </a:t>
                      </a:r>
                      <a:r>
                        <a:rPr lang="es-ES_tradnl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resolución de problemas prácticos </a:t>
                      </a:r>
                      <a:r>
                        <a:rPr lang="es-ES" sz="130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inmediatos, en orden a transformar las condiciones de </a:t>
                      </a:r>
                      <a:r>
                        <a:rPr lang="es-ES" sz="1300" b="0" dirty="0" smtClean="0">
                          <a:latin typeface="Lucida Sans" panose="020B0602030504020204" pitchFamily="34" charset="0"/>
                        </a:rPr>
                        <a:t>un acto productivo y a mejorar la calidad de ese producto.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40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FFF3F3"/>
                    </a:solidFill>
                  </a:tcPr>
                </a:tc>
              </a:tr>
              <a:tr h="199609">
                <a:tc vMerge="1">
                  <a:txBody>
                    <a:bodyPr/>
                    <a:lstStyle/>
                    <a:p>
                      <a:endParaRPr lang="es-ES" sz="1400" b="1" dirty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rgbClr val="EBEB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2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MX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La</a:t>
                      </a:r>
                      <a:r>
                        <a:rPr lang="es-MX" sz="1300" baseline="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 </a:t>
                      </a:r>
                      <a:r>
                        <a:rPr lang="es-MX" sz="1300" dirty="0" smtClean="0"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propuesta puede ser un</a:t>
                      </a:r>
                      <a:r>
                        <a:rPr lang="es-BO" sz="130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BO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sistema</a:t>
                      </a:r>
                      <a:r>
                        <a:rPr lang="es-BO" sz="130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una </a:t>
                      </a:r>
                      <a:r>
                        <a:rPr lang="es-BO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estrategia</a:t>
                      </a:r>
                      <a:r>
                        <a:rPr lang="es-BO" sz="130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 el diseño de un </a:t>
                      </a:r>
                      <a:r>
                        <a:rPr lang="es-BO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proyecto</a:t>
                      </a:r>
                      <a:r>
                        <a:rPr lang="es-BO" sz="130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Organizarla en apartados y subapartados que incluyan como</a:t>
                      </a: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mínimo:</a:t>
                      </a:r>
                      <a:endParaRPr lang="es-BO" sz="1300" dirty="0" smtClean="0">
                        <a:solidFill>
                          <a:srgbClr val="000000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40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FFCDCD"/>
                    </a:solidFill>
                  </a:tcPr>
                </a:tc>
              </a:tr>
              <a:tr h="609332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Las</a:t>
                      </a:r>
                      <a:r>
                        <a:rPr lang="es-BO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bases </a:t>
                      </a: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de la propuesta.</a:t>
                      </a:r>
                    </a:p>
                    <a:p>
                      <a:pPr marL="25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200" b="0" baseline="0" dirty="0" smtClean="0">
                        <a:latin typeface="Lucida Sans" panose="020B0602030504020204" pitchFamily="34" charset="0"/>
                      </a:endParaRPr>
                    </a:p>
                    <a:p>
                      <a:pPr marL="25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La</a:t>
                      </a:r>
                      <a:r>
                        <a:rPr lang="es-BO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descripción </a:t>
                      </a: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del sistema, estrategia o diseño del proyecto.</a:t>
                      </a:r>
                    </a:p>
                    <a:p>
                      <a:pPr marL="25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200" b="0" baseline="0" dirty="0" smtClean="0">
                        <a:latin typeface="Lucida Sans" panose="020B0602030504020204" pitchFamily="34" charset="0"/>
                      </a:endParaRPr>
                    </a:p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b="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Las i</a:t>
                      </a:r>
                      <a:r>
                        <a:rPr lang="es-BO" sz="1300" b="0" baseline="0" dirty="0" smtClean="0">
                          <a:solidFill>
                            <a:srgbClr val="0000CC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mplicaciones</a:t>
                      </a:r>
                      <a:r>
                        <a:rPr lang="es-BO" sz="1300" b="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prácticas de la propuesta.</a:t>
                      </a:r>
                    </a:p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300" b="0" baseline="0" dirty="0" smtClean="0">
                        <a:solidFill>
                          <a:schemeClr val="dk1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</a:txBody>
                  <a:tcPr marL="89535" marR="89535" marT="0" marB="0">
                    <a:solidFill>
                      <a:srgbClr val="FFCDCD"/>
                    </a:solidFill>
                  </a:tcPr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176" y="3576462"/>
            <a:ext cx="4851048" cy="2878289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5" name="128 Rectángulo"/>
          <p:cNvSpPr/>
          <p:nvPr/>
        </p:nvSpPr>
        <p:spPr bwMode="auto">
          <a:xfrm>
            <a:off x="1331640" y="6525344"/>
            <a:ext cx="7264520" cy="324000"/>
          </a:xfrm>
          <a:prstGeom prst="rect">
            <a:avLst/>
          </a:prstGeom>
          <a:gradFill>
            <a:gsLst>
              <a:gs pos="7000">
                <a:srgbClr val="00FF99"/>
              </a:gs>
              <a:gs pos="7000">
                <a:srgbClr val="FF0000"/>
              </a:gs>
              <a:gs pos="12000">
                <a:srgbClr val="2F2F91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s-BO" sz="1600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La propuesta </a:t>
            </a:r>
            <a:r>
              <a:rPr lang="es-ES_tradnl" sz="1600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busca </a:t>
            </a:r>
            <a:r>
              <a:rPr lang="es-ES_tradnl" sz="1600" b="0" dirty="0">
                <a:solidFill>
                  <a:schemeClr val="bg1"/>
                </a:solidFill>
                <a:latin typeface="Lucida Sans" panose="020B0602030504020204" pitchFamily="34" charset="0"/>
              </a:rPr>
              <a:t>la resolución de problemas prácticos </a:t>
            </a:r>
            <a:r>
              <a:rPr lang="es-ES" sz="1600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inmediatos.</a:t>
            </a:r>
            <a:endParaRPr lang="es-ES" sz="1600" b="0" kern="0" dirty="0">
              <a:solidFill>
                <a:schemeClr val="bg1"/>
              </a:solidFill>
              <a:latin typeface="Lucida Sans" pitchFamily="34" charset="0"/>
              <a:cs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32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gradFill>
            <a:gsLst>
              <a:gs pos="7000">
                <a:srgbClr val="00FF99"/>
              </a:gs>
              <a:gs pos="22000">
                <a:srgbClr val="FF0000"/>
              </a:gs>
              <a:gs pos="33000">
                <a:srgbClr val="2F2F91"/>
              </a:gs>
            </a:gsLst>
            <a:path path="circle">
              <a:fillToRect l="100000" t="100000"/>
            </a:path>
          </a:gradFill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8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+mj-ea"/>
                <a:cs typeface="Lucida Sans" pitchFamily="34" charset="0"/>
              </a:rPr>
              <a:t>PARTES FINALES</a:t>
            </a:r>
            <a:endParaRPr kumimoji="0" lang="es-ES" sz="28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-17633" y="548680"/>
            <a:ext cx="4301601" cy="324000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83700"/>
              </a:buClr>
              <a:buSzPct val="80000"/>
              <a:tabLst/>
              <a:defRPr/>
            </a:pPr>
            <a:r>
              <a:rPr lang="es-ES_tradnl" sz="1800" b="0" kern="0" dirty="0" smtClean="0">
                <a:latin typeface="Lucida Sans" pitchFamily="34" charset="0"/>
                <a:ea typeface="+mj-ea"/>
                <a:cs typeface="Lucida Sans" pitchFamily="34" charset="0"/>
              </a:rPr>
              <a:t>Referencias bibliográfica y Anexos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graphicFrame>
        <p:nvGraphicFramePr>
          <p:cNvPr id="9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988477"/>
              </p:ext>
            </p:extLst>
          </p:nvPr>
        </p:nvGraphicFramePr>
        <p:xfrm>
          <a:off x="323528" y="2353012"/>
          <a:ext cx="8568952" cy="42443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84176"/>
                <a:gridCol w="6984776"/>
              </a:tblGrid>
              <a:tr h="175434">
                <a:tc gridSpan="2">
                  <a:txBody>
                    <a:bodyPr/>
                    <a:lstStyle/>
                    <a:p>
                      <a:pPr algn="ctr">
                        <a:buClr>
                          <a:srgbClr val="FF3300"/>
                        </a:buClr>
                      </a:pPr>
                      <a:r>
                        <a:rPr lang="es-BO" sz="1500" b="1" baseline="0" dirty="0" smtClean="0">
                          <a:solidFill>
                            <a:srgbClr val="FFFF00"/>
                          </a:solidFill>
                          <a:latin typeface="Lucida Sans" panose="020B0602030504020204" pitchFamily="34" charset="0"/>
                        </a:rPr>
                        <a:t>PARTES FINALES</a:t>
                      </a:r>
                      <a:endParaRPr lang="es-MX" sz="1500" b="1" dirty="0">
                        <a:solidFill>
                          <a:srgbClr val="FFFF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</a:tr>
              <a:tr h="1712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Sección</a:t>
                      </a:r>
                      <a:endParaRPr lang="es-ES" sz="1450" b="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Descripción</a:t>
                      </a:r>
                      <a:endParaRPr lang="es-ES" sz="1450" b="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601488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r>
                        <a:rPr lang="es-MX" sz="1400" b="0" dirty="0" smtClean="0">
                          <a:solidFill>
                            <a:srgbClr val="C00000"/>
                          </a:solidFill>
                          <a:latin typeface="Lucida Sans" panose="020B0602030504020204" pitchFamily="34" charset="0"/>
                        </a:rPr>
                        <a:t>Referencias bibliográficas</a:t>
                      </a:r>
                    </a:p>
                  </a:txBody>
                  <a:tcPr anchor="ctr">
                    <a:solidFill>
                      <a:srgbClr val="F6F6F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BO" sz="1300" kern="12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dirty="0" smtClean="0"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Hacer el </a:t>
                      </a:r>
                      <a:r>
                        <a:rPr lang="es-BO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listado bibliográfico </a:t>
                      </a:r>
                      <a:r>
                        <a:rPr lang="es-BO" sz="1300" dirty="0" smtClean="0"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general de todas las fuentes consultadas durante la investigación.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BO" sz="300" dirty="0" smtClean="0">
                        <a:effectLst/>
                        <a:latin typeface="Lucida Sans" panose="020B06020305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5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 marco teórico </a:t>
                      </a:r>
                      <a:r>
                        <a:rPr lang="es-BO" sz="1300" baseline="0" dirty="0" smtClean="0"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 el fundamento de toda la investigación, incluso a partir de la concepción del tema. Se obtiene a partir de la consulta bibliográfica, por eso la importancia del listado.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BO" sz="400" baseline="0" dirty="0" smtClean="0">
                        <a:effectLst/>
                        <a:latin typeface="Lucida Sans" panose="020B06020305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FFFFE5"/>
                    </a:solidFill>
                  </a:tcPr>
                </a:tc>
              </a:tr>
              <a:tr h="369079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kern="12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b="1" kern="12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3" panose="05040102010807070707" pitchFamily="18" charset="2"/>
                        </a:rPr>
                        <a:t>Estilo</a:t>
                      </a:r>
                      <a:r>
                        <a:rPr lang="es-BO" sz="1300" b="1" kern="1200" baseline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3" panose="05040102010807070707" pitchFamily="18" charset="2"/>
                        </a:rPr>
                        <a:t> de las referencias</a:t>
                      </a:r>
                      <a:r>
                        <a:rPr lang="es-BO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3" panose="05040102010807070707" pitchFamily="18" charset="2"/>
                        </a:rPr>
                        <a:t>. </a:t>
                      </a:r>
                      <a:r>
                        <a:rPr lang="es-BO" sz="130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Se recomienda la </a:t>
                      </a:r>
                      <a:r>
                        <a:rPr lang="es-BO" sz="13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norma APA</a:t>
                      </a:r>
                      <a:r>
                        <a:rPr lang="es-BO" sz="130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, que se caracteriza por incluir las citas en cuerpo del texto, utilizando el apellido del autor y el año de publicación.</a:t>
                      </a: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En el estilo </a:t>
                      </a:r>
                      <a:r>
                        <a:rPr lang="es-BO" sz="1300" baseline="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APA ( Año actual) </a:t>
                      </a: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no se requiere utilizar las citas a pie de página.</a:t>
                      </a:r>
                    </a:p>
                  </a:txBody>
                  <a:tcPr marL="89535" marR="89535" marT="0" marB="0">
                    <a:solidFill>
                      <a:srgbClr val="FFFFA3"/>
                    </a:solidFill>
                  </a:tcPr>
                </a:tc>
              </a:tr>
              <a:tr h="3258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endParaRPr lang="es-MX" sz="1400" b="0" dirty="0" smtClean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F6F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kern="12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Para insertar citas en Word proceda de la siguiente manera: </a:t>
                      </a:r>
                    </a:p>
                    <a:p>
                      <a:pPr marL="2520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REFERENCIAS 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 </a:t>
                      </a: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Estilo APA 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 </a:t>
                      </a: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Insertar cita 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 </a:t>
                      </a: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Agregar nueva fuente 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 </a:t>
                      </a:r>
                      <a:r>
                        <a:rPr lang="es-BO" sz="1300" baseline="0" dirty="0" smtClean="0">
                          <a:solidFill>
                            <a:srgbClr val="000000"/>
                          </a:solidFill>
                          <a:effectLst/>
                          <a:latin typeface="Lucida Sans" panose="020B0602030504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Crear fuente. </a:t>
                      </a:r>
                    </a:p>
                  </a:txBody>
                  <a:tcPr marL="89535" marR="89535" marT="0" marB="0">
                    <a:solidFill>
                      <a:srgbClr val="FFFFA3"/>
                    </a:solidFill>
                  </a:tcPr>
                </a:tc>
              </a:tr>
              <a:tr h="359222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400" b="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Anexos</a:t>
                      </a:r>
                      <a:r>
                        <a:rPr lang="es-BO" sz="1400" b="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BO" sz="1400" b="0" dirty="0">
                        <a:solidFill>
                          <a:srgbClr val="FF0000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 anchor="ctr">
                    <a:solidFill>
                      <a:srgbClr val="E2E2F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BO" sz="1300" kern="12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kern="120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Incluir </a:t>
                      </a:r>
                      <a:r>
                        <a:rPr lang="es-BO" sz="1300" kern="12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información complementaria</a:t>
                      </a:r>
                      <a:r>
                        <a:rPr lang="es-BO" sz="1300" kern="120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:</a:t>
                      </a:r>
                      <a:r>
                        <a:rPr lang="es-BO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 imágenes, muestras de los cuestionarios utilizados, un nuevo programa computacional, análisis estadísticos adicionales, guiones de observación o documentos.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BO" sz="400" kern="1200" baseline="0" dirty="0" smtClean="0">
                        <a:solidFill>
                          <a:schemeClr val="dk1"/>
                        </a:solidFill>
                        <a:effectLst/>
                        <a:latin typeface="Lucida Sans" panose="020B0602030504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solidFill>
                      <a:srgbClr val="FFFFE5"/>
                    </a:solidFill>
                  </a:tcPr>
                </a:tc>
              </a:tr>
              <a:tr h="258974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kern="1200" dirty="0" smtClean="0">
                          <a:solidFill>
                            <a:srgbClr val="FF000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kern="120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Son útiles para describir con </a:t>
                      </a:r>
                      <a:r>
                        <a:rPr lang="es-BO" sz="1300" kern="1200" dirty="0" smtClean="0">
                          <a:solidFill>
                            <a:srgbClr val="C0000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mayor profundidad </a:t>
                      </a:r>
                      <a:r>
                        <a:rPr lang="es-BO" sz="1300" kern="1200" dirty="0" smtClean="0">
                          <a:solidFill>
                            <a:schemeClr val="dk1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ciertos aspectos, sin distraer la lectura del texto principal del reporte o evitar que rompan con el formato de éste.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500" dirty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FFFFA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00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gradFill>
            <a:gsLst>
              <a:gs pos="5000">
                <a:srgbClr val="00FF99"/>
              </a:gs>
              <a:gs pos="11000">
                <a:srgbClr val="FF0000"/>
              </a:gs>
              <a:gs pos="16000">
                <a:srgbClr val="2F2F91"/>
              </a:gs>
            </a:gsLst>
            <a:path path="circle">
              <a:fillToRect l="100000" t="100000"/>
            </a:path>
          </a:gradFill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lvl="0" eaLnBrk="0" hangingPunct="0">
              <a:defRPr/>
            </a:pPr>
            <a:r>
              <a:rPr lang="es-ES_tradnl" sz="30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cs typeface="Lucida Sans" pitchFamily="34" charset="0"/>
              </a:rPr>
              <a:t>Links de los documentos de referencia colección</a:t>
            </a:r>
            <a:endParaRPr lang="es-ES" sz="3000" kern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8" name="1 Título"/>
          <p:cNvSpPr txBox="1">
            <a:spLocks/>
          </p:cNvSpPr>
          <p:nvPr/>
        </p:nvSpPr>
        <p:spPr bwMode="auto">
          <a:xfrm>
            <a:off x="-17634" y="548680"/>
            <a:ext cx="5381722" cy="324000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buClr>
                <a:srgbClr val="483700"/>
              </a:buClr>
              <a:buSzPct val="80000"/>
              <a:defRPr/>
            </a:pPr>
            <a:r>
              <a:rPr lang="es-ES_tradnl" sz="1800" b="0" kern="0" dirty="0" smtClean="0">
                <a:solidFill>
                  <a:schemeClr val="tx2"/>
                </a:solidFill>
                <a:latin typeface="Lucida Sans" pitchFamily="34" charset="0"/>
                <a:cs typeface="Lucida Sans" pitchFamily="34" charset="0"/>
              </a:rPr>
              <a:t>Los 10 pasos de la Investigación Científica</a:t>
            </a:r>
            <a:endParaRPr lang="es-ES" sz="1800" b="0" kern="0" dirty="0">
              <a:solidFill>
                <a:srgbClr val="86664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" pitchFamily="34" charset="0"/>
              <a:cs typeface="Lucida Sans" pitchFamily="34" charset="0"/>
            </a:endParaRPr>
          </a:p>
        </p:txBody>
      </p:sp>
      <p:graphicFrame>
        <p:nvGraphicFramePr>
          <p:cNvPr id="2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680501"/>
              </p:ext>
            </p:extLst>
          </p:nvPr>
        </p:nvGraphicFramePr>
        <p:xfrm>
          <a:off x="323528" y="987544"/>
          <a:ext cx="6192688" cy="3017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192688"/>
              </a:tblGrid>
              <a:tr h="2542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kern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Lucida Sans" pitchFamily="34" charset="0"/>
                          <a:cs typeface="Lucida Sans" pitchFamily="34" charset="0"/>
                        </a:rPr>
                        <a:t>LINKS DE LOS DOCUMENTOS</a:t>
                      </a:r>
                      <a:endParaRPr lang="es-ES" sz="1600" kern="0" dirty="0" smtClean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Lucida Sans" pitchFamily="34" charset="0"/>
                        <a:cs typeface="Lucida Sans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967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2"/>
                        </a:rPr>
                        <a:t>0.Introduccion.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2"/>
                        </a:rPr>
                        <a:t> Los 10 pasos de la Investigación Científica</a:t>
                      </a:r>
                      <a:endParaRPr lang="es-MX" sz="2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00" b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3"/>
                        </a:rPr>
                        <a:t>1.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3"/>
                        </a:rPr>
                        <a:t>La idea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3"/>
                        </a:rPr>
                        <a:t>. Paso 1</a:t>
                      </a:r>
                      <a:r>
                        <a:rPr lang="es-MX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3"/>
                        </a:rPr>
                        <a:t>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3"/>
                        </a:rPr>
                        <a:t>de la Investigación Científica</a:t>
                      </a:r>
                      <a:endParaRPr lang="es-MX" sz="5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MX" sz="300" b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</a:tr>
              <a:tr h="1812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4"/>
                        </a:rPr>
                        <a:t>2.El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4"/>
                        </a:rPr>
                        <a:t> problema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4"/>
                        </a:rPr>
                        <a:t>. Paso 2</a:t>
                      </a:r>
                      <a:r>
                        <a:rPr lang="es-MX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4"/>
                        </a:rPr>
                        <a:t>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4"/>
                        </a:rPr>
                        <a:t>de la Investigación Científica</a:t>
                      </a:r>
                      <a:endParaRPr lang="es-BO" sz="13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MX" sz="3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</a:tr>
              <a:tr h="1812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5"/>
                        </a:rPr>
                        <a:t>3.Sustento teórico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5"/>
                        </a:rPr>
                        <a:t>. Paso 3</a:t>
                      </a:r>
                      <a:r>
                        <a:rPr lang="es-MX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5"/>
                        </a:rPr>
                        <a:t>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5"/>
                        </a:rPr>
                        <a:t>de la Investigación Científica</a:t>
                      </a:r>
                      <a:endParaRPr lang="es-BO" sz="13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0" indent="0">
                        <a:buClr>
                          <a:srgbClr val="FF3300"/>
                        </a:buClr>
                        <a:buNone/>
                      </a:pPr>
                      <a:endParaRPr lang="es-MX" sz="3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</a:tr>
              <a:tr h="1812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6"/>
                        </a:rPr>
                        <a:t>4.Alcance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6"/>
                        </a:rPr>
                        <a:t> de la investigación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6"/>
                        </a:rPr>
                        <a:t>. Paso 4</a:t>
                      </a:r>
                      <a:r>
                        <a:rPr lang="es-MX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6"/>
                        </a:rPr>
                        <a:t>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6"/>
                        </a:rPr>
                        <a:t>de la Investigación Científica</a:t>
                      </a:r>
                      <a:endParaRPr lang="es-BO" sz="13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0" indent="0">
                        <a:buClr>
                          <a:srgbClr val="FF3300"/>
                        </a:buClr>
                        <a:buNone/>
                      </a:pPr>
                      <a:endParaRPr lang="es-MX" sz="3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</a:tr>
              <a:tr h="1812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7"/>
                        </a:rPr>
                        <a:t>5.Hipótesis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7"/>
                        </a:rPr>
                        <a:t>. Paso 5</a:t>
                      </a:r>
                      <a:r>
                        <a:rPr lang="es-MX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7"/>
                        </a:rPr>
                        <a:t>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7"/>
                        </a:rPr>
                        <a:t>de la Investigación Científica</a:t>
                      </a:r>
                      <a:endParaRPr lang="es-BO" sz="13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0" indent="0">
                        <a:buClr>
                          <a:srgbClr val="FF3300"/>
                        </a:buClr>
                        <a:buNone/>
                      </a:pPr>
                      <a:endParaRPr lang="es-MX" sz="3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</a:tr>
              <a:tr h="1812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8"/>
                        </a:rPr>
                        <a:t>6.Diseño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8"/>
                        </a:rPr>
                        <a:t> de la investigación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8"/>
                        </a:rPr>
                        <a:t>. Paso 6</a:t>
                      </a:r>
                      <a:r>
                        <a:rPr lang="es-MX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8"/>
                        </a:rPr>
                        <a:t>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8"/>
                        </a:rPr>
                        <a:t>de la Investigación Científica</a:t>
                      </a:r>
                      <a:endParaRPr lang="es-BO" sz="13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0" indent="0">
                        <a:buClr>
                          <a:srgbClr val="FF3300"/>
                        </a:buClr>
                        <a:buNone/>
                      </a:pPr>
                      <a:endParaRPr lang="es-MX" sz="400" b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</a:tr>
              <a:tr h="1812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9"/>
                        </a:rPr>
                        <a:t>7.Selección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9"/>
                        </a:rPr>
                        <a:t> de la muestra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9"/>
                        </a:rPr>
                        <a:t>. Paso 7</a:t>
                      </a:r>
                      <a:r>
                        <a:rPr lang="es-MX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9"/>
                        </a:rPr>
                        <a:t>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9"/>
                        </a:rPr>
                        <a:t>de la Investigación Científica</a:t>
                      </a:r>
                      <a:endParaRPr lang="es-MX" sz="13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BO" sz="3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</a:tr>
              <a:tr h="1812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10"/>
                        </a:rPr>
                        <a:t>8.Recolección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10"/>
                        </a:rPr>
                        <a:t> de datos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10"/>
                        </a:rPr>
                        <a:t>. Paso 8</a:t>
                      </a:r>
                      <a:r>
                        <a:rPr lang="es-MX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10"/>
                        </a:rPr>
                        <a:t>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10"/>
                        </a:rPr>
                        <a:t>de la Investigación Científica</a:t>
                      </a:r>
                      <a:endParaRPr lang="es-MX" sz="13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0" indent="0">
                        <a:buClr>
                          <a:srgbClr val="FF3300"/>
                        </a:buClr>
                        <a:buNone/>
                      </a:pPr>
                      <a:endParaRPr lang="es-MX" sz="3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</a:tr>
              <a:tr h="1812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11"/>
                        </a:rPr>
                        <a:t>9.Análisis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11"/>
                        </a:rPr>
                        <a:t> de los datos.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11"/>
                        </a:rPr>
                        <a:t> Paso 9</a:t>
                      </a:r>
                      <a:r>
                        <a:rPr lang="es-MX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11"/>
                        </a:rPr>
                        <a:t>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11"/>
                        </a:rPr>
                        <a:t>de la Investigación Científica</a:t>
                      </a:r>
                      <a:endParaRPr lang="es-MX" sz="4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MX" sz="3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</a:tr>
              <a:tr h="1812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12"/>
                        </a:rPr>
                        <a:t>10.Reporte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  <a:hlinkClick r:id="rId12"/>
                        </a:rPr>
                        <a:t> de la investigación.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12"/>
                        </a:rPr>
                        <a:t> Paso 10</a:t>
                      </a:r>
                      <a:r>
                        <a:rPr lang="es-MX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12"/>
                        </a:rPr>
                        <a:t>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hlinkClick r:id="rId12"/>
                        </a:rPr>
                        <a:t>de la Investigación Científica</a:t>
                      </a:r>
                      <a:endParaRPr lang="es-BO" sz="1300" b="0" baseline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MX" sz="2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221088"/>
            <a:ext cx="6192688" cy="2166015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32 Rectángulo"/>
          <p:cNvSpPr/>
          <p:nvPr/>
        </p:nvSpPr>
        <p:spPr>
          <a:xfrm>
            <a:off x="6696959" y="3861048"/>
            <a:ext cx="226752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FIN</a:t>
            </a:r>
            <a:endParaRPr lang="es-ES" sz="8800" dirty="0">
              <a:latin typeface="Arial Rounded MT Bold" pitchFamily="34" charset="0"/>
            </a:endParaRPr>
          </a:p>
        </p:txBody>
      </p:sp>
      <p:sp>
        <p:nvSpPr>
          <p:cNvPr id="14" name="15 Rectángulo"/>
          <p:cNvSpPr/>
          <p:nvPr/>
        </p:nvSpPr>
        <p:spPr>
          <a:xfrm>
            <a:off x="6070985" y="5868561"/>
            <a:ext cx="27729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sz="1600" dirty="0" smtClean="0">
                <a:solidFill>
                  <a:srgbClr val="C00000"/>
                </a:solidFill>
                <a:latin typeface="Lucida Sans" pitchFamily="34" charset="0"/>
                <a:cs typeface="Lucida Sans" pitchFamily="34" charset="0"/>
              </a:rPr>
              <a:t>INVESTIGACIÓN CIENTÍFICA</a:t>
            </a:r>
            <a:endParaRPr lang="es-ES_tradnl" sz="1600" dirty="0">
              <a:solidFill>
                <a:srgbClr val="C00000"/>
              </a:solidFill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6708325" y="5477162"/>
            <a:ext cx="2112717" cy="40011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sz="2000" dirty="0" smtClean="0">
                <a:solidFill>
                  <a:srgbClr val="C00000"/>
                </a:solidFill>
                <a:latin typeface="Lucida Sans" pitchFamily="34" charset="0"/>
                <a:cs typeface="Lucida Sans" pitchFamily="34" charset="0"/>
              </a:rPr>
              <a:t>Tema de:</a:t>
            </a:r>
            <a:endParaRPr lang="es-ES" sz="2000" dirty="0">
              <a:solidFill>
                <a:srgbClr val="C00000"/>
              </a:solidFill>
              <a:latin typeface="Lucida Sans" pitchFamily="34" charset="0"/>
              <a:cs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17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 Título"/>
          <p:cNvSpPr txBox="1">
            <a:spLocks/>
          </p:cNvSpPr>
          <p:nvPr/>
        </p:nvSpPr>
        <p:spPr>
          <a:xfrm>
            <a:off x="1619672" y="548680"/>
            <a:ext cx="5976664" cy="57148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lvl="0" eaLnBrk="0" hangingPunct="0">
              <a:defRPr/>
            </a:pPr>
            <a:r>
              <a:rPr lang="es-ES_tradnl" sz="3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cs typeface="Lucida Sans" pitchFamily="34" charset="0"/>
              </a:rPr>
              <a:t>ÍNDICE DEL CONTENIDO</a:t>
            </a:r>
            <a:endParaRPr lang="es-ES" sz="3000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10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639259"/>
              </p:ext>
            </p:extLst>
          </p:nvPr>
        </p:nvGraphicFramePr>
        <p:xfrm>
          <a:off x="1259632" y="2492896"/>
          <a:ext cx="6840760" cy="37444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840760"/>
              </a:tblGrid>
              <a:tr h="4576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kern="0" dirty="0" smtClean="0">
                          <a:solidFill>
                            <a:srgbClr val="00009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Lucida Sans" pitchFamily="34" charset="0"/>
                          <a:cs typeface="Lucida Sans" pitchFamily="34" charset="0"/>
                        </a:rPr>
                        <a:t>ÍNDICE DEL CONTENIDO</a:t>
                      </a:r>
                      <a:endParaRPr lang="es-ES" sz="1600" kern="0" dirty="0" smtClean="0">
                        <a:solidFill>
                          <a:srgbClr val="00009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Lucida Sans" pitchFamily="34" charset="0"/>
                        <a:cs typeface="Lucida Sans" pitchFamily="34" charset="0"/>
                      </a:endParaRPr>
                    </a:p>
                  </a:txBody>
                  <a:tcPr anchor="ctr">
                    <a:solidFill>
                      <a:srgbClr val="589DEE"/>
                    </a:solidFill>
                  </a:tcPr>
                </a:tc>
              </a:tr>
              <a:tr h="582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0" baseline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Reporte de la investigación </a:t>
                      </a:r>
                      <a:r>
                        <a:rPr lang="es-ES" sz="1400" b="0" baseline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(Aspectos generales de una tesis. Estructura de presentación de la tesis. Partes preliminares).</a:t>
                      </a:r>
                      <a:endParaRPr lang="es-BO" sz="200" b="0" baseline="0" dirty="0" smtClean="0">
                        <a:solidFill>
                          <a:srgbClr val="000090"/>
                        </a:solidFill>
                        <a:latin typeface="Lucida Sans" panose="020B0602030504020204" pitchFamily="34" charset="0"/>
                        <a:sym typeface="Wingdings 2" panose="05020102010507070707" pitchFamily="18" charset="2"/>
                      </a:endParaRPr>
                    </a:p>
                  </a:txBody>
                  <a:tcPr marL="89535" marR="89535" marT="0" marB="0">
                    <a:solidFill>
                      <a:srgbClr val="589DEE"/>
                    </a:solidFill>
                  </a:tcPr>
                </a:tc>
              </a:tr>
              <a:tr h="3536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Capítulo 1: Introducción</a:t>
                      </a:r>
                      <a:r>
                        <a:rPr lang="es-ES" sz="1400" b="0" baseline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.</a:t>
                      </a:r>
                      <a:endParaRPr lang="es-MX" sz="1400" b="0" baseline="0" dirty="0" smtClean="0">
                        <a:solidFill>
                          <a:srgbClr val="000090"/>
                        </a:solidFill>
                        <a:latin typeface="Lucida Sans" panose="020B0602030504020204" pitchFamily="34" charset="0"/>
                        <a:sym typeface="Wingdings 2" panose="05020102010507070707" pitchFamily="18" charset="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ES" sz="300" b="0" baseline="0" dirty="0" smtClean="0">
                        <a:solidFill>
                          <a:srgbClr val="000090"/>
                        </a:solidFill>
                        <a:latin typeface="Lucida Sans" panose="020B0602030504020204" pitchFamily="34" charset="0"/>
                        <a:sym typeface="Wingdings 2" panose="05020102010507070707" pitchFamily="18" charset="2"/>
                      </a:endParaRPr>
                    </a:p>
                  </a:txBody>
                  <a:tcPr marL="89535" marR="89535" marT="0" marB="0">
                    <a:solidFill>
                      <a:srgbClr val="589DEE"/>
                    </a:solidFill>
                  </a:tcPr>
                </a:tc>
              </a:tr>
              <a:tr h="332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Capítulo 2: Marco teórico</a:t>
                      </a:r>
                      <a:r>
                        <a:rPr lang="es-ES" sz="1400" b="0" baseline="0" dirty="0" smtClean="0">
                          <a:solidFill>
                            <a:srgbClr val="000090"/>
                          </a:solidFill>
                          <a:effectLst/>
                          <a:latin typeface="Lucida Sans" panose="020B0602030504020204" pitchFamily="34" charset="0"/>
                          <a:ea typeface="Cambria Math" panose="02040503050406030204" pitchFamily="18" charset="0"/>
                          <a:sym typeface="Wingdings 2" panose="05020102010507070707" pitchFamily="18" charset="2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MX" sz="200" b="1" dirty="0">
                        <a:solidFill>
                          <a:srgbClr val="000090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589DEE"/>
                    </a:solidFill>
                  </a:tcPr>
                </a:tc>
              </a:tr>
              <a:tr h="3536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Capítulo 3: Marco metodológico</a:t>
                      </a:r>
                      <a:r>
                        <a:rPr lang="es-ES" sz="1400" b="0" baseline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ES" sz="300" b="0" baseline="0" dirty="0" smtClean="0">
                        <a:solidFill>
                          <a:srgbClr val="000090"/>
                        </a:solidFill>
                        <a:effectLst/>
                        <a:latin typeface="Lucida Sans" panose="020B0602030504020204" pitchFamily="34" charset="0"/>
                        <a:ea typeface="Cambria Math" panose="02040503050406030204" pitchFamily="18" charset="0"/>
                        <a:sym typeface="Wingdings 2" panose="05020102010507070707" pitchFamily="18" charset="2"/>
                      </a:endParaRPr>
                    </a:p>
                  </a:txBody>
                  <a:tcPr marL="89535" marR="89535" marT="0" marB="0">
                    <a:solidFill>
                      <a:srgbClr val="589DEE"/>
                    </a:solidFill>
                  </a:tcPr>
                </a:tc>
              </a:tr>
              <a:tr h="2912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Capítulo 4: Resultados</a:t>
                      </a:r>
                      <a:r>
                        <a:rPr lang="es-ES" sz="1400" b="0" baseline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.</a:t>
                      </a:r>
                    </a:p>
                  </a:txBody>
                  <a:tcPr marL="89535" marR="89535" marT="0" marB="0">
                    <a:solidFill>
                      <a:srgbClr val="589DEE"/>
                    </a:solidFill>
                  </a:tcPr>
                </a:tc>
              </a:tr>
              <a:tr h="3536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Capítulo 5: Discusión de los resultados</a:t>
                      </a:r>
                      <a:r>
                        <a:rPr lang="es-ES" sz="1400" b="0" baseline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MX" sz="300" b="0" dirty="0" smtClean="0">
                        <a:solidFill>
                          <a:srgbClr val="00009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589DEE"/>
                    </a:solidFill>
                  </a:tcPr>
                </a:tc>
              </a:tr>
              <a:tr h="3536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Capítulo 6: Propuesta.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BO" sz="300" b="0" dirty="0" smtClean="0">
                        <a:solidFill>
                          <a:srgbClr val="000090"/>
                        </a:solidFill>
                        <a:latin typeface="Lucida Sans" panose="020B0602030504020204" pitchFamily="34" charset="0"/>
                        <a:sym typeface="Wingdings 2" panose="05020102010507070707" pitchFamily="18" charset="2"/>
                      </a:endParaRPr>
                    </a:p>
                  </a:txBody>
                  <a:tcPr marL="89535" marR="89535" marT="0" marB="0">
                    <a:solidFill>
                      <a:srgbClr val="589DEE"/>
                    </a:solidFill>
                  </a:tcPr>
                </a:tc>
              </a:tr>
              <a:tr h="332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Partes finales</a:t>
                      </a:r>
                      <a:r>
                        <a:rPr lang="es-BO" sz="1400" b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BO" sz="200" b="0" dirty="0" smtClean="0">
                        <a:solidFill>
                          <a:srgbClr val="000090"/>
                        </a:solidFill>
                        <a:latin typeface="Lucida Sans" panose="020B0602030504020204" pitchFamily="34" charset="0"/>
                        <a:sym typeface="Wingdings 2" panose="05020102010507070707" pitchFamily="18" charset="2"/>
                      </a:endParaRPr>
                    </a:p>
                  </a:txBody>
                  <a:tcPr marL="89535" marR="89535" marT="0" marB="0">
                    <a:solidFill>
                      <a:srgbClr val="589DEE"/>
                    </a:solidFill>
                  </a:tcPr>
                </a:tc>
              </a:tr>
              <a:tr h="3328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Bibliografiia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33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s-MX" sz="200" b="0" dirty="0">
                        <a:solidFill>
                          <a:srgbClr val="00009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589DE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274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28 Conector recto de flecha"/>
          <p:cNvCxnSpPr/>
          <p:nvPr/>
        </p:nvCxnSpPr>
        <p:spPr>
          <a:xfrm rot="21600000">
            <a:off x="6228320" y="1131034"/>
            <a:ext cx="12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lvl="0" eaLnBrk="0" hangingPunct="0">
              <a:defRPr/>
            </a:pPr>
            <a:r>
              <a:rPr lang="es-ES_tradnl" sz="3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cs typeface="Lucida Sans" pitchFamily="34" charset="0"/>
              </a:rPr>
              <a:t>REPORTE DE LA INVESTIGACIÓN</a:t>
            </a:r>
            <a:endParaRPr lang="es-ES" sz="3000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" pitchFamily="34" charset="0"/>
              <a:cs typeface="Lucida Sans" pitchFamily="34" charset="0"/>
            </a:endParaRPr>
          </a:p>
        </p:txBody>
      </p:sp>
      <p:cxnSp>
        <p:nvCxnSpPr>
          <p:cNvPr id="56" name="28 Conector recto de flecha"/>
          <p:cNvCxnSpPr/>
          <p:nvPr/>
        </p:nvCxnSpPr>
        <p:spPr>
          <a:xfrm rot="16200000">
            <a:off x="196750" y="6182542"/>
            <a:ext cx="540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28 Conector recto de flecha"/>
          <p:cNvCxnSpPr/>
          <p:nvPr/>
        </p:nvCxnSpPr>
        <p:spPr>
          <a:xfrm rot="21600000">
            <a:off x="1511752" y="1123156"/>
            <a:ext cx="828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8 Conector recto de flecha"/>
          <p:cNvCxnSpPr/>
          <p:nvPr/>
        </p:nvCxnSpPr>
        <p:spPr>
          <a:xfrm rot="16200000">
            <a:off x="154924" y="2565242"/>
            <a:ext cx="540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28 Conector recto de flecha"/>
          <p:cNvCxnSpPr/>
          <p:nvPr/>
        </p:nvCxnSpPr>
        <p:spPr>
          <a:xfrm rot="16200000">
            <a:off x="156512" y="3501346"/>
            <a:ext cx="540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2 Conector recto de flecha"/>
          <p:cNvCxnSpPr/>
          <p:nvPr/>
        </p:nvCxnSpPr>
        <p:spPr>
          <a:xfrm rot="16200000">
            <a:off x="210512" y="1719202"/>
            <a:ext cx="432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28 Conector recto de flecha"/>
          <p:cNvCxnSpPr/>
          <p:nvPr/>
        </p:nvCxnSpPr>
        <p:spPr>
          <a:xfrm rot="16200000">
            <a:off x="156512" y="4437450"/>
            <a:ext cx="540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28 Conector recto de flecha"/>
          <p:cNvCxnSpPr/>
          <p:nvPr/>
        </p:nvCxnSpPr>
        <p:spPr>
          <a:xfrm rot="16200000">
            <a:off x="156512" y="5373554"/>
            <a:ext cx="540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0" name="1 Título"/>
          <p:cNvSpPr txBox="1">
            <a:spLocks/>
          </p:cNvSpPr>
          <p:nvPr/>
        </p:nvSpPr>
        <p:spPr bwMode="auto">
          <a:xfrm>
            <a:off x="-17633" y="548680"/>
            <a:ext cx="5135269" cy="324000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buClr>
                <a:srgbClr val="483700"/>
              </a:buClr>
              <a:buSzPct val="80000"/>
              <a:defRPr/>
            </a:pPr>
            <a:r>
              <a:rPr lang="es-ES_tradnl" sz="1800" b="0" kern="0" dirty="0" smtClean="0">
                <a:latin typeface="Lucida Sans" pitchFamily="34" charset="0"/>
                <a:cs typeface="Lucida Sans" pitchFamily="34" charset="0"/>
              </a:rPr>
              <a:t>Es el Paso 10 de la investigación científica</a:t>
            </a:r>
            <a:endParaRPr lang="es-ES" sz="1800" b="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29" name="27 Rectángulo"/>
          <p:cNvSpPr/>
          <p:nvPr/>
        </p:nvSpPr>
        <p:spPr>
          <a:xfrm>
            <a:off x="510269" y="5104348"/>
            <a:ext cx="1181411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70" b="0" dirty="0">
                <a:solidFill>
                  <a:srgbClr val="0000CC"/>
                </a:solidFill>
                <a:latin typeface="Lucida Sans" pitchFamily="34" charset="0"/>
                <a:cs typeface="Lucida Sans" pitchFamily="34" charset="0"/>
              </a:rPr>
              <a:t> </a:t>
            </a:r>
            <a:r>
              <a:rPr lang="es-ES" sz="1270" b="0" dirty="0" smtClean="0">
                <a:solidFill>
                  <a:srgbClr val="0000CC"/>
                </a:solidFill>
                <a:latin typeface="Lucida Sans" pitchFamily="34" charset="0"/>
                <a:cs typeface="Lucida Sans" pitchFamily="34" charset="0"/>
              </a:rPr>
              <a:t>Llevan al</a:t>
            </a:r>
            <a:endParaRPr lang="es-ES" sz="1270" b="0" dirty="0">
              <a:solidFill>
                <a:srgbClr val="0000CC"/>
              </a:solidFill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33" name="31 Rectángulo"/>
          <p:cNvSpPr/>
          <p:nvPr/>
        </p:nvSpPr>
        <p:spPr>
          <a:xfrm>
            <a:off x="551192" y="4174534"/>
            <a:ext cx="1212496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s-ES" sz="1270" b="0" dirty="0">
                <a:solidFill>
                  <a:srgbClr val="0000CC"/>
                </a:solidFill>
                <a:latin typeface="Lucida Sans" pitchFamily="34" charset="0"/>
                <a:cs typeface="Lucida Sans" pitchFamily="34" charset="0"/>
              </a:rPr>
              <a:t>P</a:t>
            </a:r>
            <a:r>
              <a:rPr lang="es-ES" sz="1270" b="0" dirty="0" smtClean="0">
                <a:solidFill>
                  <a:srgbClr val="0000CC"/>
                </a:solidFill>
                <a:latin typeface="Lucida Sans" pitchFamily="34" charset="0"/>
                <a:cs typeface="Lucida Sans" pitchFamily="34" charset="0"/>
              </a:rPr>
              <a:t>ermite </a:t>
            </a:r>
          </a:p>
          <a:p>
            <a:pPr>
              <a:lnSpc>
                <a:spcPts val="1300"/>
              </a:lnSpc>
            </a:pPr>
            <a:r>
              <a:rPr lang="es-ES" sz="1270" b="0" dirty="0" smtClean="0">
                <a:solidFill>
                  <a:srgbClr val="0000CC"/>
                </a:solidFill>
                <a:latin typeface="Lucida Sans" pitchFamily="34" charset="0"/>
                <a:cs typeface="Lucida Sans" pitchFamily="34" charset="0"/>
              </a:rPr>
              <a:t>visualizar el</a:t>
            </a:r>
            <a:endParaRPr lang="es-ES" sz="1270" b="0" dirty="0">
              <a:solidFill>
                <a:srgbClr val="0000CC"/>
              </a:solidFill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35" name="35 Rectángulo"/>
          <p:cNvSpPr/>
          <p:nvPr/>
        </p:nvSpPr>
        <p:spPr>
          <a:xfrm>
            <a:off x="510269" y="3238430"/>
            <a:ext cx="1325427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s-ES" sz="1270" b="0" dirty="0" smtClean="0">
                <a:solidFill>
                  <a:srgbClr val="0000CC"/>
                </a:solidFill>
                <a:latin typeface="Lucida Sans" pitchFamily="34" charset="0"/>
                <a:cs typeface="Lucida Sans" pitchFamily="34" charset="0"/>
              </a:rPr>
              <a:t>De donde se procede a </a:t>
            </a:r>
            <a:endParaRPr lang="es-ES" sz="1270" b="0" dirty="0">
              <a:solidFill>
                <a:srgbClr val="0000CC"/>
              </a:solidFill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37" name="38 Rectángulo"/>
          <p:cNvSpPr/>
          <p:nvPr/>
        </p:nvSpPr>
        <p:spPr>
          <a:xfrm>
            <a:off x="457325" y="2302326"/>
            <a:ext cx="1378371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s-ES" sz="1270" b="0" dirty="0">
                <a:solidFill>
                  <a:srgbClr val="0000CC"/>
                </a:solidFill>
                <a:latin typeface="Lucida Sans" pitchFamily="34" charset="0"/>
                <a:cs typeface="Lucida Sans" pitchFamily="34" charset="0"/>
              </a:rPr>
              <a:t>P</a:t>
            </a:r>
            <a:r>
              <a:rPr lang="es-ES" sz="1270" b="0" dirty="0" smtClean="0">
                <a:solidFill>
                  <a:srgbClr val="0000CC"/>
                </a:solidFill>
                <a:latin typeface="Lucida Sans" pitchFamily="34" charset="0"/>
                <a:cs typeface="Lucida Sans" pitchFamily="34" charset="0"/>
              </a:rPr>
              <a:t>ara validarla corresponde</a:t>
            </a:r>
            <a:endParaRPr lang="es-ES" sz="1270" b="0" dirty="0">
              <a:solidFill>
                <a:srgbClr val="0000CC"/>
              </a:solidFill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40" name="48 Rectángulo"/>
          <p:cNvSpPr/>
          <p:nvPr/>
        </p:nvSpPr>
        <p:spPr>
          <a:xfrm>
            <a:off x="467544" y="1499592"/>
            <a:ext cx="157320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70" b="0" dirty="0" smtClean="0">
                <a:solidFill>
                  <a:srgbClr val="0000CC"/>
                </a:solidFill>
                <a:latin typeface="Lucida Sans" pitchFamily="34" charset="0"/>
                <a:cs typeface="Lucida Sans" pitchFamily="34" charset="0"/>
              </a:rPr>
              <a:t>Y definir y  </a:t>
            </a:r>
            <a:endParaRPr lang="es-ES" sz="1270" b="0" dirty="0">
              <a:solidFill>
                <a:srgbClr val="0000CC"/>
              </a:solidFill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43" name="Text Box 20"/>
          <p:cNvSpPr txBox="1">
            <a:spLocks noChangeArrowheads="1"/>
          </p:cNvSpPr>
          <p:nvPr/>
        </p:nvSpPr>
        <p:spPr bwMode="auto">
          <a:xfrm>
            <a:off x="189851" y="980728"/>
            <a:ext cx="1512000" cy="523220"/>
          </a:xfrm>
          <a:prstGeom prst="rect">
            <a:avLst/>
          </a:prstGeom>
          <a:gradFill>
            <a:gsLst>
              <a:gs pos="15000">
                <a:srgbClr val="2E8A5C"/>
              </a:gs>
              <a:gs pos="8000">
                <a:srgbClr val="FF0000"/>
              </a:gs>
              <a:gs pos="3000">
                <a:srgbClr val="FF9900"/>
              </a:gs>
            </a:gsLst>
            <a:path path="circle">
              <a:fillToRect l="100000" t="100000"/>
            </a:path>
          </a:gradFill>
          <a:ln w="1270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/>
            <a:r>
              <a:rPr lang="es-ES" dirty="0" smtClean="0">
                <a:solidFill>
                  <a:srgbClr val="FFFF00"/>
                </a:solidFill>
                <a:latin typeface="Lucida Sans" panose="020B0602030504020204" pitchFamily="34" charset="0"/>
              </a:rPr>
              <a:t>7.</a:t>
            </a:r>
            <a:r>
              <a:rPr lang="es-ES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Seleccionar</a:t>
            </a:r>
          </a:p>
          <a:p>
            <a:pPr lvl="0" algn="ctr"/>
            <a:r>
              <a:rPr lang="es-ES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la </a:t>
            </a:r>
            <a:r>
              <a:rPr lang="es-ES" b="0" dirty="0">
                <a:solidFill>
                  <a:schemeClr val="bg1"/>
                </a:solidFill>
                <a:latin typeface="Lucida Sans" panose="020B0602030504020204" pitchFamily="34" charset="0"/>
              </a:rPr>
              <a:t>muestra</a:t>
            </a:r>
          </a:p>
        </p:txBody>
      </p:sp>
      <p:sp>
        <p:nvSpPr>
          <p:cNvPr id="45" name="Text Box 20"/>
          <p:cNvSpPr txBox="1">
            <a:spLocks noChangeArrowheads="1"/>
          </p:cNvSpPr>
          <p:nvPr/>
        </p:nvSpPr>
        <p:spPr bwMode="auto">
          <a:xfrm>
            <a:off x="202467" y="1772816"/>
            <a:ext cx="1440000" cy="523220"/>
          </a:xfrm>
          <a:prstGeom prst="rect">
            <a:avLst/>
          </a:prstGeom>
          <a:gradFill>
            <a:gsLst>
              <a:gs pos="15000">
                <a:srgbClr val="2E8A5C"/>
              </a:gs>
              <a:gs pos="8000">
                <a:srgbClr val="FF0000"/>
              </a:gs>
              <a:gs pos="3000">
                <a:srgbClr val="FF9900"/>
              </a:gs>
            </a:gsLst>
            <a:path path="circle">
              <a:fillToRect l="100000" t="100000"/>
            </a:path>
          </a:gradFill>
          <a:ln w="1270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/>
            <a:r>
              <a:rPr lang="es-ES" dirty="0" smtClean="0">
                <a:solidFill>
                  <a:srgbClr val="FFFF00"/>
                </a:solidFill>
                <a:latin typeface="Lucida Sans" panose="020B0602030504020204" pitchFamily="34" charset="0"/>
              </a:rPr>
              <a:t>6. </a:t>
            </a:r>
            <a:r>
              <a:rPr lang="es-ES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Diseñar la investigación</a:t>
            </a:r>
            <a:endParaRPr lang="es-ES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46" name="Text Box 20"/>
          <p:cNvSpPr txBox="1">
            <a:spLocks noChangeArrowheads="1"/>
          </p:cNvSpPr>
          <p:nvPr/>
        </p:nvSpPr>
        <p:spPr bwMode="auto">
          <a:xfrm>
            <a:off x="209694" y="2708920"/>
            <a:ext cx="1512000" cy="523220"/>
          </a:xfrm>
          <a:prstGeom prst="rect">
            <a:avLst/>
          </a:prstGeom>
          <a:gradFill>
            <a:gsLst>
              <a:gs pos="15000">
                <a:srgbClr val="2E8A5C"/>
              </a:gs>
              <a:gs pos="8000">
                <a:srgbClr val="FF0000"/>
              </a:gs>
              <a:gs pos="3000">
                <a:srgbClr val="FF9900"/>
              </a:gs>
            </a:gsLst>
            <a:path path="circle">
              <a:fillToRect l="100000" t="100000"/>
            </a:path>
          </a:gradFill>
          <a:ln w="1270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/>
            <a:r>
              <a:rPr lang="es-ES" dirty="0" smtClean="0">
                <a:solidFill>
                  <a:srgbClr val="FFFF00"/>
                </a:solidFill>
                <a:latin typeface="Lucida Sans" panose="020B0602030504020204" pitchFamily="34" charset="0"/>
              </a:rPr>
              <a:t>5.</a:t>
            </a:r>
            <a:r>
              <a:rPr lang="es-ES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Formular</a:t>
            </a:r>
            <a:r>
              <a:rPr lang="es-ES" dirty="0" smtClean="0">
                <a:solidFill>
                  <a:srgbClr val="FFFF00"/>
                </a:solidFill>
                <a:latin typeface="Lucida Sans" panose="020B0602030504020204" pitchFamily="34" charset="0"/>
              </a:rPr>
              <a:t> </a:t>
            </a:r>
            <a:r>
              <a:rPr lang="es-ES" b="0" dirty="0">
                <a:solidFill>
                  <a:schemeClr val="bg1"/>
                </a:solidFill>
                <a:latin typeface="Lucida Sans" panose="020B0602030504020204" pitchFamily="34" charset="0"/>
              </a:rPr>
              <a:t>hipótesis</a:t>
            </a:r>
          </a:p>
        </p:txBody>
      </p:sp>
      <p:sp>
        <p:nvSpPr>
          <p:cNvPr id="47" name="Text Box 20"/>
          <p:cNvSpPr txBox="1">
            <a:spLocks noChangeArrowheads="1"/>
          </p:cNvSpPr>
          <p:nvPr/>
        </p:nvSpPr>
        <p:spPr bwMode="auto">
          <a:xfrm>
            <a:off x="209694" y="3645024"/>
            <a:ext cx="1512000" cy="523220"/>
          </a:xfrm>
          <a:prstGeom prst="rect">
            <a:avLst/>
          </a:prstGeom>
          <a:gradFill>
            <a:gsLst>
              <a:gs pos="15000">
                <a:srgbClr val="2E8A5C"/>
              </a:gs>
              <a:gs pos="8000">
                <a:srgbClr val="FF0000"/>
              </a:gs>
              <a:gs pos="3000">
                <a:srgbClr val="FF9900"/>
              </a:gs>
            </a:gsLst>
            <a:path path="circle">
              <a:fillToRect l="100000" t="100000"/>
            </a:path>
          </a:gradFill>
          <a:ln w="1270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solidFill>
                  <a:srgbClr val="FFFF00"/>
                </a:solidFill>
                <a:latin typeface="Lucida Sans" panose="020B0602030504020204" pitchFamily="34" charset="0"/>
              </a:rPr>
              <a:t>4</a:t>
            </a:r>
            <a:r>
              <a:rPr lang="es-ES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.Alcance </a:t>
            </a:r>
            <a:r>
              <a:rPr lang="es-ES" b="0" dirty="0">
                <a:solidFill>
                  <a:schemeClr val="bg1"/>
                </a:solidFill>
                <a:latin typeface="Lucida Sans" panose="020B0602030504020204" pitchFamily="34" charset="0"/>
              </a:rPr>
              <a:t>de la </a:t>
            </a:r>
            <a:r>
              <a:rPr lang="es-ES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investigación</a:t>
            </a:r>
            <a:endParaRPr lang="es-ES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48" name="Text Box 20"/>
          <p:cNvSpPr txBox="1">
            <a:spLocks noChangeArrowheads="1"/>
          </p:cNvSpPr>
          <p:nvPr/>
        </p:nvSpPr>
        <p:spPr bwMode="auto">
          <a:xfrm>
            <a:off x="211569" y="4581128"/>
            <a:ext cx="1512000" cy="523220"/>
          </a:xfrm>
          <a:prstGeom prst="rect">
            <a:avLst/>
          </a:prstGeom>
          <a:gradFill>
            <a:gsLst>
              <a:gs pos="66460">
                <a:srgbClr val="2E8A5C"/>
              </a:gs>
              <a:gs pos="15000">
                <a:srgbClr val="2E8A5C"/>
              </a:gs>
              <a:gs pos="8000">
                <a:srgbClr val="FF0000"/>
              </a:gs>
              <a:gs pos="3000">
                <a:srgbClr val="FF9900"/>
              </a:gs>
            </a:gsLst>
            <a:path path="circle">
              <a:fillToRect l="100000" t="100000"/>
            </a:path>
          </a:gradFill>
          <a:ln w="1270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/>
            <a:r>
              <a:rPr lang="es-ES" dirty="0" smtClean="0">
                <a:solidFill>
                  <a:srgbClr val="FFFF00"/>
                </a:solidFill>
                <a:latin typeface="Lucida Sans" panose="020B0602030504020204" pitchFamily="34" charset="0"/>
              </a:rPr>
              <a:t>3.</a:t>
            </a:r>
            <a:r>
              <a:rPr lang="es-ES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Marco </a:t>
            </a:r>
            <a:endParaRPr lang="es-ES" b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lvl="0" algn="ctr"/>
            <a:r>
              <a:rPr lang="es-ES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teórico</a:t>
            </a:r>
            <a:endParaRPr lang="es-ES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51" name="Text Box 20"/>
          <p:cNvSpPr txBox="1">
            <a:spLocks noChangeArrowheads="1"/>
          </p:cNvSpPr>
          <p:nvPr/>
        </p:nvSpPr>
        <p:spPr bwMode="auto">
          <a:xfrm>
            <a:off x="217941" y="5392380"/>
            <a:ext cx="1512000" cy="523220"/>
          </a:xfrm>
          <a:prstGeom prst="rect">
            <a:avLst/>
          </a:prstGeom>
          <a:gradFill>
            <a:gsLst>
              <a:gs pos="15000">
                <a:srgbClr val="2E8A5C"/>
              </a:gs>
              <a:gs pos="8000">
                <a:srgbClr val="FF0000"/>
              </a:gs>
              <a:gs pos="3000">
                <a:srgbClr val="FF9900"/>
              </a:gs>
            </a:gsLst>
            <a:path path="circle">
              <a:fillToRect l="100000" t="100000"/>
            </a:path>
          </a:gradFill>
          <a:ln w="1270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/>
            <a:r>
              <a:rPr lang="es-ES" dirty="0" smtClean="0">
                <a:solidFill>
                  <a:srgbClr val="FFFF00"/>
                </a:solidFill>
                <a:latin typeface="Lucida Sans" panose="020B0602030504020204" pitchFamily="34" charset="0"/>
              </a:rPr>
              <a:t>2.</a:t>
            </a:r>
            <a:r>
              <a:rPr lang="es-ES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Problemas </a:t>
            </a:r>
            <a:endParaRPr lang="es-ES" b="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lvl="0" algn="ctr"/>
            <a:r>
              <a:rPr lang="es-ES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Objetivos</a:t>
            </a:r>
            <a:endParaRPr lang="es-ES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34" name="48 Rectángulo"/>
          <p:cNvSpPr/>
          <p:nvPr/>
        </p:nvSpPr>
        <p:spPr>
          <a:xfrm>
            <a:off x="1697164" y="1131034"/>
            <a:ext cx="786604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s-ES" sz="1270" b="0" dirty="0" smtClean="0">
                <a:solidFill>
                  <a:srgbClr val="0000CC"/>
                </a:solidFill>
                <a:latin typeface="Lucida Sans" pitchFamily="34" charset="0"/>
                <a:cs typeface="Lucida Sans" pitchFamily="34" charset="0"/>
              </a:rPr>
              <a:t>De la </a:t>
            </a:r>
          </a:p>
          <a:p>
            <a:pPr>
              <a:lnSpc>
                <a:spcPts val="1300"/>
              </a:lnSpc>
            </a:pPr>
            <a:r>
              <a:rPr lang="es-ES" sz="1270" b="0" dirty="0" smtClean="0">
                <a:solidFill>
                  <a:srgbClr val="0000CC"/>
                </a:solidFill>
                <a:latin typeface="Lucida Sans" pitchFamily="34" charset="0"/>
                <a:cs typeface="Lucida Sans" pitchFamily="34" charset="0"/>
              </a:rPr>
              <a:t>cual se</a:t>
            </a:r>
            <a:endParaRPr lang="es-ES" sz="1270" b="0" dirty="0">
              <a:solidFill>
                <a:srgbClr val="0000CC"/>
              </a:solidFill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50" name="Text Box 20"/>
          <p:cNvSpPr txBox="1">
            <a:spLocks noChangeArrowheads="1"/>
          </p:cNvSpPr>
          <p:nvPr/>
        </p:nvSpPr>
        <p:spPr bwMode="auto">
          <a:xfrm>
            <a:off x="241909" y="6308739"/>
            <a:ext cx="1512000" cy="307777"/>
          </a:xfrm>
          <a:prstGeom prst="rect">
            <a:avLst/>
          </a:prstGeom>
          <a:gradFill>
            <a:gsLst>
              <a:gs pos="15000">
                <a:srgbClr val="2E8A5C"/>
              </a:gs>
              <a:gs pos="8000">
                <a:srgbClr val="FF0000"/>
              </a:gs>
              <a:gs pos="3000">
                <a:srgbClr val="FF9900"/>
              </a:gs>
            </a:gsLst>
            <a:path path="circle">
              <a:fillToRect l="100000" t="100000"/>
            </a:path>
          </a:gradFill>
          <a:ln w="1270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/>
            <a:r>
              <a:rPr lang="es-ES" dirty="0" smtClean="0">
                <a:solidFill>
                  <a:srgbClr val="FFFF00"/>
                </a:solidFill>
                <a:latin typeface="Lucida Sans" panose="020B0602030504020204" pitchFamily="34" charset="0"/>
              </a:rPr>
              <a:t>1.</a:t>
            </a:r>
            <a:r>
              <a:rPr lang="es-ES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Idea</a:t>
            </a:r>
            <a:r>
              <a:rPr lang="es-ES" dirty="0" smtClean="0">
                <a:solidFill>
                  <a:srgbClr val="FFFF00"/>
                </a:solidFill>
                <a:latin typeface="Lucida Sans" panose="020B0602030504020204" pitchFamily="34" charset="0"/>
              </a:rPr>
              <a:t> </a:t>
            </a:r>
            <a:endParaRPr lang="es-ES" dirty="0">
              <a:solidFill>
                <a:srgbClr val="FFFF00"/>
              </a:solidFill>
              <a:latin typeface="Lucida Sans" panose="020B0602030504020204" pitchFamily="34" charset="0"/>
            </a:endParaRPr>
          </a:p>
        </p:txBody>
      </p:sp>
      <p:sp>
        <p:nvSpPr>
          <p:cNvPr id="57" name="27 Rectángulo"/>
          <p:cNvSpPr/>
          <p:nvPr/>
        </p:nvSpPr>
        <p:spPr>
          <a:xfrm>
            <a:off x="539552" y="5896436"/>
            <a:ext cx="1142357" cy="48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70" b="0" dirty="0" smtClean="0">
                <a:solidFill>
                  <a:srgbClr val="0000CC"/>
                </a:solidFill>
                <a:latin typeface="Lucida Sans" pitchFamily="34" charset="0"/>
                <a:cs typeface="Lucida Sans" pitchFamily="34" charset="0"/>
              </a:rPr>
              <a:t>Ayuda a identificar</a:t>
            </a:r>
            <a:endParaRPr lang="es-ES" sz="1270" b="0" dirty="0">
              <a:solidFill>
                <a:srgbClr val="0000CC"/>
              </a:solidFill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4932200" y="975311"/>
            <a:ext cx="1440000" cy="523220"/>
          </a:xfrm>
          <a:prstGeom prst="rect">
            <a:avLst/>
          </a:prstGeom>
          <a:gradFill>
            <a:gsLst>
              <a:gs pos="15000">
                <a:srgbClr val="2E8A5C"/>
              </a:gs>
              <a:gs pos="8000">
                <a:srgbClr val="FF0000"/>
              </a:gs>
              <a:gs pos="3000">
                <a:srgbClr val="FF9900"/>
              </a:gs>
            </a:gsLst>
            <a:path path="circle">
              <a:fillToRect l="100000" t="100000"/>
            </a:path>
          </a:gradFill>
          <a:ln w="1270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/>
            <a:r>
              <a:rPr lang="es-ES" dirty="0" smtClean="0">
                <a:solidFill>
                  <a:srgbClr val="FFFF00"/>
                </a:solidFill>
                <a:latin typeface="Lucida Sans" panose="020B0602030504020204" pitchFamily="34" charset="0"/>
              </a:rPr>
              <a:t>9.</a:t>
            </a:r>
            <a:r>
              <a:rPr lang="es-ES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Análisis</a:t>
            </a:r>
            <a:r>
              <a:rPr lang="es-ES" dirty="0" smtClean="0">
                <a:solidFill>
                  <a:srgbClr val="FFFF00"/>
                </a:solidFill>
                <a:latin typeface="Lucida Sans" panose="020B0602030504020204" pitchFamily="34" charset="0"/>
              </a:rPr>
              <a:t> </a:t>
            </a:r>
            <a:r>
              <a:rPr lang="es-ES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de</a:t>
            </a:r>
          </a:p>
          <a:p>
            <a:pPr lvl="0" algn="ctr"/>
            <a:r>
              <a:rPr lang="es-ES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los datos</a:t>
            </a:r>
            <a:endParaRPr lang="es-ES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cxnSp>
        <p:nvCxnSpPr>
          <p:cNvPr id="41" name="28 Conector recto de flecha"/>
          <p:cNvCxnSpPr/>
          <p:nvPr/>
        </p:nvCxnSpPr>
        <p:spPr>
          <a:xfrm rot="21600000">
            <a:off x="3707904" y="1123155"/>
            <a:ext cx="12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8 Rectángulo"/>
          <p:cNvSpPr/>
          <p:nvPr/>
        </p:nvSpPr>
        <p:spPr>
          <a:xfrm>
            <a:off x="3760518" y="1124744"/>
            <a:ext cx="1357118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s-ES" sz="1270" b="0" dirty="0">
                <a:solidFill>
                  <a:srgbClr val="0000CC"/>
                </a:solidFill>
                <a:latin typeface="Lucida Sans" pitchFamily="34" charset="0"/>
                <a:cs typeface="Lucida Sans" pitchFamily="34" charset="0"/>
              </a:rPr>
              <a:t>S</a:t>
            </a:r>
            <a:r>
              <a:rPr lang="es-ES" sz="1270" b="0" dirty="0" smtClean="0">
                <a:solidFill>
                  <a:srgbClr val="0000CC"/>
                </a:solidFill>
                <a:latin typeface="Lucida Sans" pitchFamily="34" charset="0"/>
                <a:cs typeface="Lucida Sans" pitchFamily="34" charset="0"/>
              </a:rPr>
              <a:t>e preparan para el</a:t>
            </a:r>
            <a:endParaRPr lang="es-ES" sz="1270" b="0" dirty="0">
              <a:solidFill>
                <a:srgbClr val="0000CC"/>
              </a:solidFill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2339912" y="980728"/>
            <a:ext cx="1440000" cy="523220"/>
          </a:xfrm>
          <a:prstGeom prst="rect">
            <a:avLst/>
          </a:prstGeom>
          <a:gradFill>
            <a:gsLst>
              <a:gs pos="15000">
                <a:srgbClr val="2E8A5C"/>
              </a:gs>
              <a:gs pos="8000">
                <a:srgbClr val="FF0000"/>
              </a:gs>
              <a:gs pos="3000">
                <a:srgbClr val="FF9900"/>
              </a:gs>
            </a:gsLst>
            <a:path path="circle">
              <a:fillToRect l="100000" t="100000"/>
            </a:path>
          </a:gradFill>
          <a:ln w="1270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/>
            <a:r>
              <a:rPr lang="es-ES" dirty="0" smtClean="0">
                <a:solidFill>
                  <a:srgbClr val="FFFF00"/>
                </a:solidFill>
                <a:latin typeface="Lucida Sans" panose="020B0602030504020204" pitchFamily="34" charset="0"/>
              </a:rPr>
              <a:t>8.</a:t>
            </a:r>
            <a:r>
              <a:rPr lang="es-ES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Recolectan datos</a:t>
            </a:r>
            <a:endParaRPr lang="es-ES" b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7452320" y="980728"/>
            <a:ext cx="1584000" cy="522000"/>
          </a:xfrm>
          <a:prstGeom prst="rect">
            <a:avLst/>
          </a:prstGeom>
          <a:gradFill>
            <a:gsLst>
              <a:gs pos="15000">
                <a:srgbClr val="CC0066"/>
              </a:gs>
              <a:gs pos="8000">
                <a:srgbClr val="FF0000"/>
              </a:gs>
              <a:gs pos="3000">
                <a:srgbClr val="FF9900"/>
              </a:gs>
            </a:gsLst>
            <a:path path="circle">
              <a:fillToRect l="100000" t="100000"/>
            </a:path>
          </a:gradFill>
          <a:ln w="1270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/>
            <a:r>
              <a:rPr lang="es-ES" dirty="0" smtClean="0">
                <a:solidFill>
                  <a:srgbClr val="FFFF00"/>
                </a:solidFill>
                <a:latin typeface="Lucida Sans" panose="020B0602030504020204" pitchFamily="34" charset="0"/>
              </a:rPr>
              <a:t>10</a:t>
            </a:r>
            <a:r>
              <a:rPr lang="es-ES" b="0" dirty="0" smtClean="0">
                <a:solidFill>
                  <a:srgbClr val="FFFF00"/>
                </a:solidFill>
                <a:latin typeface="Lucida Sans" panose="020B0602030504020204" pitchFamily="34" charset="0"/>
              </a:rPr>
              <a:t>.Reporte de la investigación</a:t>
            </a:r>
            <a:endParaRPr lang="es-ES" b="0" dirty="0">
              <a:solidFill>
                <a:srgbClr val="FFFF00"/>
              </a:solidFill>
              <a:latin typeface="Lucida Sans" panose="020B0602030504020204" pitchFamily="34" charset="0"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6352806" y="1124744"/>
            <a:ext cx="1099514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s-ES" sz="1270" b="0" dirty="0" smtClean="0">
                <a:solidFill>
                  <a:srgbClr val="0000CC"/>
                </a:solidFill>
                <a:latin typeface="Lucida Sans" pitchFamily="34" charset="0"/>
                <a:cs typeface="Lucida Sans" pitchFamily="34" charset="0"/>
              </a:rPr>
              <a:t>Y concluye con el</a:t>
            </a:r>
            <a:endParaRPr lang="es-ES" sz="1270" b="0" dirty="0">
              <a:solidFill>
                <a:srgbClr val="0000CC"/>
              </a:solidFill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58" name="54 Rectángulo"/>
          <p:cNvSpPr/>
          <p:nvPr/>
        </p:nvSpPr>
        <p:spPr>
          <a:xfrm rot="16200000">
            <a:off x="1356616" y="5185640"/>
            <a:ext cx="20917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BO" b="0" dirty="0" smtClean="0">
                <a:solidFill>
                  <a:srgbClr val="0000FF"/>
                </a:solidFill>
                <a:latin typeface="Lucida Sans" panose="020B0602030504020204" pitchFamily="34" charset="0"/>
              </a:rPr>
              <a:t>Pasos del planteamiento </a:t>
            </a:r>
          </a:p>
          <a:p>
            <a:pPr algn="ctr"/>
            <a:r>
              <a:rPr lang="es-BO" b="0" dirty="0" smtClean="0">
                <a:solidFill>
                  <a:srgbClr val="0000FF"/>
                </a:solidFill>
                <a:latin typeface="Lucida Sans" panose="020B0602030504020204" pitchFamily="34" charset="0"/>
              </a:rPr>
              <a:t>del problema</a:t>
            </a:r>
            <a:endParaRPr lang="es-ES" dirty="0">
              <a:solidFill>
                <a:srgbClr val="0000FF"/>
              </a:solidFill>
              <a:latin typeface="Lucida Sans" panose="020B0602030504020204" pitchFamily="34" charset="0"/>
            </a:endParaRPr>
          </a:p>
        </p:txBody>
      </p:sp>
      <p:sp>
        <p:nvSpPr>
          <p:cNvPr id="59" name="AutoShape 14"/>
          <p:cNvSpPr>
            <a:spLocks/>
          </p:cNvSpPr>
          <p:nvPr/>
        </p:nvSpPr>
        <p:spPr bwMode="auto">
          <a:xfrm rot="10800000">
            <a:off x="1835696" y="4581124"/>
            <a:ext cx="252379" cy="2019699"/>
          </a:xfrm>
          <a:prstGeom prst="leftBrace">
            <a:avLst>
              <a:gd name="adj1" fmla="val 38921"/>
              <a:gd name="adj2" fmla="val 50638"/>
            </a:avLst>
          </a:prstGeom>
          <a:noFill/>
          <a:ln w="127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" name="AutoShape 14"/>
          <p:cNvSpPr>
            <a:spLocks/>
          </p:cNvSpPr>
          <p:nvPr/>
        </p:nvSpPr>
        <p:spPr bwMode="auto">
          <a:xfrm rot="10800000">
            <a:off x="1780375" y="975310"/>
            <a:ext cx="271345" cy="3179181"/>
          </a:xfrm>
          <a:prstGeom prst="leftBrace">
            <a:avLst>
              <a:gd name="adj1" fmla="val 38921"/>
              <a:gd name="adj2" fmla="val 50638"/>
            </a:avLst>
          </a:prstGeom>
          <a:noFill/>
          <a:ln w="127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3" name="54 Rectángulo"/>
          <p:cNvSpPr/>
          <p:nvPr/>
        </p:nvSpPr>
        <p:spPr>
          <a:xfrm rot="16200000">
            <a:off x="1392330" y="2269027"/>
            <a:ext cx="1803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BO" b="0" dirty="0" smtClean="0">
                <a:solidFill>
                  <a:srgbClr val="0000FF"/>
                </a:solidFill>
                <a:latin typeface="Lucida Sans" panose="020B0602030504020204" pitchFamily="34" charset="0"/>
              </a:rPr>
              <a:t>Pasos del diseño metodológico</a:t>
            </a:r>
            <a:endParaRPr lang="es-ES" dirty="0">
              <a:solidFill>
                <a:srgbClr val="0000FF"/>
              </a:solidFill>
              <a:latin typeface="Lucida Sans" panose="020B0602030504020204" pitchFamily="34" charset="0"/>
            </a:endParaRPr>
          </a:p>
        </p:txBody>
      </p:sp>
      <p:sp>
        <p:nvSpPr>
          <p:cNvPr id="65" name="AutoShape 14"/>
          <p:cNvSpPr>
            <a:spLocks/>
          </p:cNvSpPr>
          <p:nvPr/>
        </p:nvSpPr>
        <p:spPr bwMode="auto">
          <a:xfrm rot="16200000">
            <a:off x="5580025" y="-1683481"/>
            <a:ext cx="216023" cy="6696570"/>
          </a:xfrm>
          <a:prstGeom prst="leftBrace">
            <a:avLst>
              <a:gd name="adj1" fmla="val 38921"/>
              <a:gd name="adj2" fmla="val 50638"/>
            </a:avLst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8" name="54 Rectángulo"/>
          <p:cNvSpPr/>
          <p:nvPr/>
        </p:nvSpPr>
        <p:spPr>
          <a:xfrm>
            <a:off x="4211960" y="1700808"/>
            <a:ext cx="27307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BO" b="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Pasos de la ejecución</a:t>
            </a:r>
            <a:endParaRPr lang="es-ES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64" name="Rectángulo 63"/>
          <p:cNvSpPr/>
          <p:nvPr/>
        </p:nvSpPr>
        <p:spPr>
          <a:xfrm rot="21121509">
            <a:off x="2771041" y="2231182"/>
            <a:ext cx="2530557" cy="1077218"/>
          </a:xfrm>
          <a:prstGeom prst="rect">
            <a:avLst/>
          </a:prstGeom>
          <a:solidFill>
            <a:srgbClr val="FFFFFF"/>
          </a:solidFill>
          <a:ln>
            <a:solidFill>
              <a:srgbClr val="0000FF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60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latin typeface="Lucida Sans" panose="020B0602030504020204" pitchFamily="34" charset="0"/>
              </a:rPr>
              <a:t>El resultado de la investigación se comunica mediante un reporte escrito.</a:t>
            </a:r>
            <a:endParaRPr lang="es-BO" sz="16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pic>
        <p:nvPicPr>
          <p:cNvPr id="66" name="Picture 2" descr="D:\TRABAJOS\IMAGENES\sebuscatesisae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740934"/>
            <a:ext cx="1365121" cy="186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9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509101"/>
              </p:ext>
            </p:extLst>
          </p:nvPr>
        </p:nvGraphicFramePr>
        <p:xfrm>
          <a:off x="3059832" y="3717032"/>
          <a:ext cx="5757609" cy="260603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57609"/>
              </a:tblGrid>
              <a:tr h="269722">
                <a:tc>
                  <a:txBody>
                    <a:bodyPr/>
                    <a:lstStyle/>
                    <a:p>
                      <a:pPr algn="ctr">
                        <a:buClr>
                          <a:srgbClr val="FF3300"/>
                        </a:buClr>
                      </a:pPr>
                      <a:r>
                        <a:rPr lang="es-BO" sz="1500" b="1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</a:rPr>
                        <a:t>REPORTE</a:t>
                      </a:r>
                      <a:r>
                        <a:rPr lang="es-BO" sz="1500" b="1" baseline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</a:rPr>
                        <a:t> DE LA INVESTIGACIÓN</a:t>
                      </a:r>
                      <a:endParaRPr lang="es-MX" sz="1500" b="1" dirty="0">
                        <a:solidFill>
                          <a:srgbClr val="00009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56878">
                <a:tc>
                  <a:txBody>
                    <a:bodyPr/>
                    <a:lstStyle/>
                    <a:p>
                      <a:pPr algn="ctr"/>
                      <a:r>
                        <a:rPr lang="es-BO" sz="1400" dirty="0" smtClean="0">
                          <a:solidFill>
                            <a:srgbClr val="00009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Descripción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568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400" dirty="0" smtClean="0">
                          <a:solidFill>
                            <a:srgbClr val="00009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MX" sz="1400" b="0" dirty="0" smtClean="0">
                          <a:solidFill>
                            <a:srgbClr val="00009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Es</a:t>
                      </a:r>
                      <a:r>
                        <a:rPr lang="es-MX" sz="1400" b="0" baseline="0" dirty="0" smtClean="0">
                          <a:solidFill>
                            <a:srgbClr val="00009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 un </a:t>
                      </a:r>
                      <a:r>
                        <a:rPr lang="es-MX" sz="1400" b="1" baseline="0" dirty="0" smtClean="0">
                          <a:solidFill>
                            <a:srgbClr val="00009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reporte escrito </a:t>
                      </a:r>
                      <a:r>
                        <a:rPr lang="es-MX" sz="1400" b="0" baseline="0" dirty="0" smtClean="0">
                          <a:solidFill>
                            <a:srgbClr val="00009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sobre el resultado de la investigación.</a:t>
                      </a:r>
                      <a:endParaRPr lang="es-BO" sz="1400" b="0" dirty="0" smtClean="0">
                        <a:solidFill>
                          <a:srgbClr val="000090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165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400" dirty="0" smtClean="0">
                          <a:solidFill>
                            <a:srgbClr val="00009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_tradnl" sz="1400" b="0" dirty="0" smtClean="0">
                          <a:solidFill>
                            <a:srgbClr val="00009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P</a:t>
                      </a:r>
                      <a:r>
                        <a:rPr lang="es-ES_tradnl" sz="1400" b="0" baseline="0" dirty="0" smtClean="0">
                          <a:solidFill>
                            <a:srgbClr val="00009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uede </a:t>
                      </a:r>
                      <a:r>
                        <a:rPr lang="es-ES" sz="1400" b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</a:rPr>
                        <a:t>adquirir diferentes </a:t>
                      </a:r>
                      <a:r>
                        <a:rPr lang="es-ES" sz="1400" b="1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</a:rPr>
                        <a:t>formatos</a:t>
                      </a:r>
                      <a:r>
                        <a:rPr lang="es-ES" sz="1400" b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</a:rPr>
                        <a:t>: libro, artículo para revista académica o diario de divulgación general, presentación en PC, documento técnico o </a:t>
                      </a:r>
                      <a:r>
                        <a:rPr lang="es-ES" sz="1400" b="1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</a:rPr>
                        <a:t>tesis de grado</a:t>
                      </a:r>
                      <a:r>
                        <a:rPr lang="es-MX" sz="1400" b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</a:rPr>
                        <a:t>. </a:t>
                      </a:r>
                      <a:endParaRPr lang="es-BO" sz="1400" dirty="0" smtClean="0">
                        <a:solidFill>
                          <a:srgbClr val="000090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7963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400" dirty="0" smtClean="0">
                          <a:solidFill>
                            <a:srgbClr val="000090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_tradnl" sz="1400" b="0" dirty="0" smtClean="0">
                          <a:solidFill>
                            <a:srgbClr val="00009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La</a:t>
                      </a:r>
                      <a:r>
                        <a:rPr lang="es-ES_tradnl" sz="1400" b="0" baseline="0" dirty="0" smtClean="0">
                          <a:solidFill>
                            <a:srgbClr val="00009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es-ES_tradnl" sz="1400" b="1" baseline="0" dirty="0" smtClean="0">
                          <a:solidFill>
                            <a:srgbClr val="00009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tesis de grado </a:t>
                      </a:r>
                      <a:r>
                        <a:rPr lang="es-ES_tradnl" sz="1400" b="0" baseline="0" dirty="0" smtClean="0">
                          <a:solidFill>
                            <a:srgbClr val="000090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es, por tanto, el reporte escrito de la investigación, que el aspirante </a:t>
                      </a:r>
                      <a:r>
                        <a:rPr lang="es-ES" sz="1400" b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</a:rPr>
                        <a:t>al grado de licenciatura, maestría o doctorado presenta ante un </a:t>
                      </a:r>
                      <a:r>
                        <a:rPr lang="es-ES" sz="1400" b="1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</a:rPr>
                        <a:t>jurado universitario </a:t>
                      </a:r>
                      <a:r>
                        <a:rPr lang="es-ES" sz="1400" b="0" dirty="0" smtClean="0">
                          <a:solidFill>
                            <a:srgbClr val="000090"/>
                          </a:solidFill>
                          <a:latin typeface="Lucida Sans" panose="020B0602030504020204" pitchFamily="34" charset="0"/>
                        </a:rPr>
                        <a:t>para su aprobación</a:t>
                      </a:r>
                      <a:r>
                        <a:rPr lang="es-ES" sz="1400" b="0" dirty="0" smtClean="0">
                          <a:solidFill>
                            <a:srgbClr val="000090"/>
                          </a:solidFill>
                          <a:latin typeface="Lucida Sans" pitchFamily="34" charset="0"/>
                          <a:cs typeface="Lucida Sans" pitchFamily="34" charset="0"/>
                        </a:rPr>
                        <a:t>.</a:t>
                      </a:r>
                      <a:endParaRPr lang="es-BO" sz="1400" dirty="0" smtClean="0">
                        <a:solidFill>
                          <a:srgbClr val="000090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08428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00"/>
                            </p:stCondLst>
                            <p:childTnLst>
                              <p:par>
                                <p:cTn id="1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 animBg="1"/>
      <p:bldP spid="61" grpId="0" animBg="1"/>
      <p:bldP spid="63" grpId="0"/>
      <p:bldP spid="65" grpId="0" animBg="1"/>
      <p:bldP spid="68" grpId="0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8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+mj-ea"/>
                <a:cs typeface="Lucida Sans" pitchFamily="34" charset="0"/>
              </a:rPr>
              <a:t>Aspectos generales de una tesis</a:t>
            </a:r>
            <a:endParaRPr kumimoji="0" lang="es-E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-17633" y="548680"/>
            <a:ext cx="2501401" cy="324000"/>
          </a:xfrm>
          <a:prstGeom prst="rect">
            <a:avLst/>
          </a:prstGeom>
          <a:solidFill>
            <a:srgbClr val="00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83700"/>
              </a:buClr>
              <a:buSzPct val="80000"/>
              <a:tabLst/>
              <a:defRPr/>
            </a:pPr>
            <a:r>
              <a:rPr lang="es-ES_tradnl" sz="1800" b="0" kern="0" dirty="0" smtClean="0">
                <a:latin typeface="Lucida Sans" pitchFamily="34" charset="0"/>
                <a:ea typeface="+mj-ea"/>
                <a:cs typeface="Lucida Sans" pitchFamily="34" charset="0"/>
              </a:rPr>
              <a:t>¿Qué es una tesis?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sp>
        <p:nvSpPr>
          <p:cNvPr id="35" name="128 Rectángulo"/>
          <p:cNvSpPr/>
          <p:nvPr/>
        </p:nvSpPr>
        <p:spPr bwMode="auto">
          <a:xfrm>
            <a:off x="1331640" y="6318000"/>
            <a:ext cx="6256408" cy="540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s-BO" sz="1600" b="0" dirty="0" smtClean="0">
                <a:solidFill>
                  <a:srgbClr val="0000FF"/>
                </a:solidFill>
                <a:latin typeface="Lucida Sans" panose="020B0602030504020204" pitchFamily="34" charset="0"/>
              </a:rPr>
              <a:t>Una tesis debe incluir recolección de datos e interpretación, proyección o interrelación de los mismos.</a:t>
            </a:r>
            <a:endParaRPr lang="es-ES" sz="1600" b="0" kern="0" dirty="0">
              <a:solidFill>
                <a:srgbClr val="0000FF"/>
              </a:solidFill>
              <a:latin typeface="Lucida Sans" pitchFamily="34" charset="0"/>
              <a:cs typeface="Lucida Sans" pitchFamily="34" charset="0"/>
            </a:endParaRPr>
          </a:p>
        </p:txBody>
      </p:sp>
      <p:graphicFrame>
        <p:nvGraphicFramePr>
          <p:cNvPr id="8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480836"/>
              </p:ext>
            </p:extLst>
          </p:nvPr>
        </p:nvGraphicFramePr>
        <p:xfrm>
          <a:off x="251520" y="1013873"/>
          <a:ext cx="8568952" cy="510368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160240"/>
                <a:gridCol w="6408712"/>
              </a:tblGrid>
              <a:tr h="298801">
                <a:tc gridSpan="2">
                  <a:txBody>
                    <a:bodyPr/>
                    <a:lstStyle/>
                    <a:p>
                      <a:pPr algn="ctr">
                        <a:buClr>
                          <a:srgbClr val="FF3300"/>
                        </a:buClr>
                      </a:pPr>
                      <a:r>
                        <a:rPr lang="es-BO" sz="1500" b="1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Aspectos generales</a:t>
                      </a:r>
                      <a:endParaRPr lang="es-MX" sz="1500" b="1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</a:tr>
              <a:tr h="2916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Preguntas</a:t>
                      </a:r>
                      <a:endParaRPr lang="es-ES" sz="145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Respuestas</a:t>
                      </a:r>
                      <a:endParaRPr lang="es-ES" sz="145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26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r>
                        <a:rPr lang="es-ES_tradnl" sz="14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MX" sz="14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¿Qué es una tesis?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 </a:t>
                      </a:r>
                      <a:r>
                        <a:rPr lang="es-BO" sz="13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 reporte escrito de un trabajo de investigación que el aspirante al grado de licenciatura, de maestría o de doctorado 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presenta </a:t>
                      </a:r>
                      <a:r>
                        <a:rPr lang="es-BO" sz="13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ante un jurado universitario para su aprobación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500" b="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56115"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</a:t>
                      </a:r>
                      <a:r>
                        <a:rPr lang="es-BO" sz="14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Qué 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tipo </a:t>
                      </a:r>
                      <a:r>
                        <a:rPr lang="es-BO" sz="14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investigación </a:t>
                      </a:r>
                      <a:r>
                        <a:rPr lang="es-BO" sz="14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</a:t>
                      </a:r>
                      <a:r>
                        <a:rPr lang="es-BO" sz="14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una tesis? </a:t>
                      </a:r>
                    </a:p>
                  </a:txBody>
                  <a:tcPr marL="89535" marR="8953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3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Según la utilidad o el fin del conocimiento, puede ser: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500" b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88889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1350" b="0" dirty="0">
                        <a:solidFill>
                          <a:srgbClr val="C00000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D9D9F3"/>
                    </a:solidFill>
                  </a:tcPr>
                </a:tc>
                <a:tc>
                  <a:txBody>
                    <a:bodyPr/>
                    <a:lstStyle/>
                    <a:p>
                      <a:pPr marL="252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 2" panose="05020102010507070707" pitchFamily="18" charset="2"/>
                        <a:buNone/>
                      </a:pPr>
                      <a:r>
                        <a:rPr lang="es-BO" sz="12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_tradnl" sz="13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Investigación</a:t>
                      </a:r>
                      <a:r>
                        <a:rPr lang="es-ES_tradnl" sz="1300" b="1" kern="120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 b</a:t>
                      </a:r>
                      <a:r>
                        <a:rPr lang="es-ES_tradnl" sz="13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ásica </a:t>
                      </a:r>
                      <a:r>
                        <a:rPr lang="es-ES_tradnl" sz="1300" b="0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es-ES_tradnl" sz="1300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_tradnl" sz="13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pura</a:t>
                      </a:r>
                      <a:r>
                        <a:rPr lang="es-ES_tradnl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. Busca</a:t>
                      </a:r>
                      <a:r>
                        <a:rPr lang="es-ES_tradnl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</a:t>
                      </a:r>
                      <a:r>
                        <a:rPr lang="es-ES_tradnl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nuevos conocimientos con el objetivo de aumentar la teoría, sin preocuparse de las aplicaciones prácticas que puedan derivarse de ella. </a:t>
                      </a:r>
                    </a:p>
                    <a:p>
                      <a:pPr marL="360000" lvl="1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 2" panose="05020102010507070707" pitchFamily="18" charset="2"/>
                        <a:buNone/>
                      </a:pPr>
                      <a:r>
                        <a:rPr lang="es-ES_tradnl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</a:t>
                      </a:r>
                      <a:r>
                        <a:rPr lang="es-ES_tradnl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Ejemplo: </a:t>
                      </a:r>
                      <a:r>
                        <a:rPr lang="es-ES_tradnl" sz="125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s-BO" sz="12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Las personas que tienen sus </a:t>
                      </a:r>
                      <a:r>
                        <a:rPr lang="es-BO" sz="125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escritorios desordenados </a:t>
                      </a:r>
                      <a:r>
                        <a:rPr lang="es-BO" sz="12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son mas creativas</a:t>
                      </a:r>
                      <a:r>
                        <a:rPr lang="es-ES" sz="125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”.</a:t>
                      </a:r>
                      <a:endParaRPr lang="es-ES_tradnl" sz="500" b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88889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1350" b="0" dirty="0">
                        <a:solidFill>
                          <a:srgbClr val="C00000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D9D9F3"/>
                    </a:solidFill>
                  </a:tcPr>
                </a:tc>
                <a:tc>
                  <a:txBody>
                    <a:bodyPr/>
                    <a:lstStyle/>
                    <a:p>
                      <a:pPr marL="252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  <a:buFont typeface="Wingdings 2" panose="05020102010507070707" pitchFamily="18" charset="2"/>
                        <a:buNone/>
                      </a:pP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Investigación aplicada</a:t>
                      </a:r>
                      <a:r>
                        <a:rPr lang="es-ES" sz="1300" b="1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o</a:t>
                      </a:r>
                      <a:r>
                        <a:rPr lang="es-ES_tradnl" sz="1300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_tradnl" sz="13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práctica</a:t>
                      </a:r>
                      <a:r>
                        <a:rPr lang="es-ES_tradnl" sz="1300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_tradnl" sz="1300" b="0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es-ES_tradnl" sz="1300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_tradnl" sz="13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empírica</a:t>
                      </a:r>
                      <a:r>
                        <a:rPr lang="es-ES_tradnl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. </a:t>
                      </a:r>
                      <a:r>
                        <a:rPr lang="es-ES_tradnl" sz="12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Busca</a:t>
                      </a:r>
                      <a:r>
                        <a:rPr lang="es-ES" sz="12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la aplicación de los conocimientos que se adquieren para resolver problemas prácticos inmediatos, en orden a</a:t>
                      </a:r>
                      <a:r>
                        <a:rPr lang="es-ES" sz="12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es-ES" sz="12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transformar las condiciones de un acto productivo y mejorar la calidad de ese producto</a:t>
                      </a:r>
                    </a:p>
                    <a:p>
                      <a:pPr marL="360000" lvl="1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r>
                        <a:rPr lang="es-ES_tradnl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</a:t>
                      </a:r>
                      <a:r>
                        <a:rPr lang="es-ES_tradnl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Ejemplo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ES" sz="1250" b="0" i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“El </a:t>
                      </a:r>
                      <a:r>
                        <a:rPr lang="es-BO" sz="12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44% de los chilenos no entiende lo que lee, situación similar a la de 1998, lo que significa que las competencias básicas de la población adulta se mantienen casi tan bajas como hace 15 años</a:t>
                      </a:r>
                      <a:r>
                        <a:rPr lang="es-ES" sz="1250" b="0" i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endParaRPr lang="es-BO" sz="500" b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26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0" kern="12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¿Cuál es la condición principal de una tesis?</a:t>
                      </a:r>
                      <a:endParaRPr lang="es-ES" sz="14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 se realice una </a:t>
                      </a:r>
                      <a:r>
                        <a:rPr lang="es-BO" sz="13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recolección de datos 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i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ncluya la interpretación</a:t>
                      </a:r>
                      <a:r>
                        <a:rPr lang="es-BO" sz="13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proyección o interrelación 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los mismos.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es-BO" sz="13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consideran 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tesis </a:t>
                      </a:r>
                      <a:r>
                        <a:rPr lang="es-BO" sz="13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 ensayos ni las 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monografías.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500" b="0" baseline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268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2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</a:t>
                      </a:r>
                      <a:r>
                        <a:rPr lang="es-BO" sz="12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 documento sobre la introducción a la i</a:t>
                      </a:r>
                      <a:r>
                        <a:rPr lang="es-BO" sz="12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nvestigación científica: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2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http://www.slideshare.net/edisoncoimbra/investigacion-y-tesis-de-grado-en-10-pasos-inroduccion</a:t>
                      </a:r>
                      <a:endParaRPr lang="es-BO" sz="1200" b="0" baseline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500" b="0" baseline="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F0F0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11731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lvl="0" eaLnBrk="0" hangingPunct="0">
              <a:defRPr/>
            </a:pPr>
            <a:r>
              <a:rPr lang="es-ES_tradnl" sz="28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+mj-ea"/>
                <a:cs typeface="Lucida Sans" pitchFamily="34" charset="0"/>
              </a:rPr>
              <a:t>Estructura de presentación de la tesis</a:t>
            </a:r>
            <a:endParaRPr lang="es-ES" sz="2800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-17633" y="548680"/>
            <a:ext cx="4229593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83700"/>
              </a:buClr>
              <a:buSzPct val="80000"/>
              <a:tabLst/>
              <a:defRPr/>
            </a:pPr>
            <a:r>
              <a:rPr lang="es-ES_tradnl" sz="1800" b="0" kern="0" dirty="0" smtClean="0">
                <a:solidFill>
                  <a:schemeClr val="bg1"/>
                </a:solidFill>
                <a:latin typeface="Lucida Sans" pitchFamily="34" charset="0"/>
                <a:ea typeface="+mj-ea"/>
                <a:cs typeface="Lucida Sans" pitchFamily="34" charset="0"/>
              </a:rPr>
              <a:t>¿Cómo se estructura la tesis?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graphicFrame>
        <p:nvGraphicFramePr>
          <p:cNvPr id="17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384188"/>
              </p:ext>
            </p:extLst>
          </p:nvPr>
        </p:nvGraphicFramePr>
        <p:xfrm>
          <a:off x="179512" y="980728"/>
          <a:ext cx="8784976" cy="535685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68152"/>
                <a:gridCol w="1368152"/>
                <a:gridCol w="6048672"/>
              </a:tblGrid>
              <a:tr h="283935">
                <a:tc gridSpan="3">
                  <a:txBody>
                    <a:bodyPr/>
                    <a:lstStyle/>
                    <a:p>
                      <a:pPr algn="ctr">
                        <a:buClr>
                          <a:srgbClr val="FF3300"/>
                        </a:buClr>
                      </a:pPr>
                      <a:r>
                        <a:rPr lang="es-BO" sz="1500" b="1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ESTRUCTURA DE LA TESIS</a:t>
                      </a:r>
                      <a:endParaRPr lang="es-MX" sz="1500" b="1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</a:tr>
              <a:tr h="838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0" kern="12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¿Cuántos capítulos debe incluir?</a:t>
                      </a:r>
                      <a:endParaRPr lang="es-ES" sz="1400" b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5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No existe 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una única manera de </a:t>
                      </a:r>
                      <a:r>
                        <a:rPr lang="es-BO" sz="1400" b="1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estructurarla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, cada investigador posee un estilo propio, 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 ello es difícil presentar un esquema rígido como guía. N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o obstante, y más allá de las preferencias personales, toda tesis debe incluir, al menos, </a:t>
                      </a:r>
                      <a:r>
                        <a:rPr lang="es-BO" sz="1400" b="1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cinco grandes capítulos</a:t>
                      </a:r>
                      <a:r>
                        <a:rPr lang="es-BO" sz="14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y uno opcional.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</a:tr>
              <a:tr h="27717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Capítulo</a:t>
                      </a:r>
                      <a:endParaRPr lang="es-ES" sz="145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50" b="0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38AA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Contenido</a:t>
                      </a:r>
                      <a:endParaRPr lang="es-ES" sz="145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66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Introducción </a:t>
                      </a:r>
                      <a:endParaRPr lang="es-ES" sz="14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" b="0" dirty="0" smtClean="0"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9D9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35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Antecedentes.</a:t>
                      </a:r>
                      <a:r>
                        <a:rPr lang="es-ES" sz="14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Planteamiento del problema. Objetivos. Justificación. Escenario. Hipótesis.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" b="0" baseline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" b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633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2: 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Marco</a:t>
                      </a:r>
                      <a:r>
                        <a:rPr lang="es-ES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teórico </a:t>
                      </a:r>
                      <a:endParaRPr lang="es-ES" sz="14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2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F0F0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5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Apartados y subapartados del marco</a:t>
                      </a:r>
                      <a:r>
                        <a:rPr lang="es-ES" sz="14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teórico.</a:t>
                      </a:r>
                      <a:endParaRPr lang="es-ES" sz="200" b="0" baseline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20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66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3: </a:t>
                      </a:r>
                      <a:r>
                        <a:rPr lang="es-ES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Marco metodológico </a:t>
                      </a:r>
                      <a:endParaRPr lang="es-ES" sz="14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200" b="0" dirty="0" smtClean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D9D9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5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Diseño de la investigación.</a:t>
                      </a:r>
                      <a:r>
                        <a:rPr lang="es-ES" sz="14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Selección de la muestra. Operacionalización de variables. Recolección de datos.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00" b="0" baseline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200" b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633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4: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Resultados</a:t>
                      </a:r>
                      <a:endParaRPr lang="es-ES" sz="14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200" dirty="0"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F0F0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5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Resumen de los resultados. Análisis de los datos.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20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633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5: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Discusión</a:t>
                      </a:r>
                      <a:r>
                        <a:rPr lang="es-BO" sz="14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resultados </a:t>
                      </a:r>
                      <a:endParaRPr lang="es-ES" sz="14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1300" dirty="0"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D9D9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5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Conclusiones. Recomendaciones.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20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633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6: 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Propuesta (opcional) </a:t>
                      </a:r>
                      <a:endParaRPr lang="es-ES" sz="14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 sz="1300" dirty="0"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F0F0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BO" sz="135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Apartados y subapartados de la propuesta.</a:t>
                      </a:r>
                    </a:p>
                    <a:p>
                      <a:endParaRPr lang="es-BO" sz="20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605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Formato</a:t>
                      </a:r>
                      <a:endParaRPr lang="es-ES" sz="145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</a:tr>
              <a:tr h="209571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0" kern="12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¿Cuál es</a:t>
                      </a:r>
                      <a:r>
                        <a:rPr lang="es-BO" sz="1400" b="0" kern="120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 la forma de presentación?</a:t>
                      </a:r>
                      <a:endParaRPr lang="es-ES" sz="14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s-BO" sz="12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5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Formato</a:t>
                      </a:r>
                      <a:r>
                        <a:rPr lang="es-BO" sz="135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: APA.</a:t>
                      </a:r>
                      <a:endParaRPr lang="es-BO" sz="135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endParaRPr lang="es-BO" sz="20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</a:tr>
              <a:tr h="588151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2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5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Tipo de letra: </a:t>
                      </a:r>
                      <a:r>
                        <a:rPr lang="es-ES" sz="135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Arial  16. Subtítulos 14</a:t>
                      </a:r>
                      <a:r>
                        <a:rPr lang="es-ES" sz="135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párrafos 12, pie de </a:t>
                      </a:r>
                      <a:r>
                        <a:rPr lang="es-ES" sz="1350" baseline="0" dirty="0" err="1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pág</a:t>
                      </a:r>
                      <a:r>
                        <a:rPr lang="es-ES" sz="135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8. Puede </a:t>
                      </a:r>
                      <a:r>
                        <a:rPr lang="es-ES" sz="1350" kern="12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reducirse 2 puntos para anexos, figuras y tablas. Se reserva el uso de cursiva para palabras que no estén en castellano.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30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</a:tr>
              <a:tr h="209571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BO" sz="12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5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Espacio entre líneas: 1,5. y  3 espacios simples entre parrafo y parrafo.</a:t>
                      </a:r>
                    </a:p>
                    <a:p>
                      <a:endParaRPr lang="es-BO" sz="20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</a:tr>
              <a:tr h="209571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2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5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Márgenes: </a:t>
                      </a:r>
                      <a:r>
                        <a:rPr lang="es-ES" sz="135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superior, inferior y derecho 2,5 cm.</a:t>
                      </a:r>
                      <a:r>
                        <a:rPr lang="es-ES" sz="135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Izq</a:t>
                      </a:r>
                      <a:r>
                        <a:rPr lang="es-ES" sz="135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uierdo 4 cm. Hoja tamaño carta.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20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</a:tr>
              <a:tr h="209571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BO" sz="12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50" kern="12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Numeración: numerar todas las páginas, incluyendo tablas y figuras.</a:t>
                      </a:r>
                    </a:p>
                    <a:p>
                      <a:endParaRPr lang="es-BO" sz="20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128 Rectángulo"/>
          <p:cNvSpPr/>
          <p:nvPr/>
        </p:nvSpPr>
        <p:spPr bwMode="auto">
          <a:xfrm>
            <a:off x="1331640" y="6534000"/>
            <a:ext cx="5752352" cy="324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s-BO" sz="1600" b="0" dirty="0" smtClean="0">
                <a:solidFill>
                  <a:srgbClr val="0000FF"/>
                </a:solidFill>
                <a:latin typeface="Lucida Sans" panose="020B0602030504020204" pitchFamily="34" charset="0"/>
              </a:rPr>
              <a:t>La tesis debe incluir, al menos, 4 grandes capítulos.</a:t>
            </a:r>
            <a:endParaRPr lang="es-ES" sz="1600" b="0" kern="0" dirty="0">
              <a:solidFill>
                <a:srgbClr val="0000FF"/>
              </a:solidFill>
              <a:latin typeface="Lucida Sans" pitchFamily="34" charset="0"/>
              <a:cs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45421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lvl="0" eaLnBrk="0" hangingPunct="0">
              <a:defRPr/>
            </a:pPr>
            <a:r>
              <a:rPr lang="es-ES_tradnl" sz="28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cs typeface="Lucida Sans" pitchFamily="34" charset="0"/>
              </a:rPr>
              <a:t>Partes preliminares</a:t>
            </a:r>
            <a:endParaRPr lang="es-ES" sz="2800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-17633" y="548680"/>
            <a:ext cx="6533849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83700"/>
              </a:buClr>
              <a:buSzPct val="80000"/>
              <a:tabLst/>
              <a:defRPr/>
            </a:pPr>
            <a:r>
              <a:rPr lang="es-ES_tradnl" sz="1800" b="0" kern="0" dirty="0" smtClean="0">
                <a:solidFill>
                  <a:srgbClr val="FFFFFF"/>
                </a:solidFill>
                <a:latin typeface="Lucida Sans" pitchFamily="34" charset="0"/>
                <a:ea typeface="+mj-ea"/>
                <a:cs typeface="Lucida Sans" pitchFamily="34" charset="0"/>
              </a:rPr>
              <a:t>Cubierta o tapa, </a:t>
            </a:r>
            <a:r>
              <a:rPr lang="es-ES_tradnl" sz="1800" b="0" kern="0" dirty="0" err="1" smtClean="0">
                <a:solidFill>
                  <a:srgbClr val="FFFFFF"/>
                </a:solidFill>
                <a:latin typeface="Lucida Sans" pitchFamily="34" charset="0"/>
                <a:ea typeface="+mj-ea"/>
                <a:cs typeface="Lucida Sans" pitchFamily="34" charset="0"/>
              </a:rPr>
              <a:t>Abstract</a:t>
            </a:r>
            <a:r>
              <a:rPr lang="es-ES_tradnl" sz="1800" b="0" kern="0" dirty="0" smtClean="0">
                <a:solidFill>
                  <a:srgbClr val="FFFFFF"/>
                </a:solidFill>
                <a:latin typeface="Lucida Sans" pitchFamily="34" charset="0"/>
                <a:ea typeface="+mj-ea"/>
                <a:cs typeface="Lucida Sans" pitchFamily="34" charset="0"/>
              </a:rPr>
              <a:t>, Índices y Resumen Ejecutivo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graphicFrame>
        <p:nvGraphicFramePr>
          <p:cNvPr id="20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585698"/>
              </p:ext>
            </p:extLst>
          </p:nvPr>
        </p:nvGraphicFramePr>
        <p:xfrm>
          <a:off x="251520" y="1473285"/>
          <a:ext cx="8568952" cy="505205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224136"/>
                <a:gridCol w="7344816"/>
              </a:tblGrid>
              <a:tr h="237931">
                <a:tc gridSpan="2">
                  <a:txBody>
                    <a:bodyPr/>
                    <a:lstStyle/>
                    <a:p>
                      <a:pPr algn="ctr">
                        <a:buClr>
                          <a:srgbClr val="FF3300"/>
                        </a:buClr>
                      </a:pPr>
                      <a:r>
                        <a:rPr lang="es-BO" sz="1500" b="1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PARTES PRELIMINARES</a:t>
                      </a:r>
                      <a:endParaRPr lang="es-MX" sz="1500" b="1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</a:tr>
              <a:tr h="2322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Sección</a:t>
                      </a:r>
                      <a:endParaRPr lang="es-ES" sz="145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Descripción</a:t>
                      </a:r>
                      <a:endParaRPr lang="es-ES" sz="145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7586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MX" sz="14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Cubierta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r>
                        <a:rPr lang="es-MX" sz="14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o tapa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0" kern="12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L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ogotipo de la Universidad. Programa. Facultad. Carrera.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Título de la investigación.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del autor. Lugar y Fecha.</a:t>
                      </a:r>
                      <a:endParaRPr lang="es-BO" sz="140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9902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F3300"/>
                        </a:buClr>
                      </a:pPr>
                      <a:endParaRPr lang="es-MX" sz="1400" b="0" dirty="0" smtClean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rgbClr val="D9D9F3"/>
                    </a:solidFill>
                  </a:tcPr>
                </a:tc>
                <a:tc>
                  <a:txBody>
                    <a:bodyPr/>
                    <a:lstStyle/>
                    <a:p>
                      <a:pPr marL="288000" lvl="1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Título describe en pocas palabras el contenido de la investigación. Debe ser sintético, claro y preciso.</a:t>
                      </a:r>
                      <a:endParaRPr lang="es-BO" sz="140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1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20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9852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0" dirty="0" err="1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Abstract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BO" sz="1400" b="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Título de la investigación, 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y datos del autor, nombre del profesor guía, nombre del programa académico.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</a:t>
                      </a:r>
                      <a:r>
                        <a:rPr lang="es-BO" sz="140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problema que se investiga, el objetivo y el contenido del documento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s-BO" sz="140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BO" sz="1400" baseline="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200" baseline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1576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Índices</a:t>
                      </a:r>
                      <a:endParaRPr lang="es-BO" sz="1400" b="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s-ES_tradnl" sz="14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4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Tabla </a:t>
                      </a:r>
                      <a:r>
                        <a:rPr lang="es-ES" sz="1400" b="1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</a:t>
                      </a:r>
                      <a:r>
                        <a:rPr lang="es-ES" sz="14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contenidos</a:t>
                      </a:r>
                      <a:r>
                        <a:rPr lang="es-ES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Capítulos</a:t>
                      </a:r>
                      <a:r>
                        <a:rPr lang="es-ES" sz="140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apartados y subapartados, diferenciados por numeración progresiva </a:t>
                      </a:r>
                      <a:r>
                        <a:rPr lang="es-ES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y/o </a:t>
                      </a:r>
                      <a:r>
                        <a:rPr lang="es-ES" sz="140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tamaño.</a:t>
                      </a:r>
                      <a:endParaRPr lang="es-BO" sz="140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s-ES_tradnl" sz="14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4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Índice </a:t>
                      </a:r>
                      <a:r>
                        <a:rPr lang="es-ES" sz="1400" b="1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Tablas.</a:t>
                      </a:r>
                      <a:endParaRPr lang="es-BO" sz="140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s-ES_tradnl" sz="14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4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Índice </a:t>
                      </a:r>
                      <a:r>
                        <a:rPr lang="es-ES" sz="1400" b="1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</a:t>
                      </a:r>
                      <a:r>
                        <a:rPr lang="es-ES" sz="14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Figuras</a:t>
                      </a:r>
                      <a:r>
                        <a:rPr lang="es-ES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s-ES" sz="14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Figuras, </a:t>
                      </a:r>
                      <a:r>
                        <a:rPr lang="es-ES_tradnl" sz="14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cs typeface="+mn-cs"/>
                          <a:sym typeface="Wingdings 3" panose="05040102010807070707" pitchFamily="18" charset="2"/>
                        </a:rPr>
                        <a:t>tablas, cuadros, gráficas, dibujos, diagramas, mapas.</a:t>
                      </a:r>
                    </a:p>
                    <a:p>
                      <a:pPr marL="0" lvl="0" indent="0" algn="l">
                        <a:spcAft>
                          <a:spcPts val="0"/>
                        </a:spcAft>
                        <a:buFontTx/>
                        <a:buNone/>
                      </a:pPr>
                      <a:endParaRPr lang="es-BO" sz="20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57144">
                <a:tc rowSpan="2">
                  <a:txBody>
                    <a:bodyPr/>
                    <a:lstStyle/>
                    <a:p>
                      <a:r>
                        <a:rPr lang="es-BO" sz="14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Resumen ejecutivo</a:t>
                      </a:r>
                      <a:endParaRPr lang="es-BO" sz="14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Escribirlo al final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En castellano y en inglés.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Referirse </a:t>
                      </a:r>
                      <a:r>
                        <a:rPr lang="es-BO" sz="140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forma breve al problema de investigación, 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objetivo general</a:t>
                      </a:r>
                      <a:r>
                        <a:rPr lang="es-BO" sz="140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hipótesis, metodología utilizada, resultados y conclusiones </a:t>
                      </a:r>
                      <a:r>
                        <a:rPr lang="es-BO" sz="140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inferidas en el proceso investigativo. </a:t>
                      </a:r>
                      <a:endParaRPr lang="es-BO" sz="140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20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98523">
                <a:tc vMerge="1">
                  <a:txBody>
                    <a:bodyPr/>
                    <a:lstStyle/>
                    <a:p>
                      <a:endParaRPr lang="es-BO" sz="1400" dirty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D9D9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kern="12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resumen ejecutivo</a:t>
                      </a:r>
                      <a:r>
                        <a:rPr lang="es-BO" sz="140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provee información resumida de:</a:t>
                      </a:r>
                    </a:p>
                    <a:p>
                      <a:pPr marL="36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¿Qué se investigó?, 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¿Por qué se investigó?, 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¿Cómo se investigó?, 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4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¿Cuáles son los resultados finales?</a:t>
                      </a:r>
                      <a:endParaRPr lang="es-BO" sz="140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6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20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128 Rectángulo"/>
          <p:cNvSpPr/>
          <p:nvPr/>
        </p:nvSpPr>
        <p:spPr bwMode="auto">
          <a:xfrm>
            <a:off x="251520" y="6561408"/>
            <a:ext cx="8568952" cy="540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s-BO" sz="1600" b="0" dirty="0" smtClean="0">
                <a:solidFill>
                  <a:srgbClr val="0000FF"/>
                </a:solidFill>
                <a:latin typeface="Lucida Sans" panose="020B0602030504020204" pitchFamily="34" charset="0"/>
              </a:rPr>
              <a:t>El resumen ejecutivo contiene una visión general del problema investigado.</a:t>
            </a:r>
            <a:endParaRPr lang="es-ES" sz="1600" b="0" kern="0" dirty="0">
              <a:solidFill>
                <a:srgbClr val="0000FF"/>
              </a:solidFill>
              <a:latin typeface="Lucida Sans" pitchFamily="34" charset="0"/>
              <a:cs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30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80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+mj-ea"/>
                <a:cs typeface="Lucida Sans" pitchFamily="34" charset="0"/>
              </a:rPr>
              <a:t>CAPÍTULO 1: INTRODUCCIÓN</a:t>
            </a:r>
            <a:endParaRPr kumimoji="0" lang="es-ES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-17633" y="548680"/>
            <a:ext cx="5453729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83700"/>
              </a:buClr>
              <a:buSzPct val="80000"/>
              <a:tabLst/>
              <a:defRPr/>
            </a:pPr>
            <a:r>
              <a:rPr lang="es-ES_tradnl" sz="1800" b="0" kern="0" dirty="0" smtClean="0">
                <a:solidFill>
                  <a:schemeClr val="bg1"/>
                </a:solidFill>
                <a:latin typeface="Lucida Sans" pitchFamily="34" charset="0"/>
                <a:ea typeface="+mj-ea"/>
                <a:cs typeface="Lucida Sans" pitchFamily="34" charset="0"/>
              </a:rPr>
              <a:t>Antecedentes y Planteamiento del problema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graphicFrame>
        <p:nvGraphicFramePr>
          <p:cNvPr id="10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636543"/>
              </p:ext>
            </p:extLst>
          </p:nvPr>
        </p:nvGraphicFramePr>
        <p:xfrm>
          <a:off x="179512" y="1016085"/>
          <a:ext cx="8712967" cy="550925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12168"/>
                <a:gridCol w="7200799"/>
              </a:tblGrid>
              <a:tr h="285934">
                <a:tc gridSpan="2">
                  <a:txBody>
                    <a:bodyPr/>
                    <a:lstStyle/>
                    <a:p>
                      <a:pPr algn="ctr">
                        <a:buClr>
                          <a:srgbClr val="FF3300"/>
                        </a:buClr>
                      </a:pPr>
                      <a:r>
                        <a:rPr lang="es-BO" sz="1500" b="1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CAPÍTULO 1: INTRODUCCIÓN</a:t>
                      </a:r>
                      <a:endParaRPr lang="es-MX" sz="1500" b="1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/>
                    </a:p>
                  </a:txBody>
                  <a:tcPr anchor="ctr">
                    <a:solidFill>
                      <a:srgbClr val="FF9900"/>
                    </a:solidFill>
                  </a:tcPr>
                </a:tc>
              </a:tr>
              <a:tr h="2791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Apartado</a:t>
                      </a:r>
                      <a:endParaRPr lang="es-ES" sz="145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2F2F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Descripción</a:t>
                      </a:r>
                      <a:endParaRPr lang="es-ES" sz="145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85034">
                <a:tc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r>
                        <a:rPr lang="es-MX" sz="1400" b="1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1.1. </a:t>
                      </a:r>
                      <a:r>
                        <a:rPr lang="es-MX" sz="14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Antecedentes</a:t>
                      </a:r>
                    </a:p>
                  </a:txBody>
                  <a:tcPr anchor="ctr">
                    <a:solidFill>
                      <a:srgbClr val="F6F6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Especificar el problema que se quiere resolver. Para hacerlo, c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omenzar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BO" sz="130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 una discusión sobre 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antecedentes </a:t>
                      </a:r>
                      <a:r>
                        <a:rPr lang="es-BO" sz="130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sobre el tema, que 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refleje </a:t>
                      </a:r>
                      <a:r>
                        <a:rPr lang="es-BO" sz="130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todo lo hecho 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anteriormente, es decir el </a:t>
                      </a:r>
                      <a:r>
                        <a:rPr lang="es-BO" sz="13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estado de la cuestión o del arte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5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Incluir 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referencias</a:t>
                      </a:r>
                      <a:r>
                        <a:rPr lang="es-BO" sz="130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circunstancias o relaciones con 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tema.</a:t>
                      </a:r>
                    </a:p>
                    <a:p>
                      <a:pPr marL="25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Indicar</a:t>
                      </a:r>
                      <a:r>
                        <a:rPr lang="es-BO" sz="130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 </a:t>
                      </a:r>
                      <a:r>
                        <a:rPr lang="es-BO" sz="130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motivos que llevaron a realizar la investigación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BO" sz="20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81245">
                <a:tc rowSpan="4">
                  <a:txBody>
                    <a:bodyPr/>
                    <a:lstStyle/>
                    <a:p>
                      <a:r>
                        <a:rPr lang="es-ES" sz="1400" b="1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1.2. </a:t>
                      </a:r>
                      <a:r>
                        <a:rPr lang="es-ES" sz="14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Planteamiento del problema</a:t>
                      </a:r>
                      <a:endParaRPr lang="es-ES" sz="14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D9D9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D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elimitar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lo que se ha investigado. Para hacerlo, se puede utilizar el Método Oxford que se operacionaliza en 3 fases: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200" b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93060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Fase 1</a:t>
                      </a:r>
                      <a:r>
                        <a:rPr lang="es-ES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s-ES" sz="130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300" b="1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Problemática y problemas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D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escribir 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problemática que se presenta en un determinado escenario. Identificar y 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escribir en un párrafo las situaciones no deseadas, vacíos de conocimiento.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MX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Describir los 3 a 5 problemas que se han identificado en la problemática y que han merecido ser investigados. Su formulación, e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n forma de enunciado declarativo, debe comenzar con palabras tales como: </a:t>
                      </a:r>
                    </a:p>
                    <a:p>
                      <a:pPr marL="2520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 panose="05040102010807070707" pitchFamily="18" charset="2"/>
                        <a:buNone/>
                        <a:tabLst/>
                        <a:defRPr/>
                      </a:pP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MX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Falta de….</a:t>
                      </a: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 </a:t>
                      </a:r>
                      <a:r>
                        <a:rPr lang="es-MX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Se desconoce ….</a:t>
                      </a: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 </a:t>
                      </a:r>
                      <a:r>
                        <a:rPr lang="es-MX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Es</a:t>
                      </a:r>
                      <a:r>
                        <a:rPr lang="es-MX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la causa o efecto de….</a:t>
                      </a: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 </a:t>
                      </a:r>
                      <a:r>
                        <a:rPr lang="es-MX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Es muy deficiente….</a:t>
                      </a: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 </a:t>
                      </a:r>
                      <a:r>
                        <a:rPr lang="es-MX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Existen discrepancias entre….</a:t>
                      </a: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 </a:t>
                      </a:r>
                      <a:r>
                        <a:rPr lang="es-MX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No hay información actualizada sobre….</a:t>
                      </a: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 </a:t>
                      </a:r>
                      <a:r>
                        <a:rPr lang="es-MX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Existe una insuficiente….</a:t>
                      </a: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 </a:t>
                      </a:r>
                      <a:r>
                        <a:rPr lang="es-MX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Inadecuada…., etc.</a:t>
                      </a: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</a:t>
                      </a:r>
                      <a:endParaRPr lang="es-ES" sz="1400" b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062040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 panose="05040102010807070707" pitchFamily="18" charset="2"/>
                        <a:buNone/>
                        <a:tabLst/>
                        <a:defRPr/>
                      </a:pPr>
                      <a:r>
                        <a:rPr lang="es-ES" sz="13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Fase 2</a:t>
                      </a:r>
                      <a:r>
                        <a:rPr lang="es-ES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s-MX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3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Matriz de problemas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 panose="05040102010807070707" pitchFamily="18" charset="2"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D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escribir </a:t>
                      </a:r>
                      <a:r>
                        <a:rPr lang="es-MX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las relaciones 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entre los problemas, que pueden ser:</a:t>
                      </a:r>
                    </a:p>
                    <a:p>
                      <a:pPr marL="252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 panose="05040102010807070707" pitchFamily="18" charset="2"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U</a:t>
                      </a:r>
                      <a:r>
                        <a:rPr lang="es-ES" sz="13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nívocas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</a:t>
                      </a: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(A causa B) 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o </a:t>
                      </a: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B</a:t>
                      </a:r>
                      <a:r>
                        <a:rPr lang="es-ES" sz="13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iunívocas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(</a:t>
                      </a:r>
                      <a:r>
                        <a:rPr lang="es-ES" sz="1300" b="0" i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A</a:t>
                      </a: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interactúa con B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).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 panose="05040102010807070707" pitchFamily="18" charset="2"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Con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base a e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ste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análisis, establecer u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n orden </a:t>
                      </a:r>
                      <a:r>
                        <a:rPr lang="es-MX" sz="13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jerárquico 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que refleje cuál es el </a:t>
                      </a:r>
                      <a:r>
                        <a:rPr lang="es-MX" sz="13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problema principal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(el que causa todos los demás, o la mayoría</a:t>
                      </a:r>
                      <a:r>
                        <a:rPr lang="es-MX" sz="1300" b="0" i="1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) 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y cuáles son los </a:t>
                      </a:r>
                      <a:r>
                        <a:rPr lang="es-MX" sz="13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problemas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</a:t>
                      </a:r>
                      <a:r>
                        <a:rPr lang="es-MX" sz="13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secundarios</a:t>
                      </a:r>
                      <a:r>
                        <a:rPr lang="es-MX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de la problemática.</a:t>
                      </a:r>
                      <a:endParaRPr lang="es-MX" sz="200" b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77007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Fase 3.</a:t>
                      </a:r>
                      <a:r>
                        <a:rPr lang="es-MX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3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Objetivos</a:t>
                      </a:r>
                      <a:r>
                        <a:rPr lang="es-MX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MX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</a:t>
                      </a:r>
                      <a:r>
                        <a:rPr lang="es-MX" sz="130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apartado de Objetivos.</a:t>
                      </a:r>
                      <a:endParaRPr lang="es-ES" sz="200" b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58702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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 documento sobre el planteamiento del problema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El Problema – Paso 2 de la Investigación Científica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300" b="0" dirty="0" smtClean="0"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rgbClr val="FFE6CD"/>
                    </a:solidFill>
                  </a:tcPr>
                </a:tc>
              </a:tr>
            </a:tbl>
          </a:graphicData>
        </a:graphic>
      </p:graphicFrame>
      <p:sp>
        <p:nvSpPr>
          <p:cNvPr id="35" name="128 Rectángulo"/>
          <p:cNvSpPr/>
          <p:nvPr/>
        </p:nvSpPr>
        <p:spPr bwMode="auto">
          <a:xfrm>
            <a:off x="2483768" y="6525344"/>
            <a:ext cx="6112392" cy="324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s-ES_tradnl" sz="1600" b="0" kern="0" dirty="0" smtClean="0">
                <a:solidFill>
                  <a:srgbClr val="0000FF"/>
                </a:solidFill>
                <a:latin typeface="Lucida Sans" panose="020B0602030504020204" pitchFamily="34" charset="0"/>
              </a:rPr>
              <a:t>Un problema bien identificado está resuelto en un 50%.</a:t>
            </a:r>
            <a:endParaRPr lang="es-ES" sz="1600" b="0" kern="0" dirty="0">
              <a:solidFill>
                <a:srgbClr val="0000FF"/>
              </a:solidFill>
              <a:latin typeface="Lucida Sans" pitchFamily="34" charset="0"/>
              <a:cs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20247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6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+mj-ea"/>
                <a:cs typeface="Lucida Sans" pitchFamily="34" charset="0"/>
              </a:rPr>
              <a:t>Continuación CAPÍTULO 1: INTRODUCCIÓN</a:t>
            </a:r>
            <a:endParaRPr kumimoji="0" lang="es-ES" sz="2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-17633" y="548680"/>
            <a:ext cx="3293489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83700"/>
              </a:buClr>
              <a:buSzPct val="80000"/>
              <a:tabLst/>
              <a:defRPr/>
            </a:pPr>
            <a:r>
              <a:rPr lang="es-ES_tradnl" sz="1800" b="0" kern="0" dirty="0" smtClean="0">
                <a:solidFill>
                  <a:srgbClr val="FFFFFF"/>
                </a:solidFill>
                <a:latin typeface="Lucida Sans" pitchFamily="34" charset="0"/>
                <a:ea typeface="+mj-ea"/>
                <a:cs typeface="Lucida Sans" pitchFamily="34" charset="0"/>
              </a:rPr>
              <a:t>Objetivos y Justificación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graphicFrame>
        <p:nvGraphicFramePr>
          <p:cNvPr id="8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843968"/>
              </p:ext>
            </p:extLst>
          </p:nvPr>
        </p:nvGraphicFramePr>
        <p:xfrm>
          <a:off x="179512" y="1378458"/>
          <a:ext cx="8712967" cy="507487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656184"/>
                <a:gridCol w="7056783"/>
              </a:tblGrid>
              <a:tr h="292420">
                <a:tc gridSpan="2">
                  <a:txBody>
                    <a:bodyPr/>
                    <a:lstStyle/>
                    <a:p>
                      <a:pPr algn="ctr">
                        <a:buClr>
                          <a:srgbClr val="FF3300"/>
                        </a:buClr>
                      </a:pPr>
                      <a:r>
                        <a:rPr lang="es-BO" sz="1500" b="1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CAPÍTULO 1: INTRODUCCIÓN</a:t>
                      </a:r>
                      <a:endParaRPr lang="es-MX" sz="1500" b="1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/>
                    </a:p>
                  </a:txBody>
                  <a:tcPr anchor="ctr">
                    <a:solidFill>
                      <a:srgbClr val="FF9900"/>
                    </a:solidFill>
                  </a:tcPr>
                </a:tc>
              </a:tr>
              <a:tr h="2854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Apartado</a:t>
                      </a:r>
                      <a:endParaRPr lang="es-ES" sz="145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Descripción</a:t>
                      </a:r>
                      <a:endParaRPr lang="es-ES" sz="145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19668">
                <a:tc rowSpan="4"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r>
                        <a:rPr lang="es-MX" sz="1400" b="1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1.3. </a:t>
                      </a:r>
                      <a:r>
                        <a:rPr lang="es-MX" sz="14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Objetivos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Formular el objetivo,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es decir el</a:t>
                      </a:r>
                      <a:r>
                        <a:rPr lang="es-ES" sz="1300" b="0" i="1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</a:t>
                      </a: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enunciado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que expresa la acción que se lleva a cabo para contribuir a solucionar el problema.  Es el para qué se desarrolla la investigación.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00" b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03819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Iniciar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 la 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formulación con un verbo fuerte. Se debe formular un objetivo general y varios específicos, en concordancia con los problemas identificados.</a:t>
                      </a:r>
                      <a:endParaRPr lang="es-ES" sz="1300" b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03819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O</a:t>
                      </a:r>
                      <a:r>
                        <a:rPr lang="es-ES" sz="13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bjetivo general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Formular</a:t>
                      </a:r>
                      <a:r>
                        <a:rPr lang="es-ES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la solución propuesta al problema principal. Es el logro mayor</a:t>
                      </a:r>
                      <a:r>
                        <a:rPr lang="es-ES" sz="13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obtenido por medio de varias operaciones diferentes unas de otras</a:t>
                      </a:r>
                      <a:r>
                        <a:rPr lang="es-ES" sz="13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88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30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93713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Objetivos específicos.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Formular la solución propuesta a los problemas secundarios. Son logros parciales que buscan la realización del objetivo general. </a:t>
                      </a:r>
                    </a:p>
                    <a:p>
                      <a:pPr marL="28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desarrollo de la investigación es la forma en que se van resolviendo los objetivos específicos, son como las 2, 3 o 4 partes básicas</a:t>
                      </a:r>
                      <a:r>
                        <a:rPr lang="es-ES" sz="130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 que se divide la investigación.</a:t>
                      </a:r>
                    </a:p>
                    <a:p>
                      <a:pPr marL="288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20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489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b="1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1.4. </a:t>
                      </a:r>
                      <a:r>
                        <a:rPr lang="es-ES" sz="14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Justificación</a:t>
                      </a:r>
                      <a:endParaRPr lang="es-ES" sz="14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Exponer las 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razones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que influyeron para que se haya optado por investigar el tema. Algunas razones para 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evaluar </a:t>
                      </a:r>
                      <a:r>
                        <a:rPr lang="es-BO" sz="130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utilidad de la investigación son:</a:t>
                      </a:r>
                    </a:p>
                    <a:p>
                      <a:pPr marL="2520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Conveniencia</a:t>
                      </a:r>
                      <a:r>
                        <a:rPr lang="es-ES" sz="13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¿para qué 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sirve?</a:t>
                      </a:r>
                      <a:endParaRPr lang="es-BO" sz="1300" b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20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Relevancia social: </a:t>
                      </a:r>
                      <a:r>
                        <a:rPr lang="es-ES" sz="13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¿quiénes y de qué modo se 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beneficiarán </a:t>
                      </a:r>
                      <a:r>
                        <a:rPr lang="es-ES" sz="13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 los resultados?</a:t>
                      </a:r>
                      <a:endParaRPr lang="es-BO" sz="1300" b="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20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4F81BD"/>
                        </a:buClr>
                        <a:buFont typeface="Times New Roman" panose="02020603050405020304" pitchFamily="18" charset="0"/>
                        <a:buNone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Implicaciones </a:t>
                      </a:r>
                      <a:r>
                        <a:rPr lang="es-ES" sz="13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prácticas: ¿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ayudará </a:t>
                      </a:r>
                      <a:r>
                        <a:rPr lang="es-ES" sz="13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resolver algún problema real?</a:t>
                      </a:r>
                      <a:endParaRPr lang="es-BO" sz="1300" b="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20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4F81BD"/>
                        </a:buClr>
                        <a:buFont typeface="Times New Roman" panose="02020603050405020304" pitchFamily="18" charset="0"/>
                        <a:buNone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Valor </a:t>
                      </a:r>
                      <a:r>
                        <a:rPr lang="es-ES" sz="13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teórico: ¿se 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llenará </a:t>
                      </a:r>
                      <a:r>
                        <a:rPr lang="es-ES" sz="13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algún vacío de conocimiento?</a:t>
                      </a:r>
                      <a:endParaRPr lang="es-BO" sz="1300" b="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200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4F81BD"/>
                        </a:buClr>
                        <a:buFont typeface="Times New Roman" panose="02020603050405020304" pitchFamily="18" charset="0"/>
                        <a:buNone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Utilidad </a:t>
                      </a:r>
                      <a:r>
                        <a:rPr lang="es-ES" sz="13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metodológica: ¿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contribuirá a </a:t>
                      </a:r>
                      <a:r>
                        <a:rPr lang="es-ES" sz="1300" b="0" dirty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definición de un concepto, variable o relación entre variables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  <a:p>
                      <a:pPr marL="0" lvl="0" indent="-972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4F81BD"/>
                        </a:buClr>
                        <a:buFont typeface="Times New Roman" panose="02020603050405020304" pitchFamily="18" charset="0"/>
                        <a:buNone/>
                      </a:pPr>
                      <a:endParaRPr lang="es-BO" sz="300" b="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92420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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 documento sobre objetivos y justificación: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El Problema – Paso 2 de la Investigación Científica</a:t>
                      </a:r>
                      <a:endParaRPr lang="es-BO" sz="1300" b="0" baseline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200" b="0" baseline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-972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4F81BD"/>
                        </a:buClr>
                        <a:buFont typeface="Times New Roman" panose="02020603050405020304" pitchFamily="18" charset="0"/>
                        <a:buNone/>
                      </a:pPr>
                      <a:endParaRPr lang="es-BO" sz="400" b="0" dirty="0"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FFE6CD"/>
                    </a:solidFill>
                  </a:tcPr>
                </a:tc>
              </a:tr>
            </a:tbl>
          </a:graphicData>
        </a:graphic>
      </p:graphicFrame>
      <p:sp>
        <p:nvSpPr>
          <p:cNvPr id="9" name="128 Rectángulo"/>
          <p:cNvSpPr/>
          <p:nvPr/>
        </p:nvSpPr>
        <p:spPr bwMode="auto">
          <a:xfrm>
            <a:off x="2699792" y="6525344"/>
            <a:ext cx="5896368" cy="324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s-ES_tradnl" sz="1600" b="0" kern="0" dirty="0" smtClean="0">
                <a:solidFill>
                  <a:srgbClr val="0000FF"/>
                </a:solidFill>
                <a:latin typeface="Lucida Sans" panose="020B0602030504020204" pitchFamily="34" charset="0"/>
              </a:rPr>
              <a:t>Los objetivos específicos son un anticipo del diseño.</a:t>
            </a:r>
            <a:endParaRPr lang="es-ES" sz="1600" b="0" kern="0" dirty="0">
              <a:solidFill>
                <a:srgbClr val="0000FF"/>
              </a:solidFill>
              <a:latin typeface="Lucida Sans" pitchFamily="34" charset="0"/>
              <a:cs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08864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Título"/>
          <p:cNvSpPr txBox="1">
            <a:spLocks/>
          </p:cNvSpPr>
          <p:nvPr/>
        </p:nvSpPr>
        <p:spPr>
          <a:xfrm>
            <a:off x="-36512" y="-27384"/>
            <a:ext cx="9184534" cy="57148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6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+mj-ea"/>
                <a:cs typeface="Lucida Sans" pitchFamily="34" charset="0"/>
              </a:rPr>
              <a:t>Continuación CAPÍTULO 1: INTRODUCCIÓN</a:t>
            </a:r>
            <a:endParaRPr kumimoji="0" lang="es-ES" sz="2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sp>
        <p:nvSpPr>
          <p:cNvPr id="24" name="8 Marcador de número de diapositiva"/>
          <p:cNvSpPr txBox="1">
            <a:spLocks/>
          </p:cNvSpPr>
          <p:nvPr/>
        </p:nvSpPr>
        <p:spPr>
          <a:xfrm>
            <a:off x="7048500" y="66008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61A972-1B43-4031-B38E-6352516437A2}" type="slidenum">
              <a:rPr kumimoji="0" lang="es-E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-17633" y="1088776"/>
            <a:ext cx="2861441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83700"/>
              </a:buClr>
              <a:buSzPct val="80000"/>
              <a:tabLst/>
              <a:defRPr/>
            </a:pPr>
            <a:r>
              <a:rPr lang="es-ES_tradnl" sz="1800" b="0" kern="0" dirty="0" smtClean="0">
                <a:solidFill>
                  <a:schemeClr val="bg1"/>
                </a:solidFill>
                <a:latin typeface="Lucida Sans" pitchFamily="34" charset="0"/>
                <a:ea typeface="+mj-ea"/>
                <a:cs typeface="Lucida Sans" pitchFamily="34" charset="0"/>
              </a:rPr>
              <a:t>Contexto e Hipótesis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Lucida Sans" pitchFamily="34" charset="0"/>
              <a:ea typeface="+mj-ea"/>
              <a:cs typeface="Lucida Sans" pitchFamily="34" charset="0"/>
            </a:endParaRPr>
          </a:p>
        </p:txBody>
      </p:sp>
      <p:graphicFrame>
        <p:nvGraphicFramePr>
          <p:cNvPr id="9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238597"/>
              </p:ext>
            </p:extLst>
          </p:nvPr>
        </p:nvGraphicFramePr>
        <p:xfrm>
          <a:off x="179512" y="2071836"/>
          <a:ext cx="8712967" cy="43815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12168"/>
                <a:gridCol w="7200799"/>
              </a:tblGrid>
              <a:tr h="131802">
                <a:tc gridSpan="2">
                  <a:txBody>
                    <a:bodyPr/>
                    <a:lstStyle/>
                    <a:p>
                      <a:pPr algn="ctr">
                        <a:buClr>
                          <a:srgbClr val="FF3300"/>
                        </a:buClr>
                      </a:pPr>
                      <a:r>
                        <a:rPr lang="es-BO" sz="1500" b="1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CAPÍTULO 1: INTRODUCCIÓN</a:t>
                      </a:r>
                      <a:endParaRPr lang="es-MX" sz="1500" b="1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94C0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/>
                    </a:p>
                  </a:txBody>
                  <a:tcPr anchor="ctr">
                    <a:solidFill>
                      <a:srgbClr val="FF9900"/>
                    </a:solidFill>
                  </a:tcPr>
                </a:tc>
              </a:tr>
              <a:tr h="1286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Apartado</a:t>
                      </a:r>
                      <a:endParaRPr lang="es-ES" sz="145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94C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5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Descripción</a:t>
                      </a:r>
                      <a:endParaRPr lang="es-ES" sz="145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94C0F4"/>
                    </a:solidFill>
                  </a:tcPr>
                </a:tc>
              </a:tr>
              <a:tr h="263604">
                <a:tc>
                  <a:txBody>
                    <a:bodyPr/>
                    <a:lstStyle/>
                    <a:p>
                      <a:pPr>
                        <a:buClr>
                          <a:srgbClr val="FF3300"/>
                        </a:buClr>
                      </a:pPr>
                      <a:r>
                        <a:rPr lang="es-MX" sz="1400" b="1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1.5. </a:t>
                      </a:r>
                      <a:r>
                        <a:rPr lang="es-MX" sz="14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Escenario</a:t>
                      </a:r>
                    </a:p>
                  </a:txBody>
                  <a:tcPr anchor="ctr">
                    <a:solidFill>
                      <a:srgbClr val="94C0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Describir las circunstancias del entorno donde se realizó la investigación.</a:t>
                      </a:r>
                    </a:p>
                    <a:p>
                      <a:pPr marL="25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¿Cuándo se realizó?</a:t>
                      </a:r>
                      <a:r>
                        <a:rPr lang="es-BO" sz="130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rango de tiempo.</a:t>
                      </a:r>
                    </a:p>
                    <a:p>
                      <a:pPr marL="25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¿Dónde se realizó?: lugar, </a:t>
                      </a:r>
                      <a:r>
                        <a:rPr lang="es-ES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región o área geográfica.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30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solidFill>
                      <a:srgbClr val="94C0F4"/>
                    </a:solidFill>
                  </a:tcPr>
                </a:tc>
              </a:tr>
              <a:tr h="182012">
                <a:tc rowSpan="7">
                  <a:txBody>
                    <a:bodyPr/>
                    <a:lstStyle/>
                    <a:p>
                      <a:r>
                        <a:rPr lang="es-ES" sz="1400" b="1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1.6. </a:t>
                      </a:r>
                      <a:r>
                        <a:rPr lang="es-ES" sz="14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Hipótesis</a:t>
                      </a:r>
                      <a:endParaRPr lang="es-ES" sz="1400" b="0" dirty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anchor="ctr">
                    <a:solidFill>
                      <a:srgbClr val="94C0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3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110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Formular la hipótesis, es decir la explicación o solución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 provisional para el problema de investigación. </a:t>
                      </a:r>
                    </a:p>
                  </a:txBody>
                  <a:tcPr marL="68580" marR="68580" marT="0" marB="0">
                    <a:solidFill>
                      <a:srgbClr val="94C0F4"/>
                    </a:solidFill>
                  </a:tcPr>
                </a:tc>
              </a:tr>
              <a:tr h="263604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La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 hipótesis s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e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 expresa 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 forma de un enunciado afirmativo que vincula las variables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es decir las </a:t>
                      </a:r>
                      <a:r>
                        <a:rPr lang="es-ES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características de las unidades de análisis (personas, fenómenos) que </a:t>
                      </a:r>
                      <a:r>
                        <a:rPr lang="es-ES_tradnl" sz="1300" b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</a:rPr>
                        <a:t>fluctúan y cuya variación se puede medir.</a:t>
                      </a:r>
                      <a:endParaRPr lang="es-MX" sz="1300" b="0" dirty="0" smtClean="0">
                        <a:solidFill>
                          <a:srgbClr val="0000FF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300" b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4C0F4"/>
                    </a:solidFill>
                  </a:tcPr>
                </a:tc>
              </a:tr>
              <a:tr h="163184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 tipo de hipótesis se determina según el alcance de la investigación, es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decir, </a:t>
                      </a:r>
                      <a:r>
                        <a:rPr lang="es-BO" sz="1300" b="0" i="0" kern="12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hasta dónde, en términos de conocimiento, es posible que llegue la investigación</a:t>
                      </a:r>
                      <a:r>
                        <a:rPr lang="es-BO" sz="1300" b="0" i="1" kern="12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BO" sz="600" b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4C0F4"/>
                    </a:solidFill>
                  </a:tcPr>
                </a:tc>
              </a:tr>
              <a:tr h="100421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Hipótesi</a:t>
                      </a:r>
                      <a:r>
                        <a:rPr lang="es-BO" sz="1300" b="1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s descriptiva</a:t>
                      </a:r>
                      <a:r>
                        <a:rPr lang="es-BO" sz="130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. 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Pronostica el valor de la variable.</a:t>
                      </a:r>
                    </a:p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400" b="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4C0F4"/>
                    </a:solidFill>
                  </a:tcPr>
                </a:tc>
              </a:tr>
              <a:tr h="119250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Hipótesi</a:t>
                      </a:r>
                      <a:r>
                        <a:rPr lang="es-BO" sz="1300" b="1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s correlacional. 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Especifica la relación que existe entre las </a:t>
                      </a:r>
                      <a:r>
                        <a:rPr lang="es-ES_tradnl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variables.</a:t>
                      </a:r>
                    </a:p>
                    <a:p>
                      <a:pPr marL="25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BO" sz="400" b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4C0F4"/>
                    </a:solidFill>
                  </a:tcPr>
                </a:tc>
              </a:tr>
              <a:tr h="182012">
                <a:tc vMerge="1">
                  <a:txBody>
                    <a:bodyPr/>
                    <a:lstStyle/>
                    <a:p>
                      <a:endParaRPr lang="es-B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300" b="0" i="0" dirty="0" smtClean="0">
                          <a:solidFill>
                            <a:srgbClr val="0000FF"/>
                          </a:solidFill>
                          <a:latin typeface="Lucida Sans" panose="020B0602030504020204" pitchFamily="34" charset="0"/>
                          <a:sym typeface="Wingdings 3" panose="05040102010807070707" pitchFamily="18" charset="2"/>
                        </a:rPr>
                        <a:t></a:t>
                      </a:r>
                      <a:r>
                        <a:rPr lang="es-BO" sz="1300" b="1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Hipótesi</a:t>
                      </a:r>
                      <a:r>
                        <a:rPr lang="es-BO" sz="1300" b="1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s explicativa o causal. </a:t>
                      </a:r>
                      <a:r>
                        <a:rPr lang="es-ES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Explica la relación causa-efecto entre la variable independiente y la dependiente. </a:t>
                      </a:r>
                    </a:p>
                    <a:p>
                      <a:pPr marL="25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300" b="0" dirty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4C0F4"/>
                    </a:solidFill>
                  </a:tcPr>
                </a:tc>
              </a:tr>
              <a:tr h="163184">
                <a:tc vMerge="1">
                  <a:txBody>
                    <a:bodyPr/>
                    <a:lstStyle/>
                    <a:p>
                      <a:endParaRPr lang="es-ES" sz="1400" b="1" dirty="0">
                        <a:solidFill>
                          <a:srgbClr val="C00000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rgbClr val="EBEBF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30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Cuando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 el alcance es exploratorio,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 decir cuando se trata de un problema que no se ha abordado antes,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n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o</a:t>
                      </a:r>
                      <a:r>
                        <a:rPr lang="es-BO" sz="13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 formulan hipótesis, </a:t>
                      </a:r>
                      <a:r>
                        <a:rPr lang="es-BO" sz="13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pero sí conjeturas iniciales.</a:t>
                      </a:r>
                      <a:endParaRPr lang="es-BO" sz="500" b="0" baseline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4C0F4"/>
                    </a:solidFill>
                  </a:tcPr>
                </a:tc>
              </a:tr>
              <a:tr h="138078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BO" sz="12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</a:t>
                      </a:r>
                      <a:r>
                        <a:rPr lang="es-BO" sz="1200" b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 documento sobre hipótesis:</a:t>
                      </a:r>
                      <a:r>
                        <a:rPr lang="es-BO" sz="12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BO" sz="12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La hipótesis – El paso 5 de la Investigación Científica</a:t>
                      </a:r>
                      <a:r>
                        <a:rPr lang="es-BO" sz="1200" b="0" baseline="0" dirty="0" smtClean="0">
                          <a:solidFill>
                            <a:srgbClr val="0000FF"/>
                          </a:solidFill>
                          <a:effectLst/>
                          <a:latin typeface="Lucida Sans" panose="020B0602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BO" sz="400" b="0" baseline="0" dirty="0" smtClean="0">
                        <a:solidFill>
                          <a:srgbClr val="0000FF"/>
                        </a:solidFill>
                        <a:effectLst/>
                        <a:latin typeface="Lucida Sans" panose="020B06020305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4C0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BO" sz="500" b="0" baseline="0" dirty="0" smtClean="0">
                        <a:effectLst/>
                        <a:latin typeface="Lucida Sans" panose="020B06020305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6CD"/>
                    </a:solidFill>
                  </a:tcPr>
                </a:tc>
              </a:tr>
            </a:tbl>
          </a:graphicData>
        </a:graphic>
      </p:graphicFrame>
      <p:sp>
        <p:nvSpPr>
          <p:cNvPr id="8" name="128 Rectángulo"/>
          <p:cNvSpPr/>
          <p:nvPr/>
        </p:nvSpPr>
        <p:spPr bwMode="auto">
          <a:xfrm>
            <a:off x="2555776" y="6525344"/>
            <a:ext cx="4384200" cy="324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s-BO" sz="1600" b="0" dirty="0" smtClean="0">
                <a:solidFill>
                  <a:srgbClr val="0000FF"/>
                </a:solidFill>
                <a:latin typeface="Lucida Sans" panose="020B0602030504020204" pitchFamily="34" charset="0"/>
              </a:rPr>
              <a:t>La hipótesis tiene que ser contrastada.</a:t>
            </a:r>
            <a:endParaRPr lang="es-ES" sz="1600" b="0" kern="0" dirty="0">
              <a:solidFill>
                <a:srgbClr val="0000FF"/>
              </a:solidFill>
              <a:latin typeface="Lucida Sans" pitchFamily="34" charset="0"/>
              <a:cs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63746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énesis">
  <a:themeElements>
    <a:clrScheme name="Gé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é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é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Génesis.thmx</Template>
  <TotalTime>151030</TotalTime>
  <Words>4260</Words>
  <Application>Microsoft Macintosh PowerPoint</Application>
  <PresentationFormat>Presentación en pantalla (4:3)</PresentationFormat>
  <Paragraphs>380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Génesis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QUASAR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EDISON COIMBRA</dc:creator>
  <cp:lastModifiedBy>luz elena cervantes</cp:lastModifiedBy>
  <cp:revision>7684</cp:revision>
  <dcterms:created xsi:type="dcterms:W3CDTF">2006-01-17T04:55:05Z</dcterms:created>
  <dcterms:modified xsi:type="dcterms:W3CDTF">2025-05-14T15:55:29Z</dcterms:modified>
</cp:coreProperties>
</file>