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1303" r:id="rId2"/>
    <p:sldId id="1526" r:id="rId3"/>
    <p:sldId id="1509" r:id="rId4"/>
    <p:sldId id="1484" r:id="rId5"/>
    <p:sldId id="1511" r:id="rId6"/>
    <p:sldId id="1512" r:id="rId7"/>
    <p:sldId id="1513" r:id="rId8"/>
    <p:sldId id="1514" r:id="rId9"/>
    <p:sldId id="1515" r:id="rId10"/>
    <p:sldId id="1516" r:id="rId11"/>
    <p:sldId id="1517" r:id="rId12"/>
    <p:sldId id="1518" r:id="rId13"/>
    <p:sldId id="1519" r:id="rId14"/>
    <p:sldId id="1520" r:id="rId15"/>
    <p:sldId id="1521" r:id="rId16"/>
    <p:sldId id="1522" r:id="rId17"/>
    <p:sldId id="1523" r:id="rId18"/>
    <p:sldId id="1524" r:id="rId19"/>
    <p:sldId id="1525" r:id="rId20"/>
  </p:sldIdLst>
  <p:sldSz cx="9144000" cy="6858000" type="screen4x3"/>
  <p:notesSz cx="7099300" cy="10234613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6F6FC"/>
    <a:srgbClr val="D9D9F3"/>
    <a:srgbClr val="FFFFC9"/>
    <a:srgbClr val="FFFFD9"/>
    <a:srgbClr val="FFFFD1"/>
    <a:srgbClr val="FFFFB3"/>
    <a:srgbClr val="EFFFF8"/>
    <a:srgbClr val="E5FFF4"/>
    <a:srgbClr val="EBFF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1" autoAdjust="0"/>
    <p:restoredTop sz="96187" autoAdjust="0"/>
  </p:normalViewPr>
  <p:slideViewPr>
    <p:cSldViewPr>
      <p:cViewPr>
        <p:scale>
          <a:sx n="147" d="100"/>
          <a:sy n="147" d="100"/>
        </p:scale>
        <p:origin x="312" y="25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76672" cy="5127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121" tIns="48061" rIns="96121" bIns="48061" numCol="1" anchor="t" anchorCtr="0" compatLnSpc="1">
            <a:prstTxWarp prst="textNoShape">
              <a:avLst/>
            </a:prstTxWarp>
          </a:bodyPr>
          <a:lstStyle>
            <a:lvl1pPr defTabSz="960534">
              <a:defRPr sz="1300" b="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088" y="1"/>
            <a:ext cx="3076672" cy="5127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121" tIns="48061" rIns="96121" bIns="48061" numCol="1" anchor="t" anchorCtr="0" compatLnSpc="1">
            <a:prstTxWarp prst="textNoShape">
              <a:avLst/>
            </a:prstTxWarp>
          </a:bodyPr>
          <a:lstStyle>
            <a:lvl1pPr algn="r" defTabSz="960534">
              <a:defRPr sz="1300" b="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6763"/>
            <a:ext cx="5116512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10240" y="4861782"/>
            <a:ext cx="5678824" cy="4606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121" tIns="48061" rIns="96121" bIns="4806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69"/>
            <a:ext cx="3076672" cy="511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121" tIns="48061" rIns="96121" bIns="48061" numCol="1" anchor="b" anchorCtr="0" compatLnSpc="1">
            <a:prstTxWarp prst="textNoShape">
              <a:avLst/>
            </a:prstTxWarp>
          </a:bodyPr>
          <a:lstStyle>
            <a:lvl1pPr defTabSz="960534">
              <a:defRPr sz="1300" b="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088" y="9721869"/>
            <a:ext cx="3076672" cy="511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121" tIns="48061" rIns="96121" bIns="48061" numCol="1" anchor="b" anchorCtr="0" compatLnSpc="1">
            <a:prstTxWarp prst="textNoShape">
              <a:avLst/>
            </a:prstTxWarp>
          </a:bodyPr>
          <a:lstStyle>
            <a:lvl1pPr algn="r" defTabSz="960534">
              <a:defRPr sz="1300" b="0">
                <a:latin typeface="Arial" charset="0"/>
              </a:defRPr>
            </a:lvl1pPr>
          </a:lstStyle>
          <a:p>
            <a:pPr>
              <a:defRPr/>
            </a:pPr>
            <a:fld id="{52AF39CC-2005-48F1-AD85-0627A960FB5A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120017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199" y="1295400"/>
            <a:ext cx="8228013" cy="1927225"/>
          </a:xfrm>
        </p:spPr>
        <p:txBody>
          <a:bodyPr tIns="0" bIns="0" anchor="b" anchorCtr="0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199" y="3307976"/>
            <a:ext cx="8228013" cy="1066800"/>
          </a:xfrm>
        </p:spPr>
        <p:txBody>
          <a:bodyPr tIns="0" bIns="0"/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F88886-EDDA-494D-AB31-3011C82140EE}" type="slidenum">
              <a:rPr lang="es-ES" smtClean="0"/>
              <a:pPr>
                <a:defRPr/>
              </a:pPr>
              <a:t>‹Nr.›</a:t>
            </a:fld>
            <a:endParaRPr lang="es-ES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A7950E-CD79-4BCE-AEA0-9AC68EEE1C18}" type="slidenum">
              <a:rPr lang="es-ES" smtClean="0"/>
              <a:pPr>
                <a:defRPr/>
              </a:pPr>
              <a:t>‹Nr.›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81001"/>
            <a:ext cx="3509683" cy="2209800"/>
          </a:xfrm>
        </p:spPr>
        <p:txBody>
          <a:bodyPr anchor="b"/>
          <a:lstStyle>
            <a:lvl1pPr algn="l">
              <a:defRPr sz="4400" b="0"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0" y="273050"/>
            <a:ext cx="3657600" cy="585311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649071"/>
            <a:ext cx="3509683" cy="3388192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220471-A842-4C40-B395-1FC69B277EDC}" type="slidenum">
              <a:rPr lang="es-ES" smtClean="0"/>
              <a:pPr>
                <a:defRPr/>
              </a:pPr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con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AC04BB-3974-4DDB-9D6E-6B7EADA6305A}" type="slidenum">
              <a:rPr lang="es-ES" smtClean="0"/>
              <a:pPr>
                <a:defRPr/>
              </a:pPr>
              <a:t>‹Nr.›</a:t>
            </a:fld>
            <a:endParaRPr lang="es-E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28600" y="1143000"/>
            <a:ext cx="4267200" cy="4267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s-ES_tradnl" smtClean="0"/>
              <a:t>Arrastre la imagen al marcador de posición o haga clic en el icono para agregar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imágenes con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4E0619-D729-4FF7-A996-220888869D29}" type="slidenum">
              <a:rPr lang="es-ES" smtClean="0"/>
              <a:pPr>
                <a:defRPr/>
              </a:pPr>
              <a:t>‹Nr.›</a:t>
            </a:fld>
            <a:endParaRPr lang="es-E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90600" y="2590800"/>
            <a:ext cx="3505200" cy="3505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s-ES_tradnl" smtClean="0"/>
              <a:t>Arrastre la imagen al marcador de posición o haga clic en el icono para agregar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2479675" y="1260475"/>
            <a:ext cx="1254125" cy="12541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es-ES_tradnl" smtClean="0"/>
              <a:t>Arrastre la imagen al marcador de posición o haga clic en el icono para agregar</a:t>
            </a:r>
            <a:endParaRPr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269875" y="762000"/>
            <a:ext cx="2092325" cy="20923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s-ES_tradnl" smtClean="0"/>
              <a:t>Arrastre la imagen al marcador de posición o haga clic en el icono para agregar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68388"/>
            <a:ext cx="8228013" cy="3468875"/>
          </a:xfrm>
        </p:spPr>
        <p:txBody>
          <a:bodyPr vert="eaVert"/>
          <a:lstStyle>
            <a:lvl5pPr>
              <a:defRPr/>
            </a:lvl5pPr>
            <a:lvl6pPr marL="1719072">
              <a:defRPr/>
            </a:lvl6pPr>
            <a:lvl7pPr marL="1719072">
              <a:defRPr/>
            </a:lvl7pPr>
            <a:lvl8pPr marL="1719072">
              <a:defRPr/>
            </a:lvl8pPr>
            <a:lvl9pPr marL="1719072">
              <a:defRPr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27B75C-C11A-4ADA-BC50-4BBCBC686DD2}" type="slidenum">
              <a:rPr lang="es-ES" smtClean="0"/>
              <a:pPr>
                <a:defRPr/>
              </a:pPr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274638"/>
            <a:ext cx="1524000" cy="5851525"/>
          </a:xfrm>
        </p:spPr>
        <p:txBody>
          <a:bodyPr vert="eaVert" anchor="t" anchorCtr="0"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6859"/>
            <a:ext cx="6019800" cy="561564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892C5-4836-47B5-909A-931C54891351}" type="slidenum">
              <a:rPr lang="es-ES" smtClean="0"/>
              <a:pPr>
                <a:defRPr/>
              </a:pPr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err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4E0619-D729-4FF7-A996-220888869D29}" type="slidenum">
              <a:rPr lang="es-ES" smtClean="0"/>
              <a:pPr>
                <a:defRPr/>
              </a:pPr>
              <a:t>‹Nr.›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4484EC-02CC-4DC0-A8DF-1B7002F06FE2}" type="slidenum">
              <a:rPr lang="es-ES" smtClean="0"/>
              <a:pPr>
                <a:defRPr/>
              </a:pPr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36694"/>
            <a:ext cx="6400800" cy="1362075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399" y="3609695"/>
            <a:ext cx="5181601" cy="1500187"/>
          </a:xfrm>
        </p:spPr>
        <p:txBody>
          <a:bodyPr anchor="t" anchorCtr="0"/>
          <a:lstStyle>
            <a:lvl1pPr marL="0" indent="0" algn="r">
              <a:spcBef>
                <a:spcPts val="300"/>
              </a:spcBef>
              <a:buNone/>
              <a:defRPr sz="1800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38999" y="6356350"/>
            <a:ext cx="1446213" cy="365125"/>
          </a:xfrm>
        </p:spPr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B01F55A0-5DD2-432D-8652-7C5CF4068664}" type="slidenum">
              <a:rPr lang="es-ES" smtClean="0"/>
              <a:pPr>
                <a:defRPr/>
              </a:pPr>
              <a:t>‹Nr.›</a:t>
            </a:fld>
            <a:endParaRPr lang="es-ES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4753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tabLst/>
              <a:defRPr sz="1600"/>
            </a:lvl6pPr>
            <a:lvl7pPr marL="2173288" indent="-227013">
              <a:tabLst/>
              <a:defRPr sz="1600"/>
            </a:lvl7pPr>
            <a:lvl8pPr marL="2398713" indent="-227013">
              <a:tabLst/>
              <a:defRPr sz="1600"/>
            </a:lvl8pPr>
            <a:lvl9pPr marL="2625725" indent="-227013">
              <a:tabLst/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13D86F-D001-454A-9435-86D5B031E726}" type="slidenum">
              <a:rPr lang="es-ES" smtClean="0"/>
              <a:pPr>
                <a:defRPr/>
              </a:pPr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0664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1578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1578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AB00D4-6676-492C-AA68-85A683BF5F11}" type="slidenum">
              <a:rPr lang="es-ES" smtClean="0"/>
              <a:pPr>
                <a:defRPr/>
              </a:pPr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objetos, superior e inferi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2784475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4E0619-D729-4FF7-A996-220888869D29}" type="slidenum">
              <a:rPr lang="es-ES" smtClean="0"/>
              <a:pPr>
                <a:defRPr/>
              </a:pPr>
              <a:t>‹Nr.›</a:t>
            </a:fld>
            <a:endParaRPr lang="es-E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762000" y="4497070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4E0619-D729-4FF7-A996-220888869D29}" type="slidenum">
              <a:rPr lang="es-ES" smtClean="0"/>
              <a:pPr>
                <a:defRPr/>
              </a:pPr>
              <a:t>‹Nr.›</a:t>
            </a:fld>
            <a:endParaRPr lang="es-E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4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4E0619-D729-4FF7-A996-220888869D29}" type="slidenum">
              <a:rPr lang="es-ES" smtClean="0"/>
              <a:pPr>
                <a:defRPr/>
              </a:pPr>
              <a:t>‹Nr.›</a:t>
            </a:fld>
            <a:endParaRPr lang="es-E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739775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739775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9BB306-5DA7-4EB8-9CDB-F6C0610DF102}" type="slidenum">
              <a:rPr lang="es-ES" smtClean="0"/>
              <a:pPr>
                <a:defRPr/>
              </a:pPr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4514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9775" y="2770094"/>
            <a:ext cx="7662864" cy="32671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8961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DC4E0619-D729-4FF7-A996-220888869D29}" type="slidenum">
              <a:rPr lang="es-ES" smtClean="0"/>
              <a:pPr>
                <a:defRPr/>
              </a:pPr>
              <a:t>‹Nr.›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SzPct val="90000"/>
        <a:buFont typeface="Wingdings" pitchFamily="2" charset="2"/>
        <a:buChar char="S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es.slideshare.net/edisoncoimbra/3investigacion-en-10-pasos-sustento-teorico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es.slideshare.net/edisoncoimbra/6investigacion-en-10-pasos-diseo-investigacion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es.slideshare.net/edisoncoimbra/7seleccion-de-la-muestra-investigacion-en-10-pasos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es.slideshare.net/edisoncoimbra/123-recoleccion-datos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es.slideshare.net/edisoncoimbra/123-recoleccion-datos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es.slideshare.net/edisoncoimbra/124-analisis-datos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1" Type="http://schemas.openxmlformats.org/officeDocument/2006/relationships/hyperlink" Target="http://es.slideshare.net/edisoncoimbra/124-analisis-datos" TargetMode="External"/><Relationship Id="rId12" Type="http://schemas.openxmlformats.org/officeDocument/2006/relationships/hyperlink" Target="http://es.slideshare.net/edisoncoimbra/10reporte-de-investigacin-los-10-pasos-de-la-investigacion" TargetMode="External"/><Relationship Id="rId13" Type="http://schemas.openxmlformats.org/officeDocument/2006/relationships/image" Target="../media/image10.jpg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es.slideshare.net/edisoncoimbra/investigacion-y-tesis-de-grado-en-10-pasos-inroduccion" TargetMode="External"/><Relationship Id="rId3" Type="http://schemas.openxmlformats.org/officeDocument/2006/relationships/hyperlink" Target="http://es.slideshare.net/edisoncoimbra/investigacion-en-10-pasos-la-idea" TargetMode="External"/><Relationship Id="rId4" Type="http://schemas.openxmlformats.org/officeDocument/2006/relationships/hyperlink" Target="http://es.slideshare.net/edisoncoimbra/investigacion-en-10-pasos-paso2" TargetMode="External"/><Relationship Id="rId5" Type="http://schemas.openxmlformats.org/officeDocument/2006/relationships/hyperlink" Target="http://es.slideshare.net/edisoncoimbra/3investigacion-en-10-pasos-sustento-teorico" TargetMode="External"/><Relationship Id="rId6" Type="http://schemas.openxmlformats.org/officeDocument/2006/relationships/hyperlink" Target="http://es.slideshare.net/edisoncoimbra/4investigacion-en-10-pasos-el-alcance" TargetMode="External"/><Relationship Id="rId7" Type="http://schemas.openxmlformats.org/officeDocument/2006/relationships/hyperlink" Target="http://es.slideshare.net/edisoncoimbra/5investigacion-en-10-pasos-hiptesis" TargetMode="External"/><Relationship Id="rId8" Type="http://schemas.openxmlformats.org/officeDocument/2006/relationships/hyperlink" Target="http://es.slideshare.net/edisoncoimbra/6investigacion-en-10-pasos-diseo-investigacion" TargetMode="External"/><Relationship Id="rId9" Type="http://schemas.openxmlformats.org/officeDocument/2006/relationships/hyperlink" Target="http://es.slideshare.net/edisoncoimbra/7seleccion-de-la-muestra-investigacion-en-10-pasos" TargetMode="External"/><Relationship Id="rId10" Type="http://schemas.openxmlformats.org/officeDocument/2006/relationships/hyperlink" Target="http://es.slideshare.net/edisoncoimbra/123-recoleccion-datos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slideshare.net/edisoncoimbra/investigacion-y-tesis-de-grado-en-10-pasos-inroduccion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es.slideshare.net/edisoncoimbra/investigacion-en-10-pasos-paso2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es.slideshare.net/edisoncoimbra/investigacion-en-10-pasos-paso2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es.slideshare.net/edisoncoimbra/5investigacion-en-10-pasos-hiptesi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8 Marcador de número de diapositiva"/>
          <p:cNvSpPr txBox="1">
            <a:spLocks/>
          </p:cNvSpPr>
          <p:nvPr/>
        </p:nvSpPr>
        <p:spPr>
          <a:xfrm>
            <a:off x="7048500" y="6600825"/>
            <a:ext cx="2133600" cy="476250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161A972-1B43-4031-B38E-6352516437A2}" type="slidenum">
              <a:rPr kumimoji="0" lang="es-ES" sz="1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s-ES" sz="1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6012160" y="5589240"/>
            <a:ext cx="2819854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ES_tradnl" sz="2600" dirty="0" smtClean="0">
                <a:solidFill>
                  <a:srgbClr val="0000CC"/>
                </a:solidFill>
                <a:latin typeface="Lucida Sans" pitchFamily="34" charset="0"/>
                <a:cs typeface="Lucida Sans" pitchFamily="34" charset="0"/>
              </a:rPr>
              <a:t>Manual de clases</a:t>
            </a:r>
            <a:endParaRPr lang="es-BO" sz="2600" dirty="0">
              <a:solidFill>
                <a:srgbClr val="0000CC"/>
              </a:solidFill>
            </a:endParaRPr>
          </a:p>
        </p:txBody>
      </p:sp>
      <p:sp>
        <p:nvSpPr>
          <p:cNvPr id="22" name="1 Título"/>
          <p:cNvSpPr txBox="1">
            <a:spLocks/>
          </p:cNvSpPr>
          <p:nvPr/>
        </p:nvSpPr>
        <p:spPr bwMode="auto">
          <a:xfrm>
            <a:off x="827584" y="3429000"/>
            <a:ext cx="2160240" cy="500066"/>
          </a:xfrm>
          <a:prstGeom prst="rect">
            <a:avLst/>
          </a:prstGeom>
          <a:solidFill>
            <a:srgbClr val="589DEE"/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483700"/>
              </a:buClr>
              <a:buSzPct val="80000"/>
              <a:tabLst/>
              <a:defRPr/>
            </a:pPr>
            <a:r>
              <a:rPr kumimoji="0" lang="es-ES_tradnl" sz="30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Lucida Sans" pitchFamily="34" charset="0"/>
                <a:ea typeface="+mj-ea"/>
                <a:cs typeface="Lucida Sans" pitchFamily="34" charset="0"/>
              </a:rPr>
              <a:t>Objetivo</a:t>
            </a:r>
            <a:endParaRPr kumimoji="0" lang="es-ES" sz="30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Lucida Sans" pitchFamily="34" charset="0"/>
              <a:ea typeface="+mj-ea"/>
              <a:cs typeface="Lucida Sans" pitchFamily="34" charset="0"/>
            </a:endParaRPr>
          </a:p>
        </p:txBody>
      </p:sp>
      <p:sp>
        <p:nvSpPr>
          <p:cNvPr id="14" name="1 Título"/>
          <p:cNvSpPr txBox="1">
            <a:spLocks/>
          </p:cNvSpPr>
          <p:nvPr/>
        </p:nvSpPr>
        <p:spPr bwMode="auto">
          <a:xfrm>
            <a:off x="4211960" y="2852936"/>
            <a:ext cx="2808437" cy="1990049"/>
          </a:xfrm>
          <a:prstGeom prst="rect">
            <a:avLst/>
          </a:prstGeom>
          <a:solidFill>
            <a:srgbClr val="589DEE"/>
          </a:solidFill>
          <a:ln w="9525">
            <a:noFill/>
            <a:miter lim="800000"/>
            <a:headEnd/>
            <a:tailEnd/>
          </a:ln>
          <a:effectLst>
            <a:innerShdw blurRad="63500" dist="50800" dir="189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BO" sz="1700" b="0" dirty="0" smtClean="0">
                <a:solidFill>
                  <a:srgbClr val="000090"/>
                </a:solidFill>
                <a:latin typeface="Lucida Sans" panose="020B060203050402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Ayudar </a:t>
            </a:r>
            <a:r>
              <a:rPr lang="es-BO" sz="1700" b="0" dirty="0">
                <a:solidFill>
                  <a:srgbClr val="000090"/>
                </a:solidFill>
                <a:latin typeface="Lucida Sans" panose="020B060203050402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al </a:t>
            </a:r>
            <a:r>
              <a:rPr lang="es-BO" sz="1700" b="0" dirty="0" smtClean="0">
                <a:solidFill>
                  <a:srgbClr val="000090"/>
                </a:solidFill>
                <a:latin typeface="Lucida Sans" panose="020B060203050402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investigador o estudiante a </a:t>
            </a:r>
            <a:r>
              <a:rPr lang="es-BO" sz="1700" b="0" dirty="0">
                <a:solidFill>
                  <a:srgbClr val="000090"/>
                </a:solidFill>
                <a:latin typeface="Lucida Sans" panose="020B060203050402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organizar su </a:t>
            </a:r>
            <a:r>
              <a:rPr lang="es-BO" sz="1700" b="0" dirty="0" smtClean="0">
                <a:solidFill>
                  <a:srgbClr val="000090"/>
                </a:solidFill>
                <a:latin typeface="Lucida Sans" panose="020B060203050402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trabajo y </a:t>
            </a:r>
            <a:r>
              <a:rPr lang="es-BO" sz="1700" b="0" dirty="0">
                <a:solidFill>
                  <a:srgbClr val="000090"/>
                </a:solidFill>
                <a:latin typeface="Lucida Sans" panose="020B060203050402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hacer una presentación que responda a las </a:t>
            </a:r>
            <a:r>
              <a:rPr lang="es-BO" sz="1700" b="0" dirty="0" smtClean="0">
                <a:solidFill>
                  <a:srgbClr val="000090"/>
                </a:solidFill>
                <a:latin typeface="Lucida Sans" panose="020B060203050402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expectativas que se tienen de una tesis.</a:t>
            </a:r>
            <a:endParaRPr lang="es-ES" sz="1700" b="0" dirty="0">
              <a:solidFill>
                <a:srgbClr val="000090"/>
              </a:solidFill>
              <a:latin typeface="Lucida Sans" pitchFamily="34" charset="0"/>
              <a:cs typeface="Lucida Sans" pitchFamily="34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162913" y="332656"/>
            <a:ext cx="89644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sz="3600" dirty="0">
                <a:solidFill>
                  <a:schemeClr val="bg1"/>
                </a:solidFill>
              </a:rPr>
              <a:t>ESTRUCTURA DE </a:t>
            </a:r>
            <a:r>
              <a:rPr lang="es-ES_tradnl" sz="3600" dirty="0" smtClean="0">
                <a:solidFill>
                  <a:schemeClr val="bg1"/>
                </a:solidFill>
              </a:rPr>
              <a:t>LA TESIS </a:t>
            </a:r>
            <a:r>
              <a:rPr lang="es-ES_tradnl" sz="3600" dirty="0">
                <a:solidFill>
                  <a:schemeClr val="bg1"/>
                </a:solidFill>
              </a:rPr>
              <a:t>DE GRADO</a:t>
            </a:r>
            <a:endParaRPr lang="es-ES" sz="3600" dirty="0">
              <a:solidFill>
                <a:schemeClr val="bg1"/>
              </a:solidFill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9673167" y="5969000"/>
            <a:ext cx="1846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24248595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 Título"/>
          <p:cNvSpPr txBox="1">
            <a:spLocks/>
          </p:cNvSpPr>
          <p:nvPr/>
        </p:nvSpPr>
        <p:spPr>
          <a:xfrm>
            <a:off x="-36512" y="-27384"/>
            <a:ext cx="9184534" cy="571480"/>
          </a:xfrm>
          <a:prstGeom prst="rect">
            <a:avLst/>
          </a:prstGeom>
          <a:noFill/>
          <a:effectLst>
            <a:reflection blurRad="6350" stA="50000" endA="300" endPos="55000" dir="5400000" sy="-100000" algn="bl" rotWithShape="0"/>
          </a:effec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ES_tradnl" sz="2800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" pitchFamily="34" charset="0"/>
                <a:ea typeface="+mj-ea"/>
                <a:cs typeface="Lucida Sans" pitchFamily="34" charset="0"/>
              </a:rPr>
              <a:t>CAPÍTULO 2: MARCO TEÓRICO</a:t>
            </a:r>
            <a:endParaRPr kumimoji="0" lang="es-ES" sz="2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Lucida Sans" pitchFamily="34" charset="0"/>
              <a:ea typeface="+mj-ea"/>
              <a:cs typeface="Lucida Sans" pitchFamily="34" charset="0"/>
            </a:endParaRPr>
          </a:p>
        </p:txBody>
      </p:sp>
      <p:sp>
        <p:nvSpPr>
          <p:cNvPr id="24" name="8 Marcador de número de diapositiva"/>
          <p:cNvSpPr txBox="1">
            <a:spLocks/>
          </p:cNvSpPr>
          <p:nvPr/>
        </p:nvSpPr>
        <p:spPr>
          <a:xfrm>
            <a:off x="7048500" y="6600825"/>
            <a:ext cx="2133600" cy="476250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161A972-1B43-4031-B38E-6352516437A2}" type="slidenum">
              <a:rPr kumimoji="0" lang="es-ES" sz="1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s-ES" sz="1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5" name="1 Título"/>
          <p:cNvSpPr txBox="1">
            <a:spLocks/>
          </p:cNvSpPr>
          <p:nvPr/>
        </p:nvSpPr>
        <p:spPr bwMode="auto">
          <a:xfrm>
            <a:off x="-17633" y="872752"/>
            <a:ext cx="5165697" cy="3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483700"/>
              </a:buClr>
              <a:buSzPct val="80000"/>
              <a:tabLst/>
              <a:defRPr/>
            </a:pPr>
            <a:r>
              <a:rPr lang="es-ES_tradnl" sz="1800" b="0" kern="0" dirty="0" smtClean="0">
                <a:solidFill>
                  <a:srgbClr val="FFFFFF"/>
                </a:solidFill>
                <a:latin typeface="Lucida Sans" pitchFamily="34" charset="0"/>
                <a:ea typeface="+mj-ea"/>
                <a:cs typeface="Lucida Sans" pitchFamily="34" charset="0"/>
              </a:rPr>
              <a:t>Apartados y subapartados del marco teórico</a:t>
            </a:r>
            <a:endParaRPr kumimoji="0" lang="es-E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Lucida Sans" pitchFamily="34" charset="0"/>
              <a:ea typeface="+mj-ea"/>
              <a:cs typeface="Lucida Sans" pitchFamily="34" charset="0"/>
            </a:endParaRPr>
          </a:p>
        </p:txBody>
      </p:sp>
      <p:graphicFrame>
        <p:nvGraphicFramePr>
          <p:cNvPr id="9" name="10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2245437"/>
              </p:ext>
            </p:extLst>
          </p:nvPr>
        </p:nvGraphicFramePr>
        <p:xfrm>
          <a:off x="179512" y="1877909"/>
          <a:ext cx="8712967" cy="4503419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512168"/>
                <a:gridCol w="7200799"/>
              </a:tblGrid>
              <a:tr h="235360">
                <a:tc gridSpan="2">
                  <a:txBody>
                    <a:bodyPr/>
                    <a:lstStyle/>
                    <a:p>
                      <a:pPr algn="ctr">
                        <a:buClr>
                          <a:srgbClr val="FF3300"/>
                        </a:buClr>
                      </a:pPr>
                      <a:r>
                        <a:rPr lang="es-BO" sz="1500" b="1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</a:rPr>
                        <a:t>CAPÍTULO 2: MARCO</a:t>
                      </a:r>
                      <a:r>
                        <a:rPr lang="es-BO" sz="1500" b="1" baseline="0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</a:rPr>
                        <a:t> TEÓRICO</a:t>
                      </a:r>
                      <a:endParaRPr lang="es-MX" sz="1500" b="1" dirty="0">
                        <a:solidFill>
                          <a:srgbClr val="0000FF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400" b="0" dirty="0"/>
                    </a:p>
                  </a:txBody>
                  <a:tcPr anchor="ctr">
                    <a:solidFill>
                      <a:srgbClr val="FF9900"/>
                    </a:solidFill>
                  </a:tcPr>
                </a:tc>
              </a:tr>
              <a:tr h="22975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50" b="0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</a:rPr>
                        <a:t>Apartado</a:t>
                      </a:r>
                      <a:endParaRPr lang="es-ES" sz="1450" b="0" dirty="0">
                        <a:solidFill>
                          <a:srgbClr val="0000FF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50" b="0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</a:rPr>
                        <a:t>Descripción</a:t>
                      </a:r>
                      <a:endParaRPr lang="es-ES" sz="1450" b="0" dirty="0">
                        <a:solidFill>
                          <a:srgbClr val="0000FF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627627">
                <a:tc rowSpan="4">
                  <a:txBody>
                    <a:bodyPr/>
                    <a:lstStyle/>
                    <a:p>
                      <a:pPr>
                        <a:buClr>
                          <a:srgbClr val="FF3300"/>
                        </a:buClr>
                      </a:pPr>
                      <a:r>
                        <a:rPr lang="es-BO" sz="1400" b="1" i="0" kern="1200" dirty="0" smtClean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+mn-ea"/>
                          <a:cs typeface="+mn-cs"/>
                        </a:rPr>
                        <a:t>2.</a:t>
                      </a:r>
                      <a:r>
                        <a:rPr lang="es-BO" sz="1400" b="0" i="0" kern="1200" dirty="0" smtClean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+mn-ea"/>
                          <a:cs typeface="+mn-cs"/>
                        </a:rPr>
                        <a:t> Apartados y subapartados del marco teórico</a:t>
                      </a:r>
                      <a:endParaRPr lang="es-ES" sz="1400" b="0" i="0" dirty="0">
                        <a:solidFill>
                          <a:srgbClr val="0000FF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BO" sz="1300" dirty="0" smtClean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 2" panose="05020102010507070707" pitchFamily="18" charset="2"/>
                        </a:rPr>
                        <a:t></a:t>
                      </a:r>
                      <a:r>
                        <a:rPr lang="es-MX" sz="1300" dirty="0" smtClean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 2" panose="05020102010507070707" pitchFamily="18" charset="2"/>
                        </a:rPr>
                        <a:t>Construir</a:t>
                      </a:r>
                      <a:r>
                        <a:rPr lang="es-MX" sz="1300" baseline="0" dirty="0" smtClean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 2" panose="05020102010507070707" pitchFamily="18" charset="2"/>
                        </a:rPr>
                        <a:t> </a:t>
                      </a:r>
                      <a:r>
                        <a:rPr lang="es-MX" sz="1300" dirty="0" smtClean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 marco teórico.</a:t>
                      </a:r>
                      <a:r>
                        <a:rPr lang="es-MX" sz="1300" baseline="0" dirty="0" smtClean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Implica adoptar una teoría que</a:t>
                      </a:r>
                      <a:r>
                        <a:rPr lang="es-MX" sz="1300" b="0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</a:rPr>
                        <a:t> permita describir, comprender, explicar e interpretar el problema, es decir le dé al problema un marco. Por tanto, un marco teórico es lo que encuadra, contiene, ubica y hace relevante el sentido del problema.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200" b="0" dirty="0" smtClean="0">
                        <a:solidFill>
                          <a:srgbClr val="0000FF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89535" marR="89535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36229">
                <a:tc vMerge="1">
                  <a:txBody>
                    <a:bodyPr/>
                    <a:lstStyle/>
                    <a:p>
                      <a:endParaRPr lang="es-ES" sz="1400" b="1" dirty="0">
                        <a:solidFill>
                          <a:srgbClr val="C00000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>
                    <a:solidFill>
                      <a:srgbClr val="EBEB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BO" sz="1300" dirty="0" smtClean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 2" panose="05020102010507070707" pitchFamily="18" charset="2"/>
                        </a:rPr>
                        <a:t></a:t>
                      </a:r>
                      <a:r>
                        <a:rPr lang="es-BO" sz="1300" dirty="0" smtClean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 diseño del marco teórico empieza con la revisión de la literatura, para verificar </a:t>
                      </a:r>
                      <a:r>
                        <a:rPr lang="es-BO" sz="1300" b="0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</a:rPr>
                        <a:t>si el problema ha sido previamente</a:t>
                      </a:r>
                      <a:r>
                        <a:rPr lang="es-BO" sz="1300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</a:rPr>
                        <a:t> </a:t>
                      </a:r>
                      <a:r>
                        <a:rPr lang="es-BO" sz="1300" b="0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</a:rPr>
                        <a:t>investigado o para tener algunos antecedentes</a:t>
                      </a:r>
                      <a:r>
                        <a:rPr lang="es-BO" sz="1300" b="1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</a:rPr>
                        <a:t> </a:t>
                      </a:r>
                      <a:r>
                        <a:rPr lang="es-BO" sz="1300" b="0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</a:rPr>
                        <a:t>sobre él, que reflejen todo lo hecho anteriormente</a:t>
                      </a:r>
                      <a:r>
                        <a:rPr lang="es-BO" sz="1200" b="0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</a:rPr>
                        <a:t>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BO" sz="400" b="0" dirty="0" smtClean="0">
                        <a:solidFill>
                          <a:srgbClr val="0000FF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89535" marR="89535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064725">
                <a:tc vMerge="1">
                  <a:txBody>
                    <a:bodyPr/>
                    <a:lstStyle/>
                    <a:p>
                      <a:endParaRPr lang="es-B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BO" sz="1300" dirty="0" smtClean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Organizarlo en apartados y subapartados que incluyan:</a:t>
                      </a:r>
                    </a:p>
                    <a:p>
                      <a:pPr marL="2520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300" b="0" i="0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  <a:sym typeface="Wingdings 3" panose="05040102010807070707" pitchFamily="18" charset="2"/>
                        </a:rPr>
                        <a:t></a:t>
                      </a:r>
                      <a:r>
                        <a:rPr lang="es-BO" sz="1300" dirty="0" smtClean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Referencias </a:t>
                      </a:r>
                      <a:r>
                        <a:rPr lang="es-BO" sz="1300" b="0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</a:rPr>
                        <a:t>teóricas, supuestos y enfoques que fundamenten y guíen </a:t>
                      </a:r>
                      <a:r>
                        <a:rPr lang="es-BO" sz="1300" b="0" baseline="0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</a:rPr>
                        <a:t>la investigación.</a:t>
                      </a:r>
                    </a:p>
                    <a:p>
                      <a:pPr marL="2520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BO" sz="300" b="0" baseline="0" dirty="0" smtClean="0">
                        <a:solidFill>
                          <a:srgbClr val="0000FF"/>
                        </a:solidFill>
                        <a:latin typeface="Lucida Sans" panose="020B0602030504020204" pitchFamily="34" charset="0"/>
                      </a:endParaRPr>
                    </a:p>
                    <a:p>
                      <a:pPr marL="2520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300" b="0" i="0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  <a:sym typeface="Wingdings 3" panose="05040102010807070707" pitchFamily="18" charset="2"/>
                        </a:rPr>
                        <a:t></a:t>
                      </a:r>
                      <a:r>
                        <a:rPr lang="es-BO" sz="1300" dirty="0" smtClean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 2" panose="05020102010507070707" pitchFamily="18" charset="2"/>
                        </a:rPr>
                        <a:t>Sumario</a:t>
                      </a:r>
                      <a:r>
                        <a:rPr lang="es-BO" sz="1300" baseline="0" dirty="0" smtClean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 2" panose="05020102010507070707" pitchFamily="18" charset="2"/>
                        </a:rPr>
                        <a:t> de los temas y hallazgos más importantes en el pasado.</a:t>
                      </a:r>
                    </a:p>
                    <a:p>
                      <a:pPr marL="2520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BO" sz="300" b="0" baseline="0" dirty="0" smtClean="0">
                        <a:solidFill>
                          <a:srgbClr val="0000FF"/>
                        </a:solidFill>
                        <a:latin typeface="Lucida Sans" panose="020B0602030504020204" pitchFamily="34" charset="0"/>
                      </a:endParaRPr>
                    </a:p>
                    <a:p>
                      <a:pPr marL="252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300" b="0" i="0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  <a:sym typeface="Wingdings 3" panose="05040102010807070707" pitchFamily="18" charset="2"/>
                        </a:rPr>
                        <a:t></a:t>
                      </a:r>
                      <a:r>
                        <a:rPr lang="es-BO" sz="1300" b="0" baseline="0" dirty="0" smtClean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Conceptos</a:t>
                      </a:r>
                      <a:r>
                        <a:rPr lang="es-BO" sz="1300" b="0" baseline="0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</a:rPr>
                        <a:t> y principios a definir, analizar e investigar. </a:t>
                      </a:r>
                    </a:p>
                    <a:p>
                      <a:pPr marL="252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BO" sz="300" b="0" baseline="0" dirty="0" smtClean="0">
                        <a:solidFill>
                          <a:srgbClr val="0000FF"/>
                        </a:solidFill>
                        <a:latin typeface="Lucida Sans" panose="020B0602030504020204" pitchFamily="34" charset="0"/>
                      </a:endParaRPr>
                    </a:p>
                    <a:p>
                      <a:pPr marL="252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300" b="0" i="0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  <a:sym typeface="Wingdings 3" panose="05040102010807070707" pitchFamily="18" charset="2"/>
                        </a:rPr>
                        <a:t></a:t>
                      </a:r>
                      <a:r>
                        <a:rPr lang="es-BO" sz="1300" b="0" baseline="0" dirty="0" smtClean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 2" panose="05020102010507070707" pitchFamily="18" charset="2"/>
                        </a:rPr>
                        <a:t>Finalmente, debe responder la pregunta: ¿cuál es la ubicación actual en cuanto al conocimiento referente a los objetivos propuestos?</a:t>
                      </a:r>
                      <a:endParaRPr lang="es-BO" sz="1300" b="0" baseline="0" dirty="0" smtClean="0">
                        <a:solidFill>
                          <a:srgbClr val="0000FF"/>
                        </a:solidFill>
                        <a:latin typeface="Lucida Sans" panose="020B0602030504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BO" sz="400" b="0" dirty="0" smtClean="0">
                        <a:solidFill>
                          <a:srgbClr val="0000FF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89535" marR="89535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47436">
                <a:tc vMerge="1">
                  <a:txBody>
                    <a:bodyPr/>
                    <a:lstStyle/>
                    <a:p>
                      <a:endParaRPr lang="es-B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BO" sz="1300" dirty="0" smtClean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 2" panose="05020102010507070707" pitchFamily="18" charset="2"/>
                        </a:rPr>
                        <a:t></a:t>
                      </a:r>
                      <a:r>
                        <a:rPr lang="es-BO" sz="1300" dirty="0" smtClean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 se trata de hacer disgregaciones sobre cualquier tema relacionado con el título de la investigación. Utilizar, por lo menos, 15 referencias bibliográficas.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BO" sz="500" b="0" dirty="0" smtClean="0">
                        <a:solidFill>
                          <a:srgbClr val="0000FF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89535" marR="89535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5521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BO" sz="1300" b="0" dirty="0" smtClean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 2" panose="05020102010507070707" pitchFamily="18" charset="2"/>
                        </a:rPr>
                        <a:t></a:t>
                      </a:r>
                      <a:r>
                        <a:rPr lang="es-BO" sz="1300" b="0" dirty="0" smtClean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Ver documento sobre marco teórico:</a:t>
                      </a:r>
                      <a:r>
                        <a:rPr lang="es-BO" sz="1300" b="0" baseline="0" dirty="0" smtClean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BO" sz="1300" b="0" baseline="0" dirty="0" smtClean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"/>
                        </a:rPr>
                        <a:t>Sustento teórico – El paso 3 de la investigación Científica</a:t>
                      </a:r>
                      <a:endParaRPr lang="es-BO" sz="1300" b="0" baseline="0" dirty="0" smtClean="0">
                        <a:solidFill>
                          <a:srgbClr val="0000FF"/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  <a:defRPr/>
                      </a:pPr>
                      <a:endParaRPr lang="es-BO" sz="300" b="0" baseline="0" dirty="0" smtClean="0">
                        <a:solidFill>
                          <a:srgbClr val="0000FF"/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BO" sz="500" b="0" dirty="0" smtClean="0">
                        <a:latin typeface="Lucida Sans" panose="020B0602030504020204" pitchFamily="34" charset="0"/>
                      </a:endParaRPr>
                    </a:p>
                  </a:txBody>
                  <a:tcPr marL="89535" marR="89535" marT="0" marB="0">
                    <a:solidFill>
                      <a:srgbClr val="FFE7F3"/>
                    </a:solidFill>
                  </a:tcPr>
                </a:tc>
              </a:tr>
            </a:tbl>
          </a:graphicData>
        </a:graphic>
      </p:graphicFrame>
      <p:sp>
        <p:nvSpPr>
          <p:cNvPr id="35" name="128 Rectángulo"/>
          <p:cNvSpPr/>
          <p:nvPr/>
        </p:nvSpPr>
        <p:spPr bwMode="auto">
          <a:xfrm>
            <a:off x="1331640" y="6489400"/>
            <a:ext cx="6480720" cy="5400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 eaLnBrk="0" hangingPunct="0">
              <a:defRPr/>
            </a:pPr>
            <a:r>
              <a:rPr lang="es-BO" sz="1600" b="0" dirty="0">
                <a:solidFill>
                  <a:srgbClr val="0000FF"/>
                </a:solidFill>
                <a:latin typeface="Lucida Sans" panose="020B0602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 marco teórico es el fundamento de toda la </a:t>
            </a:r>
            <a:r>
              <a:rPr lang="es-BO" sz="1600" b="0" dirty="0" smtClean="0">
                <a:solidFill>
                  <a:srgbClr val="0000FF"/>
                </a:solidFill>
                <a:latin typeface="Lucida Sans" panose="020B0602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investigación.</a:t>
            </a:r>
            <a:endParaRPr lang="es-ES" sz="1600" b="0" kern="0" dirty="0">
              <a:solidFill>
                <a:srgbClr val="0000FF"/>
              </a:solidFill>
              <a:latin typeface="Lucida Sans" pitchFamily="34" charset="0"/>
              <a:cs typeface="Lucida San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9470496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 Título"/>
          <p:cNvSpPr txBox="1">
            <a:spLocks/>
          </p:cNvSpPr>
          <p:nvPr/>
        </p:nvSpPr>
        <p:spPr>
          <a:xfrm>
            <a:off x="-36512" y="-27384"/>
            <a:ext cx="9184534" cy="571480"/>
          </a:xfrm>
          <a:prstGeom prst="rect">
            <a:avLst/>
          </a:prstGeom>
          <a:gradFill>
            <a:gsLst>
              <a:gs pos="7000">
                <a:srgbClr val="00FF99"/>
              </a:gs>
              <a:gs pos="22000">
                <a:srgbClr val="FF0000"/>
              </a:gs>
              <a:gs pos="33000">
                <a:srgbClr val="2F2F91"/>
              </a:gs>
            </a:gsLst>
            <a:path path="circle">
              <a:fillToRect l="100000" t="100000"/>
            </a:path>
          </a:gradFill>
          <a:effectLst>
            <a:reflection blurRad="6350" stA="50000" endA="300" endPos="55000" dir="5400000" sy="-100000" algn="bl" rotWithShape="0"/>
          </a:effec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ES_tradnl" sz="2800" kern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" pitchFamily="34" charset="0"/>
                <a:ea typeface="+mj-ea"/>
                <a:cs typeface="Lucida Sans" pitchFamily="34" charset="0"/>
              </a:rPr>
              <a:t>CAPÍTULO 3: MARCO METODOLÓGICO</a:t>
            </a:r>
            <a:endParaRPr kumimoji="0" lang="es-ES" sz="2800" b="1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Lucida Sans" pitchFamily="34" charset="0"/>
              <a:ea typeface="+mj-ea"/>
              <a:cs typeface="Lucida Sans" pitchFamily="34" charset="0"/>
            </a:endParaRPr>
          </a:p>
        </p:txBody>
      </p:sp>
      <p:sp>
        <p:nvSpPr>
          <p:cNvPr id="24" name="8 Marcador de número de diapositiva"/>
          <p:cNvSpPr txBox="1">
            <a:spLocks/>
          </p:cNvSpPr>
          <p:nvPr/>
        </p:nvSpPr>
        <p:spPr>
          <a:xfrm>
            <a:off x="7048500" y="6600825"/>
            <a:ext cx="2133600" cy="476250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161A972-1B43-4031-B38E-6352516437A2}" type="slidenum">
              <a:rPr kumimoji="0" lang="es-ES" sz="1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s-ES" sz="1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5" name="1 Título"/>
          <p:cNvSpPr txBox="1">
            <a:spLocks/>
          </p:cNvSpPr>
          <p:nvPr/>
        </p:nvSpPr>
        <p:spPr bwMode="auto">
          <a:xfrm>
            <a:off x="-17633" y="548680"/>
            <a:ext cx="3581521" cy="324000"/>
          </a:xfrm>
          <a:prstGeom prst="rect">
            <a:avLst/>
          </a:prstGeom>
          <a:solidFill>
            <a:srgbClr val="00FF99"/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483700"/>
              </a:buClr>
              <a:buSzPct val="80000"/>
              <a:tabLst/>
              <a:defRPr/>
            </a:pPr>
            <a:r>
              <a:rPr lang="es-ES_tradnl" sz="1800" b="0" kern="0" dirty="0" smtClean="0">
                <a:latin typeface="Lucida Sans" pitchFamily="34" charset="0"/>
                <a:ea typeface="+mj-ea"/>
                <a:cs typeface="Lucida Sans" pitchFamily="34" charset="0"/>
              </a:rPr>
              <a:t>Diseño de la investigación</a:t>
            </a:r>
            <a:endParaRPr kumimoji="0" lang="es-ES" sz="1800" b="0" i="0" u="none" strike="noStrike" kern="0" cap="none" spc="0" normalizeH="0" baseline="0" noProof="0" dirty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Lucida Sans" pitchFamily="34" charset="0"/>
              <a:ea typeface="+mj-ea"/>
              <a:cs typeface="Lucida Sans" pitchFamily="34" charset="0"/>
            </a:endParaRPr>
          </a:p>
        </p:txBody>
      </p:sp>
      <p:graphicFrame>
        <p:nvGraphicFramePr>
          <p:cNvPr id="9" name="10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3744338"/>
              </p:ext>
            </p:extLst>
          </p:nvPr>
        </p:nvGraphicFramePr>
        <p:xfrm>
          <a:off x="107504" y="1970484"/>
          <a:ext cx="8712967" cy="49149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800200"/>
                <a:gridCol w="6912767"/>
              </a:tblGrid>
              <a:tr h="278218">
                <a:tc gridSpan="2">
                  <a:txBody>
                    <a:bodyPr/>
                    <a:lstStyle/>
                    <a:p>
                      <a:pPr algn="ctr">
                        <a:buClr>
                          <a:srgbClr val="FF3300"/>
                        </a:buClr>
                      </a:pPr>
                      <a:r>
                        <a:rPr lang="es-BO" sz="1500" b="1" dirty="0" smtClean="0">
                          <a:solidFill>
                            <a:srgbClr val="FFFF00"/>
                          </a:solidFill>
                          <a:latin typeface="Lucida Sans" panose="020B0602030504020204" pitchFamily="34" charset="0"/>
                        </a:rPr>
                        <a:t>CAPÍTULO 3: MARCO</a:t>
                      </a:r>
                      <a:r>
                        <a:rPr lang="es-BO" sz="1500" b="1" baseline="0" dirty="0" smtClean="0">
                          <a:solidFill>
                            <a:srgbClr val="FFFF00"/>
                          </a:solidFill>
                          <a:latin typeface="Lucida Sans" panose="020B0602030504020204" pitchFamily="34" charset="0"/>
                        </a:rPr>
                        <a:t> METODOLÓGICO</a:t>
                      </a:r>
                      <a:endParaRPr lang="es-MX" sz="1500" b="1" dirty="0">
                        <a:solidFill>
                          <a:srgbClr val="FFFF00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anchor="ctr">
                    <a:solidFill>
                      <a:srgbClr val="2F2F9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400" b="0" dirty="0"/>
                    </a:p>
                  </a:txBody>
                  <a:tcPr anchor="ctr">
                    <a:solidFill>
                      <a:srgbClr val="FF9900"/>
                    </a:solidFill>
                  </a:tcPr>
                </a:tc>
              </a:tr>
              <a:tr h="27159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50" b="0" dirty="0" smtClean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Apartado</a:t>
                      </a:r>
                      <a:endParaRPr lang="es-ES" sz="1450" b="0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anchor="ctr">
                    <a:solidFill>
                      <a:srgbClr val="2F2F9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50" b="0" dirty="0" smtClean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Descripción</a:t>
                      </a:r>
                      <a:endParaRPr lang="es-ES" sz="1450" b="0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anchor="ctr">
                    <a:solidFill>
                      <a:srgbClr val="38AA71"/>
                    </a:solidFill>
                  </a:tcPr>
                </a:tc>
              </a:tr>
              <a:tr h="569685">
                <a:tc rowSpan="2">
                  <a:txBody>
                    <a:bodyPr/>
                    <a:lstStyle/>
                    <a:p>
                      <a:pPr>
                        <a:buClr>
                          <a:srgbClr val="FF3300"/>
                        </a:buClr>
                      </a:pPr>
                      <a:r>
                        <a:rPr lang="es-MX" sz="1400" b="1" dirty="0" smtClean="0">
                          <a:solidFill>
                            <a:srgbClr val="C00000"/>
                          </a:solidFill>
                          <a:latin typeface="Lucida Sans" panose="020B0602030504020204" pitchFamily="34" charset="0"/>
                        </a:rPr>
                        <a:t>3.1. </a:t>
                      </a:r>
                      <a:r>
                        <a:rPr lang="es-MX" sz="1400" b="0" dirty="0" smtClean="0">
                          <a:solidFill>
                            <a:srgbClr val="C00000"/>
                          </a:solidFill>
                          <a:latin typeface="Lucida Sans" panose="020B0602030504020204" pitchFamily="34" charset="0"/>
                        </a:rPr>
                        <a:t>Diseño de la investigación</a:t>
                      </a:r>
                    </a:p>
                  </a:txBody>
                  <a:tcPr anchor="ctr">
                    <a:solidFill>
                      <a:srgbClr val="F6F6F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1300" b="1" dirty="0" smtClean="0">
                          <a:solidFill>
                            <a:srgbClr val="FF0000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 2" panose="05020102010507070707" pitchFamily="18" charset="2"/>
                        </a:rPr>
                        <a:t></a:t>
                      </a:r>
                      <a:r>
                        <a:rPr lang="es-ES_tradnl" sz="1300" dirty="0" smtClean="0"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Describir el </a:t>
                      </a:r>
                      <a:r>
                        <a:rPr lang="es-ES_tradnl" sz="1300" b="0" dirty="0" smtClean="0">
                          <a:solidFill>
                            <a:srgbClr val="C00000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diseño de la investigación </a:t>
                      </a:r>
                      <a:r>
                        <a:rPr lang="es-ES_tradnl" sz="1300" dirty="0" smtClean="0"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que se ha elegido para la recolección de los datos que, según la manipulación de las variables, puede ser</a:t>
                      </a:r>
                      <a:r>
                        <a:rPr lang="es-ES_tradnl" sz="1300" baseline="0" dirty="0" smtClean="0"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_tradnl" sz="1300" baseline="0" dirty="0" smtClean="0">
                          <a:solidFill>
                            <a:schemeClr val="tx1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experimental o no experimental.</a:t>
                      </a:r>
                      <a:endParaRPr lang="es-ES_tradnl" sz="1300" dirty="0" smtClean="0">
                        <a:solidFill>
                          <a:schemeClr val="tx1"/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BO" sz="400" dirty="0"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>
                    <a:solidFill>
                      <a:srgbClr val="F6FCF9"/>
                    </a:solidFill>
                  </a:tcPr>
                </a:tc>
              </a:tr>
              <a:tr h="1258606">
                <a:tc vMerge="1">
                  <a:txBody>
                    <a:bodyPr/>
                    <a:lstStyle/>
                    <a:p>
                      <a:endParaRPr lang="es-B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1300" b="1" dirty="0" smtClean="0">
                          <a:solidFill>
                            <a:srgbClr val="FF0000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 2" panose="05020102010507070707" pitchFamily="18" charset="2"/>
                        </a:rPr>
                        <a:t></a:t>
                      </a:r>
                      <a:r>
                        <a:rPr lang="es-ES_tradnl" sz="1300" b="1" dirty="0" smtClean="0">
                          <a:solidFill>
                            <a:srgbClr val="C00000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Experimental</a:t>
                      </a:r>
                      <a:r>
                        <a:rPr lang="es-ES_tradnl" sz="1300" dirty="0" smtClean="0"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es-ES_tradnl" sz="1300" b="0" dirty="0" smtClean="0">
                          <a:solidFill>
                            <a:schemeClr val="tx1"/>
                          </a:solidFill>
                          <a:effectLst/>
                          <a:latin typeface="Lucida Sans" panose="020B0602030504020204" pitchFamily="34" charset="0"/>
                          <a:ea typeface="+mn-ea"/>
                          <a:cs typeface="+mn-cs"/>
                        </a:rPr>
                        <a:t>Se</a:t>
                      </a:r>
                      <a:r>
                        <a:rPr lang="es-ES_tradnl" sz="1300" b="0" dirty="0" smtClean="0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</a:rPr>
                        <a:t> manipulan estímulos (variable independiente) para analizar sus efectos sobre la variable dependiente. Se realiza un experimento en el cual p</a:t>
                      </a:r>
                      <a:r>
                        <a:rPr lang="es-ES_tradnl" sz="1300" b="0" dirty="0" smtClean="0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sym typeface="Wingdings 3" panose="05040102010807070707" pitchFamily="18" charset="2"/>
                        </a:rPr>
                        <a:t>articipan</a:t>
                      </a:r>
                      <a:r>
                        <a:rPr lang="es-ES_tradnl" sz="1300" b="0" baseline="0" dirty="0" smtClean="0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sym typeface="Wingdings 3" panose="05040102010807070707" pitchFamily="18" charset="2"/>
                        </a:rPr>
                        <a:t> 2 grupos de comparación: u</a:t>
                      </a:r>
                      <a:r>
                        <a:rPr lang="es-BO" sz="1300" b="0" dirty="0" smtClean="0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</a:rPr>
                        <a:t>no experimental que recibe el estímulo y otro de control que no. Sus variantes son</a:t>
                      </a:r>
                      <a:r>
                        <a:rPr lang="es-BO" sz="1300" b="0" baseline="0" dirty="0" smtClean="0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</a:rPr>
                        <a:t>:</a:t>
                      </a:r>
                      <a:endParaRPr lang="es-ES_tradnl" sz="300" b="0" dirty="0" smtClean="0">
                        <a:solidFill>
                          <a:schemeClr val="tx1"/>
                        </a:solidFill>
                        <a:latin typeface="Lucida Sans" panose="020B0602030504020204" pitchFamily="34" charset="0"/>
                      </a:endParaRPr>
                    </a:p>
                    <a:p>
                      <a:pPr marL="252000" lvl="1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FF3300"/>
                        </a:buClr>
                      </a:pPr>
                      <a:r>
                        <a:rPr lang="es-ES" sz="1300" b="0" i="0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  <a:sym typeface="Wingdings 3" panose="05040102010807070707" pitchFamily="18" charset="2"/>
                        </a:rPr>
                        <a:t></a:t>
                      </a:r>
                      <a:r>
                        <a:rPr lang="es-ES_tradnl" sz="1300" b="0" dirty="0" smtClean="0">
                          <a:solidFill>
                            <a:srgbClr val="C00000"/>
                          </a:solidFill>
                          <a:latin typeface="Lucida Sans" panose="020B0602030504020204" pitchFamily="34" charset="0"/>
                          <a:sym typeface="Wingdings 3" panose="05040102010807070707" pitchFamily="18" charset="2"/>
                        </a:rPr>
                        <a:t>Preexperimento</a:t>
                      </a:r>
                      <a:r>
                        <a:rPr lang="es-ES_tradnl" sz="1300" b="0" dirty="0" smtClean="0">
                          <a:solidFill>
                            <a:srgbClr val="0000CC"/>
                          </a:solidFill>
                          <a:latin typeface="Lucida Sans" panose="020B0602030504020204" pitchFamily="34" charset="0"/>
                          <a:sym typeface="Wingdings 3" panose="05040102010807070707" pitchFamily="18" charset="2"/>
                        </a:rPr>
                        <a:t>.</a:t>
                      </a:r>
                      <a:r>
                        <a:rPr lang="es-ES_tradnl" sz="1300" b="0" baseline="0" dirty="0" smtClean="0">
                          <a:solidFill>
                            <a:srgbClr val="0000CC"/>
                          </a:solidFill>
                          <a:latin typeface="Lucida Sans" panose="020B0602030504020204" pitchFamily="34" charset="0"/>
                          <a:sym typeface="Wingdings 3" panose="05040102010807070707" pitchFamily="18" charset="2"/>
                        </a:rPr>
                        <a:t> </a:t>
                      </a:r>
                      <a:r>
                        <a:rPr lang="es-ES" sz="1300" b="0" dirty="0" smtClean="0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</a:rPr>
                        <a:t>Participa un solo grupo.</a:t>
                      </a:r>
                    </a:p>
                    <a:p>
                      <a:pPr marL="252000" lvl="1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FF3300"/>
                        </a:buClr>
                      </a:pPr>
                      <a:r>
                        <a:rPr lang="es-ES" sz="1300" b="0" i="0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  <a:sym typeface="Wingdings 3" panose="05040102010807070707" pitchFamily="18" charset="2"/>
                        </a:rPr>
                        <a:t></a:t>
                      </a:r>
                      <a:r>
                        <a:rPr lang="es-ES_tradnl" sz="1300" b="0" i="0" dirty="0" smtClean="0">
                          <a:solidFill>
                            <a:srgbClr val="C00000"/>
                          </a:solidFill>
                          <a:latin typeface="Lucida Sans" panose="020B0602030504020204" pitchFamily="34" charset="0"/>
                          <a:sym typeface="Wingdings 3" panose="05040102010807070707" pitchFamily="18" charset="2"/>
                        </a:rPr>
                        <a:t>E</a:t>
                      </a:r>
                      <a:r>
                        <a:rPr lang="es-ES_tradnl" sz="1300" b="0" dirty="0" smtClean="0">
                          <a:solidFill>
                            <a:srgbClr val="C00000"/>
                          </a:solidFill>
                          <a:latin typeface="Lucida Sans" panose="020B0602030504020204" pitchFamily="34" charset="0"/>
                          <a:sym typeface="Wingdings 3" panose="05040102010807070707" pitchFamily="18" charset="2"/>
                        </a:rPr>
                        <a:t>xperimento puro</a:t>
                      </a:r>
                      <a:r>
                        <a:rPr lang="es-ES_tradnl" sz="1300" b="0" dirty="0" smtClean="0">
                          <a:solidFill>
                            <a:srgbClr val="0000CC"/>
                          </a:solidFill>
                          <a:latin typeface="Lucida Sans" panose="020B0602030504020204" pitchFamily="34" charset="0"/>
                          <a:sym typeface="Wingdings 3" panose="05040102010807070707" pitchFamily="18" charset="2"/>
                        </a:rPr>
                        <a:t>. </a:t>
                      </a:r>
                      <a:r>
                        <a:rPr lang="es-ES" sz="1300" b="0" dirty="0" smtClean="0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</a:rPr>
                        <a:t>Participan dos o más </a:t>
                      </a:r>
                      <a:r>
                        <a:rPr lang="es-ES" sz="1300" b="0" dirty="0" smtClean="0">
                          <a:solidFill>
                            <a:srgbClr val="000000"/>
                          </a:solidFill>
                          <a:latin typeface="Lucida Sans" panose="020B0602030504020204" pitchFamily="34" charset="0"/>
                        </a:rPr>
                        <a:t>grupos de comparación</a:t>
                      </a:r>
                      <a:r>
                        <a:rPr lang="es-ES_tradnl" sz="1300" b="0" dirty="0" smtClean="0">
                          <a:solidFill>
                            <a:srgbClr val="0000CC"/>
                          </a:solidFill>
                          <a:latin typeface="Lucida Sans" panose="020B0602030504020204" pitchFamily="34" charset="0"/>
                          <a:sym typeface="Wingdings 3" panose="05040102010807070707" pitchFamily="18" charset="2"/>
                        </a:rPr>
                        <a:t>. </a:t>
                      </a:r>
                      <a:r>
                        <a:rPr lang="es-ES_tradnl" sz="1300" b="0" dirty="0" smtClean="0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sym typeface="Wingdings 3" panose="05040102010807070707" pitchFamily="18" charset="2"/>
                        </a:rPr>
                        <a:t>Los grupos son equivalentes, sus integrantes se asignan al azar.</a:t>
                      </a:r>
                    </a:p>
                    <a:p>
                      <a:pPr marL="252000" lvl="1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FF3300"/>
                        </a:buClr>
                      </a:pPr>
                      <a:r>
                        <a:rPr lang="es-ES" sz="1300" b="0" i="0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  <a:sym typeface="Wingdings 3" panose="05040102010807070707" pitchFamily="18" charset="2"/>
                        </a:rPr>
                        <a:t></a:t>
                      </a:r>
                      <a:r>
                        <a:rPr lang="es-ES_tradnl" sz="1300" b="0" i="0" dirty="0" smtClean="0">
                          <a:solidFill>
                            <a:srgbClr val="C00000"/>
                          </a:solidFill>
                          <a:latin typeface="Lucida Sans" panose="020B0602030504020204" pitchFamily="34" charset="0"/>
                          <a:sym typeface="Wingdings 3" panose="05040102010807070707" pitchFamily="18" charset="2"/>
                        </a:rPr>
                        <a:t>Cuasiexperimento</a:t>
                      </a:r>
                      <a:r>
                        <a:rPr lang="es-ES_tradnl" sz="1300" b="0" dirty="0" smtClean="0">
                          <a:solidFill>
                            <a:srgbClr val="0000CC"/>
                          </a:solidFill>
                          <a:latin typeface="Lucida Sans" panose="020B0602030504020204" pitchFamily="34" charset="0"/>
                          <a:sym typeface="Wingdings 3" panose="05040102010807070707" pitchFamily="18" charset="2"/>
                        </a:rPr>
                        <a:t>.</a:t>
                      </a:r>
                      <a:r>
                        <a:rPr lang="es-ES_tradnl" sz="1300" b="0" baseline="0" dirty="0" smtClean="0">
                          <a:solidFill>
                            <a:srgbClr val="0000CC"/>
                          </a:solidFill>
                          <a:latin typeface="Lucida Sans" panose="020B0602030504020204" pitchFamily="34" charset="0"/>
                          <a:sym typeface="Wingdings 3" panose="05040102010807070707" pitchFamily="18" charset="2"/>
                        </a:rPr>
                        <a:t> </a:t>
                      </a:r>
                      <a:r>
                        <a:rPr lang="es-ES" sz="1300" b="0" dirty="0" smtClean="0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</a:rPr>
                        <a:t>Participan dos o más </a:t>
                      </a:r>
                      <a:r>
                        <a:rPr lang="es-ES" sz="1300" b="0" dirty="0" smtClean="0">
                          <a:solidFill>
                            <a:srgbClr val="000000"/>
                          </a:solidFill>
                          <a:latin typeface="Lucida Sans" panose="020B0602030504020204" pitchFamily="34" charset="0"/>
                        </a:rPr>
                        <a:t>grupos de comparación</a:t>
                      </a:r>
                      <a:r>
                        <a:rPr lang="es-ES_tradnl" sz="1300" b="0" dirty="0" smtClean="0">
                          <a:solidFill>
                            <a:srgbClr val="0000CC"/>
                          </a:solidFill>
                          <a:latin typeface="Lucida Sans" panose="020B0602030504020204" pitchFamily="34" charset="0"/>
                          <a:sym typeface="Wingdings 3" panose="05040102010807070707" pitchFamily="18" charset="2"/>
                        </a:rPr>
                        <a:t>. </a:t>
                      </a:r>
                      <a:r>
                        <a:rPr lang="es-ES_tradnl" sz="1300" b="0" dirty="0" smtClean="0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  <a:sym typeface="Wingdings 3" panose="05040102010807070707" pitchFamily="18" charset="2"/>
                        </a:rPr>
                        <a:t>Los grupos son intactos, sus integrantes ya están formados antes del experimento.</a:t>
                      </a:r>
                    </a:p>
                    <a:p>
                      <a:pPr marL="360000" lvl="1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FF3300"/>
                        </a:buClr>
                      </a:pPr>
                      <a:endParaRPr lang="es-ES_tradnl" sz="400" b="0" baseline="0" dirty="0" smtClean="0">
                        <a:solidFill>
                          <a:schemeClr val="tx1"/>
                        </a:solidFill>
                        <a:latin typeface="Lucida Sans" panose="020B0602030504020204" pitchFamily="34" charset="0"/>
                        <a:sym typeface="Wingdings 3" panose="05040102010807070707" pitchFamily="18" charset="2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/>
                        <a:defRPr/>
                      </a:pPr>
                      <a:r>
                        <a:rPr lang="es-ES_tradnl" sz="1300" b="1" dirty="0" smtClean="0">
                          <a:solidFill>
                            <a:srgbClr val="FF0000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 2" panose="05020102010507070707" pitchFamily="18" charset="2"/>
                        </a:rPr>
                        <a:t></a:t>
                      </a:r>
                      <a:r>
                        <a:rPr lang="es-ES_tradnl" sz="1300" b="1" dirty="0" smtClean="0">
                          <a:solidFill>
                            <a:srgbClr val="C00000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 experimental (descriptivo)</a:t>
                      </a:r>
                      <a:r>
                        <a:rPr lang="es-ES_tradnl" sz="1300" b="0" dirty="0" smtClean="0"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No </a:t>
                      </a:r>
                      <a:r>
                        <a:rPr lang="es-ES_tradnl" sz="1300" b="0" dirty="0" smtClean="0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</a:rPr>
                        <a:t>se manipulan variables, solo se las observa en su ambiente natural para después describirlas. Sus variantes son: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/>
                        <a:defRPr/>
                      </a:pPr>
                      <a:endParaRPr lang="es-ES_tradnl" sz="300" b="0" dirty="0" smtClean="0">
                        <a:solidFill>
                          <a:schemeClr val="tx1"/>
                        </a:solidFill>
                        <a:latin typeface="Lucida Sans" panose="020B0602030504020204" pitchFamily="34" charset="0"/>
                      </a:endParaRPr>
                    </a:p>
                    <a:p>
                      <a:pPr marL="2520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/>
                        <a:defRPr/>
                      </a:pPr>
                      <a:r>
                        <a:rPr lang="es-ES" sz="1300" b="0" i="0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  <a:sym typeface="Wingdings 3" panose="05040102010807070707" pitchFamily="18" charset="2"/>
                        </a:rPr>
                        <a:t></a:t>
                      </a:r>
                      <a:r>
                        <a:rPr lang="es-ES" sz="1300" b="0" dirty="0" smtClean="0">
                          <a:solidFill>
                            <a:srgbClr val="C00000"/>
                          </a:solidFill>
                          <a:latin typeface="Lucida Sans" panose="020B0602030504020204" pitchFamily="34" charset="0"/>
                        </a:rPr>
                        <a:t>Transversal</a:t>
                      </a:r>
                      <a:r>
                        <a:rPr lang="es-ES" sz="1300" b="0" dirty="0" smtClean="0">
                          <a:latin typeface="Lucida Sans" panose="020B0602030504020204" pitchFamily="34" charset="0"/>
                        </a:rPr>
                        <a:t>. Se</a:t>
                      </a:r>
                      <a:r>
                        <a:rPr lang="es-ES" sz="1300" b="0" baseline="0" dirty="0" smtClean="0">
                          <a:latin typeface="Lucida Sans" panose="020B0602030504020204" pitchFamily="34" charset="0"/>
                        </a:rPr>
                        <a:t> </a:t>
                      </a:r>
                      <a:r>
                        <a:rPr lang="es-ES_tradnl" sz="1300" b="0" dirty="0" smtClean="0">
                          <a:latin typeface="Lucida Sans" panose="020B0602030504020204" pitchFamily="34" charset="0"/>
                        </a:rPr>
                        <a:t>recolectan datos en </a:t>
                      </a:r>
                      <a:r>
                        <a:rPr lang="es-ES_tradnl" sz="1300" dirty="0" smtClean="0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</a:rPr>
                        <a:t>un solo momento</a:t>
                      </a:r>
                      <a:r>
                        <a:rPr lang="es-ES_tradnl" sz="1300" b="0" dirty="0" smtClean="0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</a:rPr>
                        <a:t> para describir variables y analizar su relación en </a:t>
                      </a:r>
                      <a:r>
                        <a:rPr lang="es-ES_tradnl" sz="1300" b="0" dirty="0" smtClean="0">
                          <a:latin typeface="Lucida Sans" panose="020B0602030504020204" pitchFamily="34" charset="0"/>
                        </a:rPr>
                        <a:t>ese momento.</a:t>
                      </a:r>
                    </a:p>
                    <a:p>
                      <a:pPr marL="2520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/>
                        <a:defRPr/>
                      </a:pPr>
                      <a:r>
                        <a:rPr lang="es-ES" sz="1300" b="0" i="0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  <a:sym typeface="Wingdings 3" panose="05040102010807070707" pitchFamily="18" charset="2"/>
                        </a:rPr>
                        <a:t></a:t>
                      </a:r>
                      <a:r>
                        <a:rPr lang="es-ES_tradnl" sz="1300" b="0" dirty="0" smtClean="0">
                          <a:solidFill>
                            <a:srgbClr val="C00000"/>
                          </a:solidFill>
                          <a:latin typeface="Lucida Sans" panose="020B0602030504020204" pitchFamily="34" charset="0"/>
                          <a:sym typeface="Wingdings 3" panose="05040102010807070707" pitchFamily="18" charset="2"/>
                        </a:rPr>
                        <a:t>Longitudinal</a:t>
                      </a:r>
                      <a:r>
                        <a:rPr lang="es-ES_tradnl" sz="1300" b="0" dirty="0" smtClean="0">
                          <a:solidFill>
                            <a:schemeClr val="dk1"/>
                          </a:solidFill>
                          <a:latin typeface="Lucida Sans" panose="020B0602030504020204" pitchFamily="34" charset="0"/>
                          <a:sym typeface="Wingdings 3" panose="05040102010807070707" pitchFamily="18" charset="2"/>
                        </a:rPr>
                        <a:t>.</a:t>
                      </a:r>
                      <a:r>
                        <a:rPr lang="es-ES_tradnl" sz="1300" b="0" baseline="0" dirty="0" smtClean="0">
                          <a:solidFill>
                            <a:schemeClr val="dk1"/>
                          </a:solidFill>
                          <a:latin typeface="Lucida Sans" panose="020B0602030504020204" pitchFamily="34" charset="0"/>
                          <a:sym typeface="Wingdings 3" panose="05040102010807070707" pitchFamily="18" charset="2"/>
                        </a:rPr>
                        <a:t> </a:t>
                      </a:r>
                      <a:r>
                        <a:rPr lang="es-ES" sz="1300" b="0" dirty="0" smtClean="0">
                          <a:latin typeface="Lucida Sans" panose="020B0602030504020204" pitchFamily="34" charset="0"/>
                        </a:rPr>
                        <a:t>Se</a:t>
                      </a:r>
                      <a:r>
                        <a:rPr lang="es-ES" sz="1300" b="0" baseline="0" dirty="0" smtClean="0">
                          <a:latin typeface="Lucida Sans" panose="020B0602030504020204" pitchFamily="34" charset="0"/>
                        </a:rPr>
                        <a:t> </a:t>
                      </a:r>
                      <a:r>
                        <a:rPr lang="es-ES_tradnl" sz="1300" b="0" dirty="0" smtClean="0">
                          <a:latin typeface="Lucida Sans" panose="020B0602030504020204" pitchFamily="34" charset="0"/>
                        </a:rPr>
                        <a:t>recolectan datos en 2 </a:t>
                      </a:r>
                      <a:r>
                        <a:rPr lang="es-ES_tradnl" sz="1300" b="0" dirty="0" smtClean="0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</a:rPr>
                        <a:t>o </a:t>
                      </a:r>
                      <a:r>
                        <a:rPr lang="es-ES_tradnl" sz="1300" dirty="0" smtClean="0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</a:rPr>
                        <a:t>más momentos</a:t>
                      </a:r>
                      <a:r>
                        <a:rPr lang="es-ES_tradnl" sz="1300" b="0" dirty="0" smtClean="0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</a:rPr>
                        <a:t> para realizar inferencias acerca de la evolución, causas y efectos de los fenómenos.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/>
                        <a:defRPr/>
                      </a:pPr>
                      <a:endParaRPr lang="es-ES_tradnl" sz="400" b="0" dirty="0" smtClean="0">
                        <a:solidFill>
                          <a:schemeClr val="tx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89535" marR="89535" marT="0" marB="0">
                    <a:solidFill>
                      <a:srgbClr val="BFEBD5"/>
                    </a:solidFill>
                  </a:tcPr>
                </a:tc>
              </a:tr>
              <a:tr h="423952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BO" sz="1300" b="0" dirty="0" smtClean="0">
                          <a:solidFill>
                            <a:srgbClr val="FF0000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 2" panose="05020102010507070707" pitchFamily="18" charset="2"/>
                        </a:rPr>
                        <a:t></a:t>
                      </a:r>
                      <a:r>
                        <a:rPr lang="es-BO" sz="1300" b="0" dirty="0" smtClean="0"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Ver documentos sobre diseño</a:t>
                      </a:r>
                      <a:r>
                        <a:rPr lang="es-BO" sz="1300" b="0" baseline="0" dirty="0" smtClean="0"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de la experimentación</a:t>
                      </a:r>
                      <a:r>
                        <a:rPr lang="es-BO" sz="1300" b="0" dirty="0" smtClean="0"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lang="es-BO" sz="1300" b="0" baseline="0" dirty="0" smtClean="0"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BO" sz="1300" b="0" baseline="0" dirty="0" smtClean="0"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"/>
                        </a:rPr>
                        <a:t>Diseño de la investigación – Paso 6 de la Investigación Científica</a:t>
                      </a:r>
                      <a:endParaRPr lang="es-BO" sz="1300" b="0" baseline="0" dirty="0" smtClean="0"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B3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360000" lvl="1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FF3300"/>
                        </a:buClr>
                      </a:pPr>
                      <a:endParaRPr lang="es-BO" sz="500" dirty="0"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>
                    <a:solidFill>
                      <a:srgbClr val="EDF9F3"/>
                    </a:solidFill>
                  </a:tcPr>
                </a:tc>
              </a:tr>
            </a:tbl>
          </a:graphicData>
        </a:graphic>
      </p:graphicFrame>
      <p:sp>
        <p:nvSpPr>
          <p:cNvPr id="35" name="128 Rectángulo"/>
          <p:cNvSpPr/>
          <p:nvPr/>
        </p:nvSpPr>
        <p:spPr bwMode="auto">
          <a:xfrm>
            <a:off x="5436096" y="6309320"/>
            <a:ext cx="3384376" cy="540000"/>
          </a:xfrm>
          <a:prstGeom prst="rect">
            <a:avLst/>
          </a:prstGeom>
          <a:gradFill>
            <a:gsLst>
              <a:gs pos="7000">
                <a:srgbClr val="00FF99"/>
              </a:gs>
              <a:gs pos="7000">
                <a:srgbClr val="FF0000"/>
              </a:gs>
              <a:gs pos="12000">
                <a:srgbClr val="2F2F91"/>
              </a:gs>
            </a:gsLst>
            <a:path path="circle">
              <a:fillToRect l="100000" t="100000"/>
            </a:path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 eaLnBrk="0" hangingPunct="0">
              <a:defRPr/>
            </a:pPr>
            <a:r>
              <a:rPr lang="es-ES_tradnl" sz="1200" b="0" dirty="0">
                <a:solidFill>
                  <a:schemeClr val="bg1"/>
                </a:solidFill>
                <a:latin typeface="Lucida Sans" panose="020B0602030504020204" pitchFamily="34" charset="0"/>
              </a:rPr>
              <a:t>El diseño </a:t>
            </a:r>
            <a:r>
              <a:rPr lang="es-ES_tradnl" sz="1200" b="0" dirty="0" smtClean="0">
                <a:solidFill>
                  <a:schemeClr val="bg1"/>
                </a:solidFill>
                <a:latin typeface="Lucida Sans" panose="020B0602030504020204" pitchFamily="34" charset="0"/>
              </a:rPr>
              <a:t>de la investigación constituye </a:t>
            </a:r>
            <a:r>
              <a:rPr lang="es-ES_tradnl" sz="1200" b="0" dirty="0">
                <a:solidFill>
                  <a:schemeClr val="bg1"/>
                </a:solidFill>
                <a:latin typeface="Lucida Sans" panose="020B0602030504020204" pitchFamily="34" charset="0"/>
              </a:rPr>
              <a:t>el plan que se desarrolla para </a:t>
            </a:r>
            <a:r>
              <a:rPr lang="es-ES_tradnl" sz="1200" b="0" dirty="0" smtClean="0">
                <a:solidFill>
                  <a:schemeClr val="bg1"/>
                </a:solidFill>
                <a:latin typeface="Lucida Sans" panose="020B0602030504020204" pitchFamily="34" charset="0"/>
              </a:rPr>
              <a:t>recolectar datos.</a:t>
            </a:r>
            <a:endParaRPr lang="es-ES" sz="1200" b="0" kern="0" dirty="0">
              <a:solidFill>
                <a:schemeClr val="bg1"/>
              </a:solidFill>
              <a:latin typeface="Lucida Sans" pitchFamily="34" charset="0"/>
              <a:cs typeface="Lucida San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0706346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 Título"/>
          <p:cNvSpPr txBox="1">
            <a:spLocks/>
          </p:cNvSpPr>
          <p:nvPr/>
        </p:nvSpPr>
        <p:spPr>
          <a:xfrm>
            <a:off x="-36512" y="-27384"/>
            <a:ext cx="9184534" cy="571480"/>
          </a:xfrm>
          <a:prstGeom prst="rect">
            <a:avLst/>
          </a:prstGeom>
          <a:gradFill>
            <a:gsLst>
              <a:gs pos="7000">
                <a:srgbClr val="00FF99"/>
              </a:gs>
              <a:gs pos="22000">
                <a:srgbClr val="FF0000"/>
              </a:gs>
              <a:gs pos="33000">
                <a:srgbClr val="2F2F91"/>
              </a:gs>
            </a:gsLst>
            <a:path path="circle">
              <a:fillToRect l="100000" t="100000"/>
            </a:path>
          </a:gradFill>
          <a:effectLst>
            <a:reflection blurRad="6350" stA="50000" endA="300" endPos="55000" dir="5400000" sy="-100000" algn="bl" rotWithShape="0"/>
          </a:effec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ES_tradnl" sz="2500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" pitchFamily="34" charset="0"/>
                <a:ea typeface="+mj-ea"/>
                <a:cs typeface="Lucida Sans" pitchFamily="34" charset="0"/>
              </a:rPr>
              <a:t>Continuación CAPÍTULO 3: MARCO METODOLÓGICO</a:t>
            </a:r>
            <a:endParaRPr kumimoji="0" lang="es-ES" sz="25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Lucida Sans" pitchFamily="34" charset="0"/>
              <a:ea typeface="+mj-ea"/>
              <a:cs typeface="Lucida Sans" pitchFamily="34" charset="0"/>
            </a:endParaRPr>
          </a:p>
        </p:txBody>
      </p:sp>
      <p:sp>
        <p:nvSpPr>
          <p:cNvPr id="24" name="8 Marcador de número de diapositiva"/>
          <p:cNvSpPr txBox="1">
            <a:spLocks/>
          </p:cNvSpPr>
          <p:nvPr/>
        </p:nvSpPr>
        <p:spPr>
          <a:xfrm>
            <a:off x="7048500" y="6600825"/>
            <a:ext cx="2133600" cy="476250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161A972-1B43-4031-B38E-6352516437A2}" type="slidenum">
              <a:rPr kumimoji="0" lang="es-ES" sz="1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s-ES" sz="1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5" name="1 Título"/>
          <p:cNvSpPr txBox="1">
            <a:spLocks/>
          </p:cNvSpPr>
          <p:nvPr/>
        </p:nvSpPr>
        <p:spPr bwMode="auto">
          <a:xfrm>
            <a:off x="-17633" y="548680"/>
            <a:ext cx="3221481" cy="324000"/>
          </a:xfrm>
          <a:prstGeom prst="rect">
            <a:avLst/>
          </a:prstGeom>
          <a:solidFill>
            <a:srgbClr val="00FF99"/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483700"/>
              </a:buClr>
              <a:buSzPct val="80000"/>
              <a:tabLst/>
              <a:defRPr/>
            </a:pPr>
            <a:r>
              <a:rPr lang="es-ES_tradnl" sz="1800" b="0" kern="0" dirty="0" smtClean="0">
                <a:latin typeface="Lucida Sans" pitchFamily="34" charset="0"/>
                <a:ea typeface="+mj-ea"/>
                <a:cs typeface="Lucida Sans" pitchFamily="34" charset="0"/>
              </a:rPr>
              <a:t>Selección de la muestra</a:t>
            </a:r>
            <a:endParaRPr kumimoji="0" lang="es-ES" sz="1800" b="0" i="0" u="none" strike="noStrike" kern="0" cap="none" spc="0" normalizeH="0" baseline="0" noProof="0" dirty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Lucida Sans" pitchFamily="34" charset="0"/>
              <a:ea typeface="+mj-ea"/>
              <a:cs typeface="Lucida Sans" pitchFamily="34" charset="0"/>
            </a:endParaRPr>
          </a:p>
        </p:txBody>
      </p:sp>
      <p:graphicFrame>
        <p:nvGraphicFramePr>
          <p:cNvPr id="8" name="10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669681"/>
              </p:ext>
            </p:extLst>
          </p:nvPr>
        </p:nvGraphicFramePr>
        <p:xfrm>
          <a:off x="179513" y="1730837"/>
          <a:ext cx="8712967" cy="5082539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475656"/>
                <a:gridCol w="7237311"/>
              </a:tblGrid>
              <a:tr h="257754">
                <a:tc gridSpan="2">
                  <a:txBody>
                    <a:bodyPr/>
                    <a:lstStyle/>
                    <a:p>
                      <a:pPr algn="ctr">
                        <a:buClr>
                          <a:srgbClr val="FF3300"/>
                        </a:buClr>
                      </a:pPr>
                      <a:r>
                        <a:rPr lang="es-BO" sz="1500" b="1" dirty="0" smtClean="0">
                          <a:solidFill>
                            <a:srgbClr val="FFFF00"/>
                          </a:solidFill>
                          <a:latin typeface="Lucida Sans" panose="020B0602030504020204" pitchFamily="34" charset="0"/>
                        </a:rPr>
                        <a:t>CAPÍTULO 3: MARCO</a:t>
                      </a:r>
                      <a:r>
                        <a:rPr lang="es-BO" sz="1500" b="1" baseline="0" dirty="0" smtClean="0">
                          <a:solidFill>
                            <a:srgbClr val="FFFF00"/>
                          </a:solidFill>
                          <a:latin typeface="Lucida Sans" panose="020B0602030504020204" pitchFamily="34" charset="0"/>
                        </a:rPr>
                        <a:t> METODOLÓGICO</a:t>
                      </a:r>
                      <a:endParaRPr lang="es-MX" sz="1500" b="1" dirty="0">
                        <a:solidFill>
                          <a:srgbClr val="FFFF00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anchor="ctr">
                    <a:solidFill>
                      <a:srgbClr val="2F2F9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400" b="0" dirty="0"/>
                    </a:p>
                  </a:txBody>
                  <a:tcPr anchor="ctr">
                    <a:solidFill>
                      <a:srgbClr val="FF9900"/>
                    </a:solidFill>
                  </a:tcPr>
                </a:tc>
              </a:tr>
              <a:tr h="25161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50" b="0" dirty="0" smtClean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Apartado</a:t>
                      </a:r>
                      <a:endParaRPr lang="es-ES" sz="1450" b="0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anchor="ctr">
                    <a:solidFill>
                      <a:srgbClr val="2F2F9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50" b="0" dirty="0" smtClean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Descripción</a:t>
                      </a:r>
                      <a:endParaRPr lang="es-ES" sz="1450" b="0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anchor="ctr">
                    <a:solidFill>
                      <a:srgbClr val="38AA71"/>
                    </a:solidFill>
                  </a:tcPr>
                </a:tc>
              </a:tr>
              <a:tr h="701525">
                <a:tc row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buClr>
                          <a:srgbClr val="FF3300"/>
                        </a:buClr>
                      </a:pPr>
                      <a:r>
                        <a:rPr lang="es-MX" sz="1400" b="1" dirty="0" smtClean="0">
                          <a:solidFill>
                            <a:srgbClr val="C00000"/>
                          </a:solidFill>
                          <a:latin typeface="Lucida Sans" panose="020B0602030504020204" pitchFamily="34" charset="0"/>
                        </a:rPr>
                        <a:t>3.2. </a:t>
                      </a:r>
                      <a:r>
                        <a:rPr lang="es-MX" sz="1400" b="0" dirty="0" smtClean="0">
                          <a:solidFill>
                            <a:srgbClr val="C00000"/>
                          </a:solidFill>
                          <a:latin typeface="Lucida Sans" panose="020B0602030504020204" pitchFamily="34" charset="0"/>
                        </a:rPr>
                        <a:t>Selección de la muestra</a:t>
                      </a:r>
                    </a:p>
                  </a:txBody>
                  <a:tcPr anchor="ctr">
                    <a:solidFill>
                      <a:srgbClr val="E2E2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300" b="1" dirty="0" smtClean="0">
                          <a:solidFill>
                            <a:srgbClr val="FF0000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 2" panose="05020102010507070707" pitchFamily="18" charset="2"/>
                        </a:rPr>
                        <a:t></a:t>
                      </a:r>
                      <a:r>
                        <a:rPr lang="es-ES" sz="1300" b="0" dirty="0" smtClean="0">
                          <a:latin typeface="Lucida Sans" pitchFamily="34" charset="0"/>
                          <a:cs typeface="Lucida Sans" pitchFamily="34" charset="0"/>
                        </a:rPr>
                        <a:t>Describir cómo se calculó y </a:t>
                      </a:r>
                      <a:r>
                        <a:rPr lang="es-ES" sz="1300" b="0" dirty="0" smtClean="0">
                          <a:solidFill>
                            <a:schemeClr val="tx1"/>
                          </a:solidFill>
                          <a:latin typeface="Lucida Sans" pitchFamily="34" charset="0"/>
                          <a:cs typeface="Lucida Sans" pitchFamily="34" charset="0"/>
                        </a:rPr>
                        <a:t>seleccionó la </a:t>
                      </a:r>
                      <a:r>
                        <a:rPr lang="es-ES" sz="1300" dirty="0" smtClean="0">
                          <a:solidFill>
                            <a:srgbClr val="C00000"/>
                          </a:solidFill>
                          <a:latin typeface="Lucida Sans" pitchFamily="34" charset="0"/>
                          <a:cs typeface="Lucida Sans" pitchFamily="34" charset="0"/>
                        </a:rPr>
                        <a:t>muestra</a:t>
                      </a:r>
                      <a:r>
                        <a:rPr lang="es-ES" sz="1300" dirty="0" smtClean="0">
                          <a:solidFill>
                            <a:schemeClr val="tx1"/>
                          </a:solidFill>
                          <a:latin typeface="Lucida Sans" pitchFamily="34" charset="0"/>
                          <a:cs typeface="Lucida Sans" pitchFamily="34" charset="0"/>
                        </a:rPr>
                        <a:t> </a:t>
                      </a:r>
                      <a:r>
                        <a:rPr lang="es-ES" sz="1300" b="0" dirty="0" smtClean="0">
                          <a:latin typeface="Lucida Sans" pitchFamily="34" charset="0"/>
                          <a:cs typeface="Lucida Sans" pitchFamily="34" charset="0"/>
                        </a:rPr>
                        <a:t>de la población de la cual se recolectaron datos. </a:t>
                      </a:r>
                      <a:r>
                        <a:rPr lang="es-MX" sz="1300" b="0" dirty="0" smtClean="0">
                          <a:latin typeface="Lucida Sans" pitchFamily="34" charset="0"/>
                          <a:cs typeface="Lucida Sans" pitchFamily="34" charset="0"/>
                        </a:rPr>
                        <a:t>Pocas veces es posible medir a toda la población de interés, por lo que se selecciona una </a:t>
                      </a:r>
                      <a:r>
                        <a:rPr lang="es-MX" sz="1300" dirty="0" smtClean="0">
                          <a:solidFill>
                            <a:srgbClr val="C00000"/>
                          </a:solidFill>
                          <a:latin typeface="Lucida Sans" pitchFamily="34" charset="0"/>
                          <a:cs typeface="Lucida Sans" pitchFamily="34" charset="0"/>
                        </a:rPr>
                        <a:t>muestra</a:t>
                      </a:r>
                      <a:r>
                        <a:rPr lang="es-MX" sz="1300" dirty="0" smtClean="0">
                          <a:solidFill>
                            <a:srgbClr val="0000CC"/>
                          </a:solidFill>
                          <a:latin typeface="Lucida Sans" pitchFamily="34" charset="0"/>
                          <a:cs typeface="Lucida Sans" pitchFamily="34" charset="0"/>
                        </a:rPr>
                        <a:t> </a:t>
                      </a:r>
                      <a:r>
                        <a:rPr lang="es-MX" sz="1300" b="0" dirty="0" smtClean="0">
                          <a:latin typeface="Lucida Sans" pitchFamily="34" charset="0"/>
                          <a:cs typeface="Lucida Sans" pitchFamily="34" charset="0"/>
                        </a:rPr>
                        <a:t>que la represente y, desde luego, se pretende que ésta</a:t>
                      </a:r>
                      <a:r>
                        <a:rPr lang="es-MX" sz="1300" b="0" baseline="0" dirty="0" smtClean="0">
                          <a:latin typeface="Lucida Sans" pitchFamily="34" charset="0"/>
                          <a:cs typeface="Lucida Sans" pitchFamily="34" charset="0"/>
                        </a:rPr>
                        <a:t> </a:t>
                      </a:r>
                      <a:r>
                        <a:rPr lang="es-MX" sz="1300" b="0" dirty="0" smtClean="0">
                          <a:latin typeface="Lucida Sans" pitchFamily="34" charset="0"/>
                          <a:cs typeface="Lucida Sans" pitchFamily="34" charset="0"/>
                        </a:rPr>
                        <a:t>sea un fiel reflejo de la población. </a:t>
                      </a:r>
                      <a:endParaRPr lang="es-BO" sz="1300" b="0" dirty="0" smtClean="0">
                        <a:effectLst/>
                        <a:latin typeface="Lucida Sans" panose="020B0602030504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400" b="0" dirty="0" smtClean="0">
                        <a:latin typeface="Lucida Sans" pitchFamily="34" charset="0"/>
                        <a:cs typeface="Lucida Sans" pitchFamily="34" charset="0"/>
                      </a:endParaRPr>
                    </a:p>
                  </a:txBody>
                  <a:tcPr marL="89535" marR="89535" marT="0" marB="0">
                    <a:solidFill>
                      <a:srgbClr val="F6FCF9"/>
                    </a:solidFill>
                  </a:tcPr>
                </a:tc>
              </a:tr>
              <a:tr h="141943">
                <a:tc vMerge="1">
                  <a:txBody>
                    <a:bodyPr/>
                    <a:lstStyle/>
                    <a:p>
                      <a:endParaRPr lang="es-B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/>
                        <a:defRPr/>
                      </a:pPr>
                      <a:r>
                        <a:rPr lang="es-MX" sz="1300" b="1" dirty="0" smtClean="0">
                          <a:solidFill>
                            <a:srgbClr val="FF0000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 2" panose="05020102010507070707" pitchFamily="18" charset="2"/>
                        </a:rPr>
                        <a:t></a:t>
                      </a:r>
                      <a:r>
                        <a:rPr lang="es-MX" sz="1300" b="0" dirty="0" smtClean="0">
                          <a:solidFill>
                            <a:schemeClr val="dk1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 2" panose="05020102010507070707" pitchFamily="18" charset="2"/>
                        </a:rPr>
                        <a:t>Según</a:t>
                      </a:r>
                      <a:r>
                        <a:rPr lang="es-MX" sz="1300" b="0" baseline="0" dirty="0" smtClean="0">
                          <a:solidFill>
                            <a:schemeClr val="dk1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 2" panose="05020102010507070707" pitchFamily="18" charset="2"/>
                        </a:rPr>
                        <a:t> l</a:t>
                      </a:r>
                      <a:r>
                        <a:rPr lang="es-BO" sz="1300" b="0" dirty="0" smtClean="0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</a:rPr>
                        <a:t>a probabilidad</a:t>
                      </a:r>
                      <a:r>
                        <a:rPr lang="es-BO" sz="1300" b="0" baseline="0" dirty="0" smtClean="0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</a:rPr>
                        <a:t> de selección que tienen las unidades muestrales, la muestra puede ser no </a:t>
                      </a:r>
                      <a:r>
                        <a:rPr lang="es-MX" sz="1300" dirty="0" smtClean="0"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probabilística o probabilística.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/>
                        <a:defRPr/>
                      </a:pPr>
                      <a:endParaRPr lang="es-BO" sz="200" dirty="0" smtClean="0"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>
                    <a:solidFill>
                      <a:srgbClr val="BFEBD5"/>
                    </a:solidFill>
                  </a:tcPr>
                </a:tc>
              </a:tr>
              <a:tr h="297180">
                <a:tc vMerge="1">
                  <a:txBody>
                    <a:bodyPr/>
                    <a:lstStyle/>
                    <a:p>
                      <a:endParaRPr lang="es-B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52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/>
                        <a:defRPr/>
                      </a:pPr>
                      <a:r>
                        <a:rPr lang="es-ES" sz="1300" b="0" i="0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  <a:sym typeface="Wingdings 3" panose="05040102010807070707" pitchFamily="18" charset="2"/>
                        </a:rPr>
                        <a:t></a:t>
                      </a:r>
                      <a:r>
                        <a:rPr lang="es-MX" sz="1300" b="1" dirty="0" smtClean="0">
                          <a:solidFill>
                            <a:srgbClr val="C00000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Muestra no probabilística</a:t>
                      </a:r>
                      <a:r>
                        <a:rPr lang="es-MX" sz="1300" dirty="0" smtClean="0"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Las unidades muestrales s</a:t>
                      </a:r>
                      <a:r>
                        <a:rPr lang="es-MX" sz="1300" b="0" dirty="0" smtClean="0">
                          <a:solidFill>
                            <a:schemeClr val="tx1"/>
                          </a:solidFill>
                          <a:latin typeface="Lucida Sans" pitchFamily="34" charset="0"/>
                          <a:sym typeface="Wingdings 2" panose="05020102010507070707" pitchFamily="18" charset="2"/>
                        </a:rPr>
                        <a:t>e</a:t>
                      </a:r>
                      <a:r>
                        <a:rPr lang="es-MX" sz="1300" b="0" dirty="0" smtClean="0">
                          <a:solidFill>
                            <a:schemeClr val="tx1"/>
                          </a:solidFill>
                          <a:latin typeface="Lucida Sans" pitchFamily="34" charset="0"/>
                          <a:cs typeface="Lucida Sans" pitchFamily="34" charset="0"/>
                        </a:rPr>
                        <a:t> eligen en función</a:t>
                      </a:r>
                      <a:r>
                        <a:rPr lang="es-MX" sz="1300" b="1" dirty="0" smtClean="0">
                          <a:solidFill>
                            <a:srgbClr val="C00000"/>
                          </a:solidFill>
                          <a:latin typeface="Lucida Sans" pitchFamily="34" charset="0"/>
                          <a:cs typeface="Lucida Sans" pitchFamily="34" charset="0"/>
                        </a:rPr>
                        <a:t> </a:t>
                      </a:r>
                      <a:r>
                        <a:rPr lang="es-MX" sz="1300" b="0" dirty="0" smtClean="0">
                          <a:solidFill>
                            <a:schemeClr val="tx1"/>
                          </a:solidFill>
                          <a:latin typeface="Lucida Sans" pitchFamily="34" charset="0"/>
                          <a:cs typeface="Lucida Sans" pitchFamily="34" charset="0"/>
                        </a:rPr>
                        <a:t>de las características</a:t>
                      </a:r>
                      <a:r>
                        <a:rPr lang="es-MX" sz="1300" b="0" baseline="0" dirty="0" smtClean="0">
                          <a:solidFill>
                            <a:schemeClr val="tx1"/>
                          </a:solidFill>
                          <a:latin typeface="Lucida Sans" pitchFamily="34" charset="0"/>
                          <a:cs typeface="Lucida Sans" pitchFamily="34" charset="0"/>
                        </a:rPr>
                        <a:t> de la investigación, no dependen </a:t>
                      </a:r>
                      <a:r>
                        <a:rPr lang="es-MX" sz="1300" b="0" dirty="0" smtClean="0">
                          <a:solidFill>
                            <a:schemeClr val="tx1"/>
                          </a:solidFill>
                          <a:latin typeface="Lucida Sans" pitchFamily="34" charset="0"/>
                          <a:cs typeface="Lucida Sans" pitchFamily="34" charset="0"/>
                        </a:rPr>
                        <a:t>de la probabilidad</a:t>
                      </a:r>
                      <a:r>
                        <a:rPr lang="es-ES_tradnl" sz="1300" b="0" dirty="0" smtClean="0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</a:rPr>
                        <a:t>. El tamaño de la muestra </a:t>
                      </a:r>
                      <a:r>
                        <a:rPr lang="es-MX" sz="1300" dirty="0" smtClean="0"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depende del criterio del investigador. Se utiliza en </a:t>
                      </a:r>
                      <a:r>
                        <a:rPr lang="es-MX" sz="1300" b="0" dirty="0" smtClean="0">
                          <a:solidFill>
                            <a:srgbClr val="C00000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diseños experimentales</a:t>
                      </a:r>
                      <a:r>
                        <a:rPr lang="es-MX" sz="1300" dirty="0" smtClean="0"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marL="252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/>
                        <a:defRPr/>
                      </a:pPr>
                      <a:r>
                        <a:rPr lang="es-ES" sz="1300" b="0" i="0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  <a:sym typeface="Wingdings 3" panose="05040102010807070707" pitchFamily="18" charset="2"/>
                        </a:rPr>
                        <a:t></a:t>
                      </a:r>
                      <a:r>
                        <a:rPr lang="es-MX" sz="1300" b="1" dirty="0" smtClean="0">
                          <a:solidFill>
                            <a:srgbClr val="C00000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Muestra probabilística</a:t>
                      </a:r>
                      <a:r>
                        <a:rPr lang="es-MX" sz="1300" dirty="0" smtClean="0"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Las</a:t>
                      </a:r>
                      <a:r>
                        <a:rPr lang="es-MX" sz="1300" baseline="0" dirty="0" smtClean="0"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unidades muestrales s</a:t>
                      </a:r>
                      <a:r>
                        <a:rPr lang="es-MX" sz="1300" b="0" dirty="0" smtClean="0">
                          <a:solidFill>
                            <a:schemeClr val="tx1"/>
                          </a:solidFill>
                          <a:latin typeface="Lucida Sans" pitchFamily="34" charset="0"/>
                          <a:cs typeface="Lucida Sans" pitchFamily="34" charset="0"/>
                        </a:rPr>
                        <a:t>e eligen en forma aleatoria; todas tienen la misma posibilidad de ser elegidas.</a:t>
                      </a:r>
                      <a:r>
                        <a:rPr lang="es-MX" sz="1300" dirty="0" smtClean="0"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Se utiliza en </a:t>
                      </a:r>
                      <a:r>
                        <a:rPr lang="es-MX" sz="1300" dirty="0" smtClean="0">
                          <a:solidFill>
                            <a:srgbClr val="C00000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diseños </a:t>
                      </a:r>
                      <a:r>
                        <a:rPr lang="es-MX" sz="1300" b="0" dirty="0" smtClean="0">
                          <a:solidFill>
                            <a:srgbClr val="C00000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 experimentales</a:t>
                      </a:r>
                      <a:r>
                        <a:rPr lang="es-MX" sz="1300" dirty="0" smtClean="0"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</a:t>
                      </a:r>
                    </a:p>
                    <a:p>
                      <a:pPr marL="252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/>
                        <a:defRPr/>
                      </a:pPr>
                      <a:endParaRPr lang="es-BO" sz="400" dirty="0"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>
                    <a:solidFill>
                      <a:srgbClr val="BFEBD5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buClr>
                          <a:srgbClr val="FF3300"/>
                        </a:buClr>
                      </a:pPr>
                      <a:endParaRPr lang="es-MX" sz="1400" b="1" dirty="0" smtClean="0">
                        <a:solidFill>
                          <a:srgbClr val="C00000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>
                    <a:solidFill>
                      <a:srgbClr val="F6F6F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/>
                        <a:defRPr/>
                      </a:pPr>
                      <a:r>
                        <a:rPr lang="es-MX" sz="1300" b="1" dirty="0" smtClean="0">
                          <a:solidFill>
                            <a:srgbClr val="FF0000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 2" panose="05020102010507070707" pitchFamily="18" charset="2"/>
                        </a:rPr>
                        <a:t></a:t>
                      </a:r>
                      <a:r>
                        <a:rPr lang="es-MX" sz="1300" b="0" dirty="0" smtClean="0">
                          <a:solidFill>
                            <a:schemeClr val="dk1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 2" panose="05020102010507070707" pitchFamily="18" charset="2"/>
                        </a:rPr>
                        <a:t>E</a:t>
                      </a:r>
                      <a:r>
                        <a:rPr lang="es-MX" sz="1300" b="0" baseline="0" dirty="0" smtClean="0">
                          <a:solidFill>
                            <a:schemeClr val="dk1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 2" panose="05020102010507070707" pitchFamily="18" charset="2"/>
                        </a:rPr>
                        <a:t>l resultado de la </a:t>
                      </a:r>
                      <a:r>
                        <a:rPr lang="es-MX" sz="1300" b="0" baseline="0" dirty="0" smtClean="0">
                          <a:solidFill>
                            <a:srgbClr val="C00000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 2" panose="05020102010507070707" pitchFamily="18" charset="2"/>
                        </a:rPr>
                        <a:t>muestra</a:t>
                      </a:r>
                      <a:r>
                        <a:rPr lang="es-MX" sz="1300" b="0" baseline="0" dirty="0" smtClean="0">
                          <a:solidFill>
                            <a:schemeClr val="dk1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 2" panose="05020102010507070707" pitchFamily="18" charset="2"/>
                        </a:rPr>
                        <a:t> </a:t>
                      </a:r>
                      <a:r>
                        <a:rPr lang="es-MX" sz="1300" dirty="0" smtClean="0">
                          <a:solidFill>
                            <a:srgbClr val="C00000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probabilística </a:t>
                      </a:r>
                      <a:r>
                        <a:rPr lang="es-MX" sz="1300" dirty="0" smtClean="0"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 generaliza a toda la población  (estadística inferencial),</a:t>
                      </a:r>
                      <a:r>
                        <a:rPr lang="es-MX" sz="1300" baseline="0" dirty="0" smtClean="0"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si se respetan las siguientes condiciones: </a:t>
                      </a:r>
                      <a:endParaRPr lang="es-MX" sz="1300" b="1" dirty="0" smtClean="0">
                        <a:solidFill>
                          <a:srgbClr val="FF0000"/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  <a:sym typeface="Wingdings 2" panose="05020102010507070707" pitchFamily="18" charset="2"/>
                      </a:endParaRPr>
                    </a:p>
                    <a:p>
                      <a:pPr marL="252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/>
                        <a:defRPr/>
                      </a:pPr>
                      <a:r>
                        <a:rPr lang="es-ES" sz="1300" b="0" i="0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  <a:sym typeface="Wingdings 3" panose="05040102010807070707" pitchFamily="18" charset="2"/>
                        </a:rPr>
                        <a:t></a:t>
                      </a:r>
                      <a:r>
                        <a:rPr lang="es-MX" sz="1300" b="0" i="0" dirty="0" smtClean="0">
                          <a:solidFill>
                            <a:srgbClr val="C00000"/>
                          </a:solidFill>
                          <a:effectLst/>
                          <a:latin typeface="Lucida Sans" panose="020B0602030504020204" pitchFamily="34" charset="0"/>
                          <a:cs typeface="Times New Roman" panose="02020603050405020304" pitchFamily="18" charset="0"/>
                          <a:sym typeface="Wingdings 3" panose="05040102010807070707" pitchFamily="18" charset="2"/>
                        </a:rPr>
                        <a:t>La</a:t>
                      </a:r>
                      <a:r>
                        <a:rPr lang="es-MX" sz="1300" b="0" i="0" baseline="0" dirty="0" smtClean="0">
                          <a:solidFill>
                            <a:schemeClr val="tx1"/>
                          </a:solidFill>
                          <a:effectLst/>
                          <a:latin typeface="Lucida Sans" panose="020B0602030504020204" pitchFamily="34" charset="0"/>
                          <a:cs typeface="Times New Roman" panose="02020603050405020304" pitchFamily="18" charset="0"/>
                          <a:sym typeface="Wingdings 3" panose="05040102010807070707" pitchFamily="18" charset="2"/>
                        </a:rPr>
                        <a:t> </a:t>
                      </a:r>
                      <a:r>
                        <a:rPr lang="es-MX" sz="1300" b="0" i="0" baseline="0" dirty="0" smtClean="0">
                          <a:solidFill>
                            <a:srgbClr val="C00000"/>
                          </a:solidFill>
                          <a:effectLst/>
                          <a:latin typeface="Lucida Sans" panose="020B0602030504020204" pitchFamily="34" charset="0"/>
                          <a:cs typeface="Times New Roman" panose="02020603050405020304" pitchFamily="18" charset="0"/>
                          <a:sym typeface="Wingdings 3" panose="05040102010807070707" pitchFamily="18" charset="2"/>
                        </a:rPr>
                        <a:t>muestra</a:t>
                      </a:r>
                      <a:r>
                        <a:rPr lang="es-MX" sz="1300" b="0" i="0" baseline="0" dirty="0" smtClean="0">
                          <a:solidFill>
                            <a:schemeClr val="tx1"/>
                          </a:solidFill>
                          <a:effectLst/>
                          <a:latin typeface="Lucida Sans" panose="020B0602030504020204" pitchFamily="34" charset="0"/>
                          <a:cs typeface="Times New Roman" panose="02020603050405020304" pitchFamily="18" charset="0"/>
                          <a:sym typeface="Wingdings 3" panose="05040102010807070707" pitchFamily="18" charset="2"/>
                        </a:rPr>
                        <a:t> s</a:t>
                      </a:r>
                      <a:r>
                        <a:rPr lang="es-MX" sz="1300" dirty="0" smtClean="0">
                          <a:solidFill>
                            <a:schemeClr val="tx1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 3" panose="05040102010807070707" pitchFamily="18" charset="2"/>
                        </a:rPr>
                        <a:t>e calcula para </a:t>
                      </a:r>
                      <a:r>
                        <a:rPr lang="es-MX" sz="1300" dirty="0" smtClean="0"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 3" panose="05040102010807070707" pitchFamily="18" charset="2"/>
                        </a:rPr>
                        <a:t>un error máximo aceptable del </a:t>
                      </a:r>
                      <a:r>
                        <a:rPr lang="es-MX" sz="1300" dirty="0" smtClean="0">
                          <a:solidFill>
                            <a:srgbClr val="C00000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 3" panose="05040102010807070707" pitchFamily="18" charset="2"/>
                        </a:rPr>
                        <a:t>5%</a:t>
                      </a:r>
                      <a:r>
                        <a:rPr lang="es-MX" sz="1300" dirty="0" smtClean="0">
                          <a:solidFill>
                            <a:schemeClr val="dk1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 3" panose="05040102010807070707" pitchFamily="18" charset="2"/>
                        </a:rPr>
                        <a:t>.</a:t>
                      </a:r>
                      <a:r>
                        <a:rPr lang="es-MX" sz="1300" baseline="0" dirty="0" smtClean="0">
                          <a:solidFill>
                            <a:schemeClr val="dk1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 3" panose="05040102010807070707" pitchFamily="18" charset="2"/>
                        </a:rPr>
                        <a:t> Para el cálculo </a:t>
                      </a:r>
                      <a:r>
                        <a:rPr lang="es-MX" sz="1300" dirty="0" smtClean="0"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 3" panose="05040102010807070707" pitchFamily="18" charset="2"/>
                        </a:rPr>
                        <a:t>puede utilizar el software STATS.</a:t>
                      </a:r>
                    </a:p>
                    <a:p>
                      <a:pPr marL="2520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/>
                        <a:defRPr/>
                      </a:pPr>
                      <a:endParaRPr lang="es-MX" sz="300" dirty="0" smtClean="0"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  <a:sym typeface="Wingdings 3" panose="05040102010807070707" pitchFamily="18" charset="2"/>
                      </a:endParaRPr>
                    </a:p>
                    <a:p>
                      <a:pPr marL="2520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/>
                        <a:defRPr/>
                      </a:pPr>
                      <a:r>
                        <a:rPr lang="es-ES" sz="1300" b="0" i="0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  <a:sym typeface="Wingdings 3" panose="05040102010807070707" pitchFamily="18" charset="2"/>
                        </a:rPr>
                        <a:t></a:t>
                      </a:r>
                      <a:r>
                        <a:rPr lang="es-MX" sz="1300" baseline="0" dirty="0" smtClean="0">
                          <a:solidFill>
                            <a:srgbClr val="C00000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 3" panose="05040102010807070707" pitchFamily="18" charset="2"/>
                        </a:rPr>
                        <a:t>Los elementos muestrales </a:t>
                      </a:r>
                      <a:r>
                        <a:rPr lang="es-MX" sz="1300" baseline="0" dirty="0" smtClean="0">
                          <a:solidFill>
                            <a:schemeClr val="tx1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 3" panose="05040102010807070707" pitchFamily="18" charset="2"/>
                        </a:rPr>
                        <a:t>se seleccionan </a:t>
                      </a:r>
                      <a:r>
                        <a:rPr lang="es-MX" sz="1300" baseline="0" dirty="0" smtClean="0">
                          <a:solidFill>
                            <a:schemeClr val="dk1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 3" panose="05040102010807070707" pitchFamily="18" charset="2"/>
                        </a:rPr>
                        <a:t>aleatoriamente de un marco muestral (por ejemplo listas) </a:t>
                      </a:r>
                      <a:r>
                        <a:rPr lang="es-BO" sz="1300" kern="1200" dirty="0" smtClean="0">
                          <a:solidFill>
                            <a:schemeClr val="dk1"/>
                          </a:solidFill>
                          <a:effectLst/>
                          <a:latin typeface="Lucida Sans" panose="020B0602030504020204" pitchFamily="34" charset="0"/>
                          <a:ea typeface="+mn-ea"/>
                          <a:cs typeface="+mn-cs"/>
                        </a:rPr>
                        <a:t>que permite identificar físicamente a los elementos de la población.</a:t>
                      </a:r>
                      <a:endParaRPr lang="es-MX" sz="1300" dirty="0" smtClean="0"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>
                    <a:solidFill>
                      <a:srgbClr val="F6FCF9"/>
                    </a:solidFill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BO" sz="1300" b="0" dirty="0" smtClean="0">
                          <a:solidFill>
                            <a:srgbClr val="FF0000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 2" panose="05020102010507070707" pitchFamily="18" charset="2"/>
                        </a:rPr>
                        <a:t></a:t>
                      </a:r>
                      <a:r>
                        <a:rPr lang="es-BO" sz="1300" b="0" dirty="0" smtClean="0"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Ver documento sobre selección de la muestra:</a:t>
                      </a:r>
                      <a:r>
                        <a:rPr lang="es-BO" sz="1300" b="0" baseline="0" dirty="0" smtClean="0"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BO" sz="1300" b="0" baseline="0" dirty="0" smtClean="0"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"/>
                        </a:rPr>
                        <a:t>Selección de la muestra – Paso 7 de la Investigación Científica</a:t>
                      </a:r>
                      <a:endParaRPr lang="es-BO" sz="1300" b="0" baseline="0" dirty="0" smtClean="0"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B3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/>
                        <a:defRPr/>
                      </a:pPr>
                      <a:endParaRPr lang="es-BO" sz="600" dirty="0"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>
                    <a:solidFill>
                      <a:srgbClr val="E2F6EC"/>
                    </a:solidFill>
                  </a:tcPr>
                </a:tc>
              </a:tr>
            </a:tbl>
          </a:graphicData>
        </a:graphic>
      </p:graphicFrame>
      <p:sp>
        <p:nvSpPr>
          <p:cNvPr id="35" name="128 Rectángulo"/>
          <p:cNvSpPr/>
          <p:nvPr/>
        </p:nvSpPr>
        <p:spPr bwMode="auto">
          <a:xfrm>
            <a:off x="5372376" y="6237312"/>
            <a:ext cx="3592112" cy="540000"/>
          </a:xfrm>
          <a:prstGeom prst="rect">
            <a:avLst/>
          </a:prstGeom>
          <a:gradFill>
            <a:gsLst>
              <a:gs pos="7000">
                <a:srgbClr val="00FF99"/>
              </a:gs>
              <a:gs pos="7000">
                <a:srgbClr val="FF0000"/>
              </a:gs>
              <a:gs pos="12000">
                <a:srgbClr val="2F2F91"/>
              </a:gs>
            </a:gsLst>
            <a:path path="circle">
              <a:fillToRect l="100000" t="100000"/>
            </a:path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 eaLnBrk="0" hangingPunct="0">
              <a:defRPr/>
            </a:pPr>
            <a:r>
              <a:rPr lang="es-MX" sz="1600" b="0" dirty="0">
                <a:solidFill>
                  <a:schemeClr val="bg1"/>
                </a:solidFill>
                <a:latin typeface="Lucida Sans" panose="020B0602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muestreo </a:t>
            </a:r>
            <a:r>
              <a:rPr lang="es-MX" sz="1600" b="0" dirty="0" smtClean="0">
                <a:solidFill>
                  <a:schemeClr val="bg1"/>
                </a:solidFill>
                <a:latin typeface="Lucida Sans" panose="020B0602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probabilístico puede </a:t>
            </a:r>
            <a:r>
              <a:rPr lang="es-MX" sz="1600" b="0" dirty="0">
                <a:solidFill>
                  <a:schemeClr val="bg1"/>
                </a:solidFill>
                <a:latin typeface="Lucida Sans" panose="020B0602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ser simple o </a:t>
            </a:r>
            <a:r>
              <a:rPr lang="es-MX" sz="1600" b="0" dirty="0" smtClean="0">
                <a:solidFill>
                  <a:schemeClr val="bg1"/>
                </a:solidFill>
                <a:latin typeface="Lucida Sans" panose="020B0602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estratificado.</a:t>
            </a:r>
            <a:endParaRPr lang="es-ES" sz="1600" b="0" kern="0" dirty="0">
              <a:solidFill>
                <a:schemeClr val="bg1"/>
              </a:solidFill>
              <a:latin typeface="Lucida Sans" pitchFamily="34" charset="0"/>
              <a:cs typeface="Lucida San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8895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u"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 Título"/>
          <p:cNvSpPr txBox="1">
            <a:spLocks/>
          </p:cNvSpPr>
          <p:nvPr/>
        </p:nvSpPr>
        <p:spPr>
          <a:xfrm>
            <a:off x="-36512" y="-27384"/>
            <a:ext cx="9184534" cy="571480"/>
          </a:xfrm>
          <a:prstGeom prst="rect">
            <a:avLst/>
          </a:prstGeom>
          <a:gradFill>
            <a:gsLst>
              <a:gs pos="7000">
                <a:srgbClr val="00FF99"/>
              </a:gs>
              <a:gs pos="22000">
                <a:srgbClr val="FF0000"/>
              </a:gs>
              <a:gs pos="33000">
                <a:srgbClr val="2F2F91"/>
              </a:gs>
            </a:gsLst>
            <a:path path="circle">
              <a:fillToRect l="100000" t="100000"/>
            </a:path>
          </a:gradFill>
          <a:effectLst>
            <a:reflection blurRad="6350" stA="50000" endA="300" endPos="55000" dir="5400000" sy="-100000" algn="bl" rotWithShape="0"/>
          </a:effec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ES_tradnl" sz="2500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" pitchFamily="34" charset="0"/>
                <a:ea typeface="+mj-ea"/>
                <a:cs typeface="Lucida Sans" pitchFamily="34" charset="0"/>
              </a:rPr>
              <a:t>Continuación CAPÍTULO 3: MARCO METODOLÓGICO</a:t>
            </a:r>
            <a:endParaRPr kumimoji="0" lang="es-ES" sz="25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Lucida Sans" pitchFamily="34" charset="0"/>
              <a:ea typeface="+mj-ea"/>
              <a:cs typeface="Lucida Sans" pitchFamily="34" charset="0"/>
            </a:endParaRPr>
          </a:p>
        </p:txBody>
      </p:sp>
      <p:sp>
        <p:nvSpPr>
          <p:cNvPr id="24" name="8 Marcador de número de diapositiva"/>
          <p:cNvSpPr txBox="1">
            <a:spLocks/>
          </p:cNvSpPr>
          <p:nvPr/>
        </p:nvSpPr>
        <p:spPr>
          <a:xfrm>
            <a:off x="7048500" y="6600825"/>
            <a:ext cx="2133600" cy="476250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161A972-1B43-4031-B38E-6352516437A2}" type="slidenum">
              <a:rPr kumimoji="0" lang="es-ES" sz="1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s-ES" sz="1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5" name="1 Título"/>
          <p:cNvSpPr txBox="1">
            <a:spLocks/>
          </p:cNvSpPr>
          <p:nvPr/>
        </p:nvSpPr>
        <p:spPr bwMode="auto">
          <a:xfrm>
            <a:off x="-17633" y="548680"/>
            <a:ext cx="4085577" cy="324000"/>
          </a:xfrm>
          <a:prstGeom prst="rect">
            <a:avLst/>
          </a:prstGeom>
          <a:solidFill>
            <a:srgbClr val="00FF99"/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483700"/>
              </a:buClr>
              <a:buSzPct val="80000"/>
              <a:tabLst/>
              <a:defRPr/>
            </a:pPr>
            <a:r>
              <a:rPr lang="es-ES_tradnl" sz="1800" b="0" kern="0" dirty="0" smtClean="0">
                <a:latin typeface="Lucida Sans" pitchFamily="34" charset="0"/>
                <a:ea typeface="+mj-ea"/>
                <a:cs typeface="Lucida Sans" pitchFamily="34" charset="0"/>
              </a:rPr>
              <a:t>Operacionalización </a:t>
            </a:r>
            <a:r>
              <a:rPr lang="es-ES_tradnl" sz="1800" b="0" kern="0" smtClean="0">
                <a:latin typeface="Lucida Sans" pitchFamily="34" charset="0"/>
                <a:ea typeface="+mj-ea"/>
                <a:cs typeface="Lucida Sans" pitchFamily="34" charset="0"/>
              </a:rPr>
              <a:t>de variables</a:t>
            </a:r>
            <a:endParaRPr kumimoji="0" lang="es-ES" sz="1800" b="0" i="0" u="none" strike="noStrike" kern="0" cap="none" spc="0" normalizeH="0" baseline="0" noProof="0" dirty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Lucida Sans" pitchFamily="34" charset="0"/>
              <a:ea typeface="+mj-ea"/>
              <a:cs typeface="Lucida Sans" pitchFamily="34" charset="0"/>
            </a:endParaRPr>
          </a:p>
        </p:txBody>
      </p:sp>
      <p:graphicFrame>
        <p:nvGraphicFramePr>
          <p:cNvPr id="8" name="10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2516973"/>
              </p:ext>
            </p:extLst>
          </p:nvPr>
        </p:nvGraphicFramePr>
        <p:xfrm>
          <a:off x="107504" y="2396421"/>
          <a:ext cx="8712967" cy="3696875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2016224"/>
                <a:gridCol w="6696743"/>
              </a:tblGrid>
              <a:tr h="252979">
                <a:tc gridSpan="2">
                  <a:txBody>
                    <a:bodyPr/>
                    <a:lstStyle/>
                    <a:p>
                      <a:pPr algn="ctr">
                        <a:buClr>
                          <a:srgbClr val="FF3300"/>
                        </a:buClr>
                      </a:pPr>
                      <a:r>
                        <a:rPr lang="es-BO" sz="1500" b="1" dirty="0" smtClean="0">
                          <a:solidFill>
                            <a:srgbClr val="FFFF00"/>
                          </a:solidFill>
                          <a:latin typeface="Lucida Sans" panose="020B0602030504020204" pitchFamily="34" charset="0"/>
                        </a:rPr>
                        <a:t>CAPÍTULO 3: MARCO</a:t>
                      </a:r>
                      <a:r>
                        <a:rPr lang="es-BO" sz="1500" b="1" baseline="0" dirty="0" smtClean="0">
                          <a:solidFill>
                            <a:srgbClr val="FFFF00"/>
                          </a:solidFill>
                          <a:latin typeface="Lucida Sans" panose="020B0602030504020204" pitchFamily="34" charset="0"/>
                        </a:rPr>
                        <a:t> METODOLÓGICO</a:t>
                      </a:r>
                      <a:endParaRPr lang="es-MX" sz="1500" b="1" dirty="0">
                        <a:solidFill>
                          <a:srgbClr val="FFFF00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anchor="ctr">
                    <a:solidFill>
                      <a:srgbClr val="2F2F9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400" b="0" dirty="0"/>
                    </a:p>
                  </a:txBody>
                  <a:tcPr anchor="ctr">
                    <a:solidFill>
                      <a:srgbClr val="FF9900"/>
                    </a:solidFill>
                  </a:tcPr>
                </a:tc>
              </a:tr>
              <a:tr h="24695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50" b="0" dirty="0" smtClean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Apartado</a:t>
                      </a:r>
                      <a:endParaRPr lang="es-ES" sz="1450" b="0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anchor="ctr">
                    <a:solidFill>
                      <a:srgbClr val="2F2F9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50" b="0" dirty="0" smtClean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Descripción</a:t>
                      </a:r>
                      <a:endParaRPr lang="es-ES" sz="1450" b="0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anchor="ctr">
                    <a:solidFill>
                      <a:srgbClr val="38AA71"/>
                    </a:solidFill>
                  </a:tcPr>
                </a:tc>
              </a:tr>
              <a:tr h="361607">
                <a:tc rowSpan="6">
                  <a:txBody>
                    <a:bodyPr/>
                    <a:lstStyle/>
                    <a:p>
                      <a:pPr>
                        <a:buClr>
                          <a:srgbClr val="FF3300"/>
                        </a:buClr>
                      </a:pPr>
                      <a:r>
                        <a:rPr lang="es-MX" sz="1400" b="1" dirty="0" smtClean="0">
                          <a:solidFill>
                            <a:srgbClr val="C00000"/>
                          </a:solidFill>
                          <a:latin typeface="Lucida Sans" panose="020B0602030504020204" pitchFamily="34" charset="0"/>
                        </a:rPr>
                        <a:t>3.3. </a:t>
                      </a:r>
                      <a:r>
                        <a:rPr lang="es-MX" sz="1400" b="0" dirty="0" smtClean="0">
                          <a:solidFill>
                            <a:srgbClr val="C00000"/>
                          </a:solidFill>
                          <a:latin typeface="Lucida Sans" panose="020B0602030504020204" pitchFamily="34" charset="0"/>
                        </a:rPr>
                        <a:t>Operacionalización de variables </a:t>
                      </a:r>
                    </a:p>
                  </a:txBody>
                  <a:tcPr anchor="ctr">
                    <a:solidFill>
                      <a:srgbClr val="F6F6F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BO" sz="1300" dirty="0" smtClean="0">
                          <a:solidFill>
                            <a:srgbClr val="FF0000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 2" panose="05020102010507070707" pitchFamily="18" charset="2"/>
                        </a:rPr>
                        <a:t></a:t>
                      </a:r>
                      <a:r>
                        <a:rPr lang="es-ES" sz="1300" b="0" dirty="0" smtClean="0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</a:rPr>
                        <a:t>Describir la </a:t>
                      </a:r>
                      <a:r>
                        <a:rPr lang="es-ES" sz="1300" b="0" dirty="0" smtClean="0">
                          <a:solidFill>
                            <a:srgbClr val="C00000"/>
                          </a:solidFill>
                          <a:latin typeface="Lucida Sans" panose="020B0602030504020204" pitchFamily="34" charset="0"/>
                        </a:rPr>
                        <a:t>o</a:t>
                      </a:r>
                      <a:r>
                        <a:rPr lang="es-ES" sz="1300" dirty="0" smtClean="0">
                          <a:solidFill>
                            <a:srgbClr val="C00000"/>
                          </a:solidFill>
                          <a:latin typeface="Lucida Sans" panose="020B0602030504020204" pitchFamily="34" charset="0"/>
                        </a:rPr>
                        <a:t>peracionalización de variables </a:t>
                      </a:r>
                      <a:r>
                        <a:rPr lang="es-ES" sz="1300" dirty="0" smtClean="0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</a:rPr>
                        <a:t>que ha realizado</a:t>
                      </a:r>
                      <a:r>
                        <a:rPr lang="es-ES" sz="1300" dirty="0" smtClean="0">
                          <a:solidFill>
                            <a:srgbClr val="0000CC"/>
                          </a:solidFill>
                          <a:latin typeface="Lucida Sans" panose="020B0602030504020204" pitchFamily="34" charset="0"/>
                        </a:rPr>
                        <a:t>,</a:t>
                      </a:r>
                      <a:r>
                        <a:rPr lang="es-ES" sz="1300" dirty="0" smtClean="0">
                          <a:solidFill>
                            <a:srgbClr val="C00000"/>
                          </a:solidFill>
                          <a:latin typeface="Lucida Sans" panose="020B0602030504020204" pitchFamily="34" charset="0"/>
                        </a:rPr>
                        <a:t> </a:t>
                      </a:r>
                      <a:r>
                        <a:rPr lang="es-ES" sz="1300" b="0" dirty="0" smtClean="0">
                          <a:latin typeface="Lucida Sans" panose="020B0602030504020204" pitchFamily="34" charset="0"/>
                        </a:rPr>
                        <a:t>es decir el tránsito de la variable al ítem numérico que permitió </a:t>
                      </a:r>
                      <a:r>
                        <a:rPr lang="es-ES" sz="1300" dirty="0" smtClean="0">
                          <a:solidFill>
                            <a:srgbClr val="C00000"/>
                          </a:solidFill>
                          <a:latin typeface="Lucida Sans" panose="020B0602030504020204" pitchFamily="34" charset="0"/>
                        </a:rPr>
                        <a:t>medirlas</a:t>
                      </a:r>
                      <a:r>
                        <a:rPr lang="es-ES" sz="1300" b="0" dirty="0" smtClean="0">
                          <a:latin typeface="Lucida Sans" panose="020B0602030504020204" pitchFamily="34" charset="0"/>
                        </a:rPr>
                        <a:t>. </a:t>
                      </a:r>
                      <a:endParaRPr lang="es-ES" sz="400" b="0" dirty="0" smtClean="0">
                        <a:latin typeface="Lucida Sans" panose="020B0602030504020204" pitchFamily="34" charset="0"/>
                      </a:endParaRPr>
                    </a:p>
                  </a:txBody>
                  <a:tcPr marL="89535" marR="89535" marT="0" marB="0">
                    <a:solidFill>
                      <a:srgbClr val="F6FCF9"/>
                    </a:solidFill>
                  </a:tcPr>
                </a:tc>
              </a:tr>
              <a:tr h="397415">
                <a:tc vMerge="1">
                  <a:txBody>
                    <a:bodyPr/>
                    <a:lstStyle/>
                    <a:p>
                      <a:endParaRPr lang="es-B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/>
                        <a:defRPr/>
                      </a:pPr>
                      <a:r>
                        <a:rPr lang="es-BO" sz="1300" dirty="0" smtClean="0">
                          <a:solidFill>
                            <a:srgbClr val="FF0000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 2" panose="05020102010507070707" pitchFamily="18" charset="2"/>
                        </a:rPr>
                        <a:t></a:t>
                      </a:r>
                      <a:r>
                        <a:rPr lang="es-BO" sz="1300" b="0" dirty="0" smtClean="0">
                          <a:latin typeface="Lucida Sans" panose="020B0602030504020204" pitchFamily="34" charset="0"/>
                        </a:rPr>
                        <a:t>Para hacerlo, puede utilizar el Método de Boudon </a:t>
                      </a:r>
                      <a:r>
                        <a:rPr lang="es-ES" sz="1300" b="0" dirty="0" smtClean="0">
                          <a:latin typeface="Lucida Sans" panose="020B0602030504020204" pitchFamily="34" charset="0"/>
                        </a:rPr>
                        <a:t>y Lazarsfeld que tiene 4 pasos. </a:t>
                      </a:r>
                    </a:p>
                  </a:txBody>
                  <a:tcPr marL="89535" marR="89535" marT="0" marB="0">
                    <a:solidFill>
                      <a:srgbClr val="BFEBD5"/>
                    </a:solidFill>
                  </a:tcPr>
                </a:tc>
              </a:tr>
              <a:tr h="220216">
                <a:tc vMerge="1">
                  <a:txBody>
                    <a:bodyPr/>
                    <a:lstStyle/>
                    <a:p>
                      <a:endParaRPr lang="es-B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52000" lv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s-ES" sz="1300" b="0" i="0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  <a:sym typeface="Wingdings 3" panose="05040102010807070707" pitchFamily="18" charset="2"/>
                        </a:rPr>
                        <a:t></a:t>
                      </a:r>
                      <a:r>
                        <a:rPr lang="es-ES" sz="1300" b="1" dirty="0" smtClean="0">
                          <a:solidFill>
                            <a:srgbClr val="C00000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 2" panose="05020102010507070707" pitchFamily="18" charset="2"/>
                        </a:rPr>
                        <a:t>Paso</a:t>
                      </a:r>
                      <a:r>
                        <a:rPr lang="es-ES" sz="1300" b="1" dirty="0" smtClean="0">
                          <a:solidFill>
                            <a:srgbClr val="C00000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1</a:t>
                      </a:r>
                      <a:r>
                        <a:rPr lang="es-ES" sz="1300" dirty="0" smtClean="0">
                          <a:solidFill>
                            <a:schemeClr val="tx1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es-ES" sz="1300" b="0" dirty="0" smtClean="0">
                          <a:solidFill>
                            <a:schemeClr val="tx1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Definir </a:t>
                      </a:r>
                      <a:r>
                        <a:rPr lang="es-ES" sz="1300" b="0" dirty="0" smtClean="0">
                          <a:solidFill>
                            <a:srgbClr val="C00000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conceptualmente</a:t>
                      </a:r>
                      <a:r>
                        <a:rPr lang="es-ES" sz="1300" b="0" dirty="0" smtClean="0">
                          <a:solidFill>
                            <a:schemeClr val="tx1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la variable. De libros, diccionarios u otros</a:t>
                      </a:r>
                      <a:r>
                        <a:rPr lang="es-ES" sz="1300" dirty="0" smtClean="0"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marL="252000" lv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endParaRPr lang="es-BO" sz="400" dirty="0"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>
                    <a:solidFill>
                      <a:srgbClr val="BFEBD5"/>
                    </a:solidFill>
                  </a:tcPr>
                </a:tc>
              </a:tr>
              <a:tr h="220216">
                <a:tc vMerge="1">
                  <a:txBody>
                    <a:bodyPr/>
                    <a:lstStyle/>
                    <a:p>
                      <a:endParaRPr lang="es-B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52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300" b="0" i="0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  <a:sym typeface="Wingdings 3" panose="05040102010807070707" pitchFamily="18" charset="2"/>
                        </a:rPr>
                        <a:t></a:t>
                      </a:r>
                      <a:r>
                        <a:rPr lang="es-ES" sz="1300" b="1" dirty="0" smtClean="0">
                          <a:gradFill>
                            <a:gsLst>
                              <a:gs pos="0">
                                <a:srgbClr val="770000"/>
                              </a:gs>
                              <a:gs pos="50000">
                                <a:srgbClr val="AD0000"/>
                              </a:gs>
                              <a:gs pos="100000">
                                <a:srgbClr val="CE0000"/>
                              </a:gs>
                            </a:gsLst>
                            <a:lin ang="5400000" scaled="0"/>
                          </a:gra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 2" panose="05020102010507070707" pitchFamily="18" charset="2"/>
                        </a:rPr>
                        <a:t>Paso</a:t>
                      </a:r>
                      <a:r>
                        <a:rPr lang="es-ES" sz="1300" b="1" baseline="0" dirty="0" smtClean="0">
                          <a:gradFill>
                            <a:gsLst>
                              <a:gs pos="0">
                                <a:srgbClr val="770000"/>
                              </a:gs>
                              <a:gs pos="50000">
                                <a:srgbClr val="AD0000"/>
                              </a:gs>
                              <a:gs pos="100000">
                                <a:srgbClr val="CE0000"/>
                              </a:gs>
                            </a:gsLst>
                            <a:lin ang="5400000" scaled="0"/>
                          </a:gra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 2" panose="05020102010507070707" pitchFamily="18" charset="2"/>
                        </a:rPr>
                        <a:t> 2</a:t>
                      </a:r>
                      <a:r>
                        <a:rPr lang="es-ES" sz="1300" b="0" baseline="0" dirty="0" smtClean="0">
                          <a:solidFill>
                            <a:schemeClr val="tx1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 2" panose="05020102010507070707" pitchFamily="18" charset="2"/>
                        </a:rPr>
                        <a:t>. Identificar las </a:t>
                      </a:r>
                      <a:r>
                        <a:rPr lang="es-ES" sz="1300" b="0" baseline="0" dirty="0" smtClean="0">
                          <a:solidFill>
                            <a:srgbClr val="C00000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 2" panose="05020102010507070707" pitchFamily="18" charset="2"/>
                        </a:rPr>
                        <a:t>dimensiones</a:t>
                      </a:r>
                      <a:r>
                        <a:rPr lang="es-ES" sz="1300" b="0" baseline="0" dirty="0" smtClean="0">
                          <a:solidFill>
                            <a:schemeClr val="tx1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 2" panose="05020102010507070707" pitchFamily="18" charset="2"/>
                        </a:rPr>
                        <a:t> significativas de la variable.</a:t>
                      </a:r>
                    </a:p>
                    <a:p>
                      <a:pPr marL="252000" marR="0" lvl="0" indent="-9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  <a:defRPr/>
                      </a:pPr>
                      <a:endParaRPr lang="es-BO" sz="400" dirty="0"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>
                    <a:solidFill>
                      <a:srgbClr val="BFEBD5"/>
                    </a:solidFill>
                  </a:tcPr>
                </a:tc>
              </a:tr>
              <a:tr h="370891">
                <a:tc vMerge="1">
                  <a:txBody>
                    <a:bodyPr/>
                    <a:lstStyle/>
                    <a:p>
                      <a:endParaRPr lang="es-B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52000" lv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s-ES" sz="1300" b="0" i="0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  <a:sym typeface="Wingdings 3" panose="05040102010807070707" pitchFamily="18" charset="2"/>
                        </a:rPr>
                        <a:t></a:t>
                      </a:r>
                      <a:r>
                        <a:rPr lang="es-ES" sz="1300" b="1" dirty="0" smtClean="0">
                          <a:solidFill>
                            <a:srgbClr val="C00000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 2" panose="05020102010507070707" pitchFamily="18" charset="2"/>
                        </a:rPr>
                        <a:t>Paso</a:t>
                      </a:r>
                      <a:r>
                        <a:rPr lang="es-ES" sz="1300" b="1" dirty="0" smtClean="0">
                          <a:solidFill>
                            <a:srgbClr val="C00000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3</a:t>
                      </a:r>
                      <a:r>
                        <a:rPr lang="es-ES" sz="1300" b="0" dirty="0" smtClean="0">
                          <a:solidFill>
                            <a:schemeClr val="tx1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Elegir</a:t>
                      </a:r>
                      <a:r>
                        <a:rPr lang="es-ES" sz="1300" b="0" baseline="0" dirty="0" smtClean="0">
                          <a:solidFill>
                            <a:schemeClr val="tx1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los </a:t>
                      </a:r>
                      <a:r>
                        <a:rPr lang="es-ES" sz="1300" b="0" baseline="0" dirty="0" smtClean="0">
                          <a:solidFill>
                            <a:srgbClr val="C00000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indicadores</a:t>
                      </a:r>
                      <a:r>
                        <a:rPr lang="es-ES" sz="1300" b="0" baseline="0" dirty="0" smtClean="0">
                          <a:solidFill>
                            <a:schemeClr val="tx1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que permiten decir que la característica descrita por la variable está presente.</a:t>
                      </a:r>
                    </a:p>
                    <a:p>
                      <a:pPr marL="252000" lv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endParaRPr lang="es-BO" sz="400" dirty="0"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>
                    <a:solidFill>
                      <a:srgbClr val="BFEBD5"/>
                    </a:solidFill>
                  </a:tcPr>
                </a:tc>
              </a:tr>
              <a:tr h="370891">
                <a:tc vMerge="1">
                  <a:txBody>
                    <a:bodyPr/>
                    <a:lstStyle/>
                    <a:p>
                      <a:endParaRPr lang="es-B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52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300" b="0" i="0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  <a:sym typeface="Wingdings 3" panose="05040102010807070707" pitchFamily="18" charset="2"/>
                        </a:rPr>
                        <a:t></a:t>
                      </a:r>
                      <a:r>
                        <a:rPr lang="es-ES" sz="1300" b="1" dirty="0" smtClean="0">
                          <a:gradFill>
                            <a:gsLst>
                              <a:gs pos="0">
                                <a:srgbClr val="770000"/>
                              </a:gs>
                              <a:gs pos="50000">
                                <a:srgbClr val="AD0000"/>
                              </a:gs>
                              <a:gs pos="100000">
                                <a:srgbClr val="CE0000"/>
                              </a:gs>
                            </a:gsLst>
                            <a:lin ang="5400000" scaled="0"/>
                          </a:gra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 2" panose="05020102010507070707" pitchFamily="18" charset="2"/>
                        </a:rPr>
                        <a:t>Paso</a:t>
                      </a:r>
                      <a:r>
                        <a:rPr lang="es-ES" sz="1300" b="1" baseline="0" dirty="0" smtClean="0">
                          <a:gradFill>
                            <a:gsLst>
                              <a:gs pos="0">
                                <a:srgbClr val="770000"/>
                              </a:gs>
                              <a:gs pos="50000">
                                <a:srgbClr val="AD0000"/>
                              </a:gs>
                              <a:gs pos="100000">
                                <a:srgbClr val="CE0000"/>
                              </a:gs>
                            </a:gsLst>
                            <a:lin ang="5400000" scaled="0"/>
                          </a:gra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 2" panose="05020102010507070707" pitchFamily="18" charset="2"/>
                        </a:rPr>
                        <a:t> 4</a:t>
                      </a:r>
                      <a:r>
                        <a:rPr lang="es-ES" sz="1300" b="0" baseline="0" dirty="0" smtClean="0">
                          <a:solidFill>
                            <a:schemeClr val="tx1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 2" panose="05020102010507070707" pitchFamily="18" charset="2"/>
                        </a:rPr>
                        <a:t>. Elaborar los </a:t>
                      </a:r>
                      <a:r>
                        <a:rPr lang="es-ES" sz="1300" b="0" baseline="0" dirty="0" smtClean="0">
                          <a:solidFill>
                            <a:srgbClr val="C00000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 2" panose="05020102010507070707" pitchFamily="18" charset="2"/>
                        </a:rPr>
                        <a:t>ítems</a:t>
                      </a:r>
                      <a:r>
                        <a:rPr lang="es-ES" sz="1300" b="0" baseline="0" dirty="0" smtClean="0">
                          <a:solidFill>
                            <a:schemeClr val="tx1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 2" panose="05020102010507070707" pitchFamily="18" charset="2"/>
                        </a:rPr>
                        <a:t> para cada indicador. Codificar con valores numéricos l</a:t>
                      </a:r>
                      <a:r>
                        <a:rPr lang="es-BO" sz="1300" b="0" dirty="0" smtClean="0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</a:rPr>
                        <a:t>as opciones de respuesta de cada ítem.</a:t>
                      </a:r>
                    </a:p>
                    <a:p>
                      <a:pPr marL="252000" marR="0" lvl="0" indent="-9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  <a:defRPr/>
                      </a:pPr>
                      <a:endParaRPr lang="es-BO" sz="400" b="0" dirty="0" smtClean="0">
                        <a:solidFill>
                          <a:schemeClr val="tx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89535" marR="89535" marT="0" marB="0">
                    <a:solidFill>
                      <a:srgbClr val="BFEBD5"/>
                    </a:solidFill>
                  </a:tcPr>
                </a:tc>
              </a:tr>
              <a:tr h="145935">
                <a:tc gridSpan="2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BO" sz="1300" b="0" dirty="0" smtClean="0">
                          <a:solidFill>
                            <a:srgbClr val="FF0000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 2" panose="05020102010507070707" pitchFamily="18" charset="2"/>
                        </a:rPr>
                        <a:t></a:t>
                      </a:r>
                      <a:r>
                        <a:rPr lang="es-BO" sz="1300" b="0" dirty="0" smtClean="0"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Ver documentos sobre operacionalización de variables:</a:t>
                      </a:r>
                      <a:r>
                        <a:rPr lang="es-BO" sz="1300" b="0" baseline="0" dirty="0" smtClean="0"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BO" sz="1300" b="0" baseline="0" dirty="0" smtClean="0"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"/>
                        </a:rPr>
                        <a:t>Recolección de datos – Paso 8 de la Investigación Científica</a:t>
                      </a:r>
                      <a:endParaRPr lang="es-BO" sz="1300" b="0" baseline="0" dirty="0" smtClean="0"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BO" sz="400" b="0" baseline="0" dirty="0" smtClean="0"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B3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-9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  <a:defRPr/>
                      </a:pPr>
                      <a:endParaRPr lang="es-BO" sz="1300" b="0" dirty="0" smtClean="0">
                        <a:solidFill>
                          <a:schemeClr val="tx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89535" marR="89535" marT="0" marB="0">
                    <a:solidFill>
                      <a:srgbClr val="E2F6EC"/>
                    </a:solidFill>
                  </a:tcPr>
                </a:tc>
              </a:tr>
              <a:tr h="228885">
                <a:tc gridSpan="2">
                  <a:txBody>
                    <a:bodyPr/>
                    <a:lstStyle/>
                    <a:p>
                      <a:pPr marL="0" marR="0" lvl="0" indent="-972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BO" sz="1300" b="0" dirty="0" smtClean="0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</a:rPr>
                        <a:t>El instrumento de medición se construye a partir de los ítems.</a:t>
                      </a:r>
                    </a:p>
                  </a:txBody>
                  <a:tcPr anchor="ctr">
                    <a:solidFill>
                      <a:srgbClr val="FFCDC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BO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5" name="128 Rectángulo"/>
          <p:cNvSpPr/>
          <p:nvPr/>
        </p:nvSpPr>
        <p:spPr bwMode="auto">
          <a:xfrm>
            <a:off x="2339752" y="6309320"/>
            <a:ext cx="6256408" cy="540000"/>
          </a:xfrm>
          <a:prstGeom prst="rect">
            <a:avLst/>
          </a:prstGeom>
          <a:gradFill>
            <a:gsLst>
              <a:gs pos="7000">
                <a:srgbClr val="00FF99"/>
              </a:gs>
              <a:gs pos="7000">
                <a:srgbClr val="FF0000"/>
              </a:gs>
              <a:gs pos="12000">
                <a:srgbClr val="2F2F91"/>
              </a:gs>
            </a:gsLst>
            <a:path path="circle">
              <a:fillToRect l="100000" t="100000"/>
            </a:path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 eaLnBrk="0" hangingPunct="0">
              <a:defRPr/>
            </a:pPr>
            <a:r>
              <a:rPr lang="es-BO" sz="1600" b="0" dirty="0" smtClean="0">
                <a:solidFill>
                  <a:schemeClr val="bg1"/>
                </a:solidFill>
                <a:latin typeface="Lucida Sans" panose="020B0602030504020204" pitchFamily="34" charset="0"/>
              </a:rPr>
              <a:t>La variable es alguna característica de las unidades de análisis que puede variar, y su variación se puede medir.</a:t>
            </a:r>
            <a:endParaRPr lang="es-ES" sz="1600" b="0" kern="0" dirty="0">
              <a:solidFill>
                <a:schemeClr val="bg1"/>
              </a:solidFill>
              <a:latin typeface="Lucida Sans" pitchFamily="34" charset="0"/>
              <a:cs typeface="Lucida San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478445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8 Marcador de número de diapositiva"/>
          <p:cNvSpPr txBox="1">
            <a:spLocks/>
          </p:cNvSpPr>
          <p:nvPr/>
        </p:nvSpPr>
        <p:spPr>
          <a:xfrm>
            <a:off x="7048500" y="6600825"/>
            <a:ext cx="2133600" cy="476250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161A972-1B43-4031-B38E-6352516437A2}" type="slidenum">
              <a:rPr kumimoji="0" lang="es-ES" sz="1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s-ES" sz="1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5" name="1 Título"/>
          <p:cNvSpPr txBox="1">
            <a:spLocks/>
          </p:cNvSpPr>
          <p:nvPr/>
        </p:nvSpPr>
        <p:spPr bwMode="auto">
          <a:xfrm>
            <a:off x="-17633" y="548680"/>
            <a:ext cx="3293489" cy="324000"/>
          </a:xfrm>
          <a:prstGeom prst="rect">
            <a:avLst/>
          </a:prstGeom>
          <a:solidFill>
            <a:srgbClr val="00FF99"/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483700"/>
              </a:buClr>
              <a:buSzPct val="80000"/>
              <a:tabLst/>
              <a:defRPr/>
            </a:pPr>
            <a:r>
              <a:rPr lang="es-ES_tradnl" sz="1800" b="0" kern="0" dirty="0" smtClean="0">
                <a:latin typeface="Lucida Sans" pitchFamily="34" charset="0"/>
                <a:ea typeface="+mj-ea"/>
                <a:cs typeface="Lucida Sans" pitchFamily="34" charset="0"/>
              </a:rPr>
              <a:t>Recolección de los datos</a:t>
            </a:r>
            <a:endParaRPr kumimoji="0" lang="es-ES" sz="1800" b="0" i="0" u="none" strike="noStrike" kern="0" cap="none" spc="0" normalizeH="0" baseline="0" noProof="0" dirty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Lucida Sans" pitchFamily="34" charset="0"/>
              <a:ea typeface="+mj-ea"/>
              <a:cs typeface="Lucida Sans" pitchFamily="34" charset="0"/>
            </a:endParaRPr>
          </a:p>
        </p:txBody>
      </p:sp>
      <p:graphicFrame>
        <p:nvGraphicFramePr>
          <p:cNvPr id="9" name="10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549091"/>
              </p:ext>
            </p:extLst>
          </p:nvPr>
        </p:nvGraphicFramePr>
        <p:xfrm>
          <a:off x="179512" y="1927820"/>
          <a:ext cx="8712967" cy="43815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656184"/>
                <a:gridCol w="7056783"/>
              </a:tblGrid>
              <a:tr h="249766">
                <a:tc gridSpan="2">
                  <a:txBody>
                    <a:bodyPr/>
                    <a:lstStyle/>
                    <a:p>
                      <a:pPr algn="ctr">
                        <a:buClr>
                          <a:srgbClr val="FF3300"/>
                        </a:buClr>
                      </a:pPr>
                      <a:r>
                        <a:rPr lang="es-BO" sz="1500" b="1" dirty="0" smtClean="0">
                          <a:solidFill>
                            <a:srgbClr val="FFFF00"/>
                          </a:solidFill>
                          <a:latin typeface="Lucida Sans" panose="020B0602030504020204" pitchFamily="34" charset="0"/>
                        </a:rPr>
                        <a:t>CAPÍTULO 3: MARCO</a:t>
                      </a:r>
                      <a:r>
                        <a:rPr lang="es-BO" sz="1500" b="1" baseline="0" dirty="0" smtClean="0">
                          <a:solidFill>
                            <a:srgbClr val="FFFF00"/>
                          </a:solidFill>
                          <a:latin typeface="Lucida Sans" panose="020B0602030504020204" pitchFamily="34" charset="0"/>
                        </a:rPr>
                        <a:t> METODOLÓGICO</a:t>
                      </a:r>
                      <a:endParaRPr lang="es-MX" sz="1500" b="1" dirty="0">
                        <a:solidFill>
                          <a:srgbClr val="FFFF00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anchor="ctr">
                    <a:solidFill>
                      <a:srgbClr val="2F2F9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400" b="0" dirty="0"/>
                    </a:p>
                  </a:txBody>
                  <a:tcPr anchor="ctr">
                    <a:solidFill>
                      <a:srgbClr val="FF9900"/>
                    </a:solidFill>
                  </a:tcPr>
                </a:tc>
              </a:tr>
              <a:tr h="2438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50" b="0" dirty="0" smtClean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Apartado</a:t>
                      </a:r>
                      <a:endParaRPr lang="es-ES" sz="1450" b="0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anchor="ctr">
                    <a:solidFill>
                      <a:srgbClr val="2F2F9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50" b="0" dirty="0" smtClean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Descripción</a:t>
                      </a:r>
                      <a:endParaRPr lang="es-ES" sz="1450" b="0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anchor="ctr">
                    <a:solidFill>
                      <a:srgbClr val="38AA71"/>
                    </a:solidFill>
                  </a:tcPr>
                </a:tc>
              </a:tr>
              <a:tr h="356808">
                <a:tc rowSpan="8">
                  <a:txBody>
                    <a:bodyPr/>
                    <a:lstStyle/>
                    <a:p>
                      <a:pPr>
                        <a:buClr>
                          <a:srgbClr val="FF3300"/>
                        </a:buClr>
                      </a:pPr>
                      <a:r>
                        <a:rPr lang="es-MX" sz="1400" b="1" dirty="0" smtClean="0">
                          <a:solidFill>
                            <a:srgbClr val="C00000"/>
                          </a:solidFill>
                          <a:latin typeface="Lucida Sans" panose="020B0602030504020204" pitchFamily="34" charset="0"/>
                        </a:rPr>
                        <a:t>3.4. </a:t>
                      </a:r>
                      <a:r>
                        <a:rPr lang="es-MX" sz="1400" b="0" dirty="0" smtClean="0">
                          <a:solidFill>
                            <a:srgbClr val="C00000"/>
                          </a:solidFill>
                          <a:latin typeface="Lucida Sans" panose="020B0602030504020204" pitchFamily="34" charset="0"/>
                        </a:rPr>
                        <a:t>Recolección de los datos</a:t>
                      </a:r>
                    </a:p>
                  </a:txBody>
                  <a:tcPr anchor="ctr">
                    <a:solidFill>
                      <a:srgbClr val="E2E2F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BO" sz="1300" dirty="0" smtClean="0">
                          <a:solidFill>
                            <a:srgbClr val="FF0000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 2" panose="05020102010507070707" pitchFamily="18" charset="2"/>
                        </a:rPr>
                        <a:t></a:t>
                      </a:r>
                      <a:r>
                        <a:rPr lang="es-ES_tradnl" sz="1300" dirty="0" smtClean="0"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Hacer un resumen paso a paso del  proceso de </a:t>
                      </a:r>
                      <a:r>
                        <a:rPr lang="es-ES_tradnl" sz="1300" dirty="0" smtClean="0">
                          <a:solidFill>
                            <a:srgbClr val="C00000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recolección de los datos </a:t>
                      </a:r>
                      <a:r>
                        <a:rPr lang="es-ES_tradnl" sz="1300" dirty="0" smtClean="0"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 qué se hizo con ellos una vez obtenidos. </a:t>
                      </a:r>
                      <a:endParaRPr lang="es-BO" sz="400" dirty="0" smtClean="0">
                        <a:solidFill>
                          <a:schemeClr val="tx1"/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  <a:sym typeface="Wingdings 2" panose="05020102010507070707" pitchFamily="18" charset="2"/>
                      </a:endParaRPr>
                    </a:p>
                  </a:txBody>
                  <a:tcPr marL="89535" marR="89535" marT="0" marB="0">
                    <a:solidFill>
                      <a:srgbClr val="F6FCF9"/>
                    </a:solidFill>
                  </a:tcPr>
                </a:tc>
              </a:tr>
              <a:tr h="356808">
                <a:tc vMerge="1">
                  <a:txBody>
                    <a:bodyPr/>
                    <a:lstStyle/>
                    <a:p>
                      <a:endParaRPr lang="es-B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52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/>
                        <a:defRPr/>
                      </a:pPr>
                      <a:r>
                        <a:rPr lang="es-ES" sz="1300" b="0" i="0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  <a:sym typeface="Wingdings 3" panose="05040102010807070707" pitchFamily="18" charset="2"/>
                        </a:rPr>
                        <a:t></a:t>
                      </a:r>
                      <a:r>
                        <a:rPr lang="es-BO" sz="1300" baseline="0" dirty="0" smtClean="0">
                          <a:solidFill>
                            <a:schemeClr val="tx1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 2" panose="05020102010507070707" pitchFamily="18" charset="2"/>
                        </a:rPr>
                        <a:t>¿</a:t>
                      </a:r>
                      <a:r>
                        <a:rPr lang="es-BO" sz="1300" baseline="0" dirty="0" smtClean="0">
                          <a:solidFill>
                            <a:srgbClr val="C00000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 2" panose="05020102010507070707" pitchFamily="18" charset="2"/>
                        </a:rPr>
                        <a:t>Qué</a:t>
                      </a:r>
                      <a:r>
                        <a:rPr lang="es-BO" sz="1300" baseline="0" dirty="0" smtClean="0">
                          <a:solidFill>
                            <a:schemeClr val="tx1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 2" panose="05020102010507070707" pitchFamily="18" charset="2"/>
                        </a:rPr>
                        <a:t> </a:t>
                      </a:r>
                      <a:r>
                        <a:rPr lang="es-BO" sz="1300" baseline="0" dirty="0" smtClean="0">
                          <a:solidFill>
                            <a:srgbClr val="C00000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 2" panose="05020102010507070707" pitchFamily="18" charset="2"/>
                        </a:rPr>
                        <a:t>datos</a:t>
                      </a:r>
                      <a:r>
                        <a:rPr lang="es-BO" sz="1300" baseline="0" dirty="0" smtClean="0">
                          <a:solidFill>
                            <a:schemeClr val="tx1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 2" panose="05020102010507070707" pitchFamily="18" charset="2"/>
                        </a:rPr>
                        <a:t> fueron recolectados?, ¿cuándo?, ¿cuál fue la forma de recolección?, ¿qué instrumento de medición se utilizó? </a:t>
                      </a:r>
                    </a:p>
                    <a:p>
                      <a:pPr marL="252000" lv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endParaRPr lang="es-BO" sz="400" dirty="0"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>
                    <a:solidFill>
                      <a:srgbClr val="F6FCF9"/>
                    </a:solidFill>
                  </a:tcPr>
                </a:tc>
              </a:tr>
              <a:tr h="511425">
                <a:tc vMerge="1">
                  <a:txBody>
                    <a:bodyPr/>
                    <a:lstStyle/>
                    <a:p>
                      <a:endParaRPr lang="es-B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52000" lv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s-ES" sz="1300" b="0" i="0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  <a:sym typeface="Wingdings 3" panose="05040102010807070707" pitchFamily="18" charset="2"/>
                        </a:rPr>
                        <a:t></a:t>
                      </a:r>
                      <a:r>
                        <a:rPr lang="es-BO" sz="1300" baseline="0" dirty="0" smtClean="0">
                          <a:solidFill>
                            <a:schemeClr val="tx1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 2" panose="05020102010507070707" pitchFamily="18" charset="2"/>
                        </a:rPr>
                        <a:t>¿</a:t>
                      </a:r>
                      <a:r>
                        <a:rPr lang="es-BO" sz="1300" baseline="0" dirty="0" smtClean="0">
                          <a:solidFill>
                            <a:srgbClr val="C00000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 2" panose="05020102010507070707" pitchFamily="18" charset="2"/>
                        </a:rPr>
                        <a:t>Cuál fue el software</a:t>
                      </a:r>
                      <a:r>
                        <a:rPr lang="es-BO" sz="1300" baseline="0" dirty="0" smtClean="0">
                          <a:solidFill>
                            <a:schemeClr val="tx1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 2" panose="05020102010507070707" pitchFamily="18" charset="2"/>
                        </a:rPr>
                        <a:t> estadístico seleccionado?, ¿Cómo se preparó la matriz de variables?, ¿cuándo se ingresaron los datos en la matriz de datos? Se recomienda utilizar el software SPSS de IBM.</a:t>
                      </a:r>
                    </a:p>
                    <a:p>
                      <a:pPr marL="252000" lv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endParaRPr lang="es-BO" sz="400" dirty="0"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>
                    <a:solidFill>
                      <a:srgbClr val="F6FCF9"/>
                    </a:solidFill>
                  </a:tcPr>
                </a:tc>
              </a:tr>
              <a:tr h="356808">
                <a:tc vMerge="1">
                  <a:txBody>
                    <a:bodyPr/>
                    <a:lstStyle/>
                    <a:p>
                      <a:endParaRPr lang="es-B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-9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BO" sz="1300" dirty="0" smtClean="0">
                          <a:solidFill>
                            <a:srgbClr val="FF0000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 2" panose="05020102010507070707" pitchFamily="18" charset="2"/>
                        </a:rPr>
                        <a:t></a:t>
                      </a:r>
                      <a:r>
                        <a:rPr lang="es-BO" sz="1300" baseline="0" dirty="0" smtClean="0">
                          <a:solidFill>
                            <a:schemeClr val="tx1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 2" panose="05020102010507070707" pitchFamily="18" charset="2"/>
                        </a:rPr>
                        <a:t>E</a:t>
                      </a:r>
                      <a:r>
                        <a:rPr lang="es-BO" sz="1300" dirty="0" smtClean="0">
                          <a:solidFill>
                            <a:schemeClr val="tx1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 2" panose="05020102010507070707" pitchFamily="18" charset="2"/>
                        </a:rPr>
                        <a:t>n caso de </a:t>
                      </a:r>
                      <a:r>
                        <a:rPr lang="es-BO" sz="1300" dirty="0" smtClean="0">
                          <a:solidFill>
                            <a:srgbClr val="C00000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 2" panose="05020102010507070707" pitchFamily="18" charset="2"/>
                        </a:rPr>
                        <a:t>encuestas</a:t>
                      </a:r>
                      <a:r>
                        <a:rPr lang="es-BO" sz="1300" dirty="0" smtClean="0">
                          <a:solidFill>
                            <a:schemeClr val="tx1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 2" panose="05020102010507070707" pitchFamily="18" charset="2"/>
                        </a:rPr>
                        <a:t>,</a:t>
                      </a:r>
                    </a:p>
                    <a:p>
                      <a:pPr marL="252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300" b="0" i="0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  <a:sym typeface="Wingdings 3" panose="05040102010807070707" pitchFamily="18" charset="2"/>
                        </a:rPr>
                        <a:t></a:t>
                      </a:r>
                      <a:r>
                        <a:rPr lang="es-BO" sz="1300" dirty="0" smtClean="0">
                          <a:solidFill>
                            <a:schemeClr val="tx1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 2" panose="05020102010507070707" pitchFamily="18" charset="2"/>
                        </a:rPr>
                        <a:t>¿</a:t>
                      </a:r>
                      <a:r>
                        <a:rPr lang="es-BO" sz="1300" dirty="0" smtClean="0">
                          <a:solidFill>
                            <a:srgbClr val="C00000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 2" panose="05020102010507070707" pitchFamily="18" charset="2"/>
                        </a:rPr>
                        <a:t>Cómo</a:t>
                      </a:r>
                      <a:r>
                        <a:rPr lang="es-BO" sz="1300" dirty="0" smtClean="0">
                          <a:solidFill>
                            <a:schemeClr val="tx1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 2" panose="05020102010507070707" pitchFamily="18" charset="2"/>
                        </a:rPr>
                        <a:t> se contactó a los participantes y cómo se realizaron las entrevistas?</a:t>
                      </a:r>
                    </a:p>
                    <a:p>
                      <a:pPr marL="0" marR="0" lvl="0" indent="-9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  <a:defRPr/>
                      </a:pPr>
                      <a:endParaRPr lang="es-BO" sz="400" dirty="0"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>
                    <a:solidFill>
                      <a:srgbClr val="BFEBD5"/>
                    </a:solidFill>
                  </a:tcPr>
                </a:tc>
              </a:tr>
              <a:tr h="202191">
                <a:tc vMerge="1">
                  <a:txBody>
                    <a:bodyPr/>
                    <a:lstStyle/>
                    <a:p>
                      <a:endParaRPr lang="es-B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/>
                        <a:defRPr/>
                      </a:pPr>
                      <a:r>
                        <a:rPr lang="es-BO" sz="1300" dirty="0" smtClean="0">
                          <a:solidFill>
                            <a:srgbClr val="FF0000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 2" panose="05020102010507070707" pitchFamily="18" charset="2"/>
                        </a:rPr>
                        <a:t></a:t>
                      </a:r>
                      <a:r>
                        <a:rPr lang="es-BO" sz="1300" dirty="0" smtClean="0">
                          <a:solidFill>
                            <a:schemeClr val="tx1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 2" panose="05020102010507070707" pitchFamily="18" charset="2"/>
                        </a:rPr>
                        <a:t>Si fue</a:t>
                      </a:r>
                      <a:r>
                        <a:rPr lang="es-BO" sz="1300" baseline="0" dirty="0" smtClean="0">
                          <a:solidFill>
                            <a:schemeClr val="tx1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 2" panose="05020102010507070707" pitchFamily="18" charset="2"/>
                        </a:rPr>
                        <a:t> un </a:t>
                      </a:r>
                      <a:r>
                        <a:rPr lang="es-BO" sz="1300" baseline="0" dirty="0" smtClean="0">
                          <a:solidFill>
                            <a:srgbClr val="C00000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 2" panose="05020102010507070707" pitchFamily="18" charset="2"/>
                        </a:rPr>
                        <a:t>experimento</a:t>
                      </a:r>
                      <a:r>
                        <a:rPr lang="es-BO" sz="1300" baseline="0" dirty="0" smtClean="0">
                          <a:solidFill>
                            <a:schemeClr val="tx1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 2" panose="05020102010507070707" pitchFamily="18" charset="2"/>
                        </a:rPr>
                        <a:t>,</a:t>
                      </a:r>
                      <a:r>
                        <a:rPr lang="es-BO" sz="1300" dirty="0" smtClean="0">
                          <a:solidFill>
                            <a:schemeClr val="tx1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 2" panose="05020102010507070707" pitchFamily="18" charset="2"/>
                        </a:rPr>
                        <a:t> </a:t>
                      </a:r>
                    </a:p>
                    <a:p>
                      <a:pPr marL="252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/>
                        <a:defRPr/>
                      </a:pPr>
                      <a:r>
                        <a:rPr lang="es-ES" sz="1300" b="0" i="0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  <a:sym typeface="Wingdings 3" panose="05040102010807070707" pitchFamily="18" charset="2"/>
                        </a:rPr>
                        <a:t></a:t>
                      </a:r>
                      <a:r>
                        <a:rPr lang="es-BO" sz="1300" dirty="0" smtClean="0">
                          <a:solidFill>
                            <a:schemeClr val="tx1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 2" panose="05020102010507070707" pitchFamily="18" charset="2"/>
                        </a:rPr>
                        <a:t>¿</a:t>
                      </a:r>
                      <a:r>
                        <a:rPr lang="es-BO" sz="1300" dirty="0" smtClean="0">
                          <a:solidFill>
                            <a:srgbClr val="C00000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 2" panose="05020102010507070707" pitchFamily="18" charset="2"/>
                        </a:rPr>
                        <a:t>Cómo</a:t>
                      </a:r>
                      <a:r>
                        <a:rPr lang="es-BO" sz="1300" dirty="0" smtClean="0">
                          <a:solidFill>
                            <a:schemeClr val="tx1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 2" panose="05020102010507070707" pitchFamily="18" charset="2"/>
                        </a:rPr>
                        <a:t> se asignaron los participantes a los grupos?</a:t>
                      </a:r>
                    </a:p>
                    <a:p>
                      <a:pPr marL="252000" lv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endParaRPr lang="es-BO" sz="400" dirty="0"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>
                    <a:solidFill>
                      <a:srgbClr val="F6FCF9"/>
                    </a:solidFill>
                  </a:tcPr>
                </a:tc>
              </a:tr>
              <a:tr h="202191">
                <a:tc vMerge="1">
                  <a:txBody>
                    <a:bodyPr/>
                    <a:lstStyle/>
                    <a:p>
                      <a:endParaRPr lang="es-B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52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300" b="0" i="0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  <a:sym typeface="Wingdings 3" panose="05040102010807070707" pitchFamily="18" charset="2"/>
                        </a:rPr>
                        <a:t></a:t>
                      </a:r>
                      <a:r>
                        <a:rPr lang="es-BO" sz="1300" dirty="0" smtClean="0">
                          <a:solidFill>
                            <a:schemeClr val="tx1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 2" panose="05020102010507070707" pitchFamily="18" charset="2"/>
                        </a:rPr>
                        <a:t>¿</a:t>
                      </a:r>
                      <a:r>
                        <a:rPr lang="es-BO" sz="1300" dirty="0" smtClean="0">
                          <a:solidFill>
                            <a:srgbClr val="C00000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 2" panose="05020102010507070707" pitchFamily="18" charset="2"/>
                        </a:rPr>
                        <a:t>Cómo</a:t>
                      </a:r>
                      <a:r>
                        <a:rPr lang="es-BO" sz="1300" baseline="0" dirty="0" smtClean="0">
                          <a:solidFill>
                            <a:schemeClr val="tx1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 2" panose="05020102010507070707" pitchFamily="18" charset="2"/>
                        </a:rPr>
                        <a:t> se aplicaron l</a:t>
                      </a:r>
                      <a:r>
                        <a:rPr lang="es-BO" sz="1300" dirty="0" smtClean="0">
                          <a:solidFill>
                            <a:schemeClr val="tx1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 2" panose="05020102010507070707" pitchFamily="18" charset="2"/>
                        </a:rPr>
                        <a:t>as manipulaciones experimentales? </a:t>
                      </a:r>
                    </a:p>
                    <a:p>
                      <a:pPr marL="252000" marR="0" lvl="0" indent="-9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  <a:defRPr/>
                      </a:pPr>
                      <a:endParaRPr lang="es-BO" sz="400" dirty="0" smtClean="0">
                        <a:solidFill>
                          <a:schemeClr val="tx1"/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  <a:sym typeface="Wingdings 2" panose="05020102010507070707" pitchFamily="18" charset="2"/>
                      </a:endParaRPr>
                    </a:p>
                  </a:txBody>
                  <a:tcPr marL="89535" marR="89535" marT="0" marB="0">
                    <a:solidFill>
                      <a:srgbClr val="F6FCF9"/>
                    </a:solidFill>
                  </a:tcPr>
                </a:tc>
              </a:tr>
              <a:tr h="202191">
                <a:tc vMerge="1">
                  <a:txBody>
                    <a:bodyPr/>
                    <a:lstStyle/>
                    <a:p>
                      <a:pPr>
                        <a:buClr>
                          <a:srgbClr val="FF3300"/>
                        </a:buClr>
                      </a:pPr>
                      <a:endParaRPr lang="es-MX" sz="1400" b="1" dirty="0" smtClean="0">
                        <a:solidFill>
                          <a:srgbClr val="C00000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>
                    <a:solidFill>
                      <a:srgbClr val="F6F6FC"/>
                    </a:solidFill>
                  </a:tcPr>
                </a:tc>
                <a:tc>
                  <a:txBody>
                    <a:bodyPr/>
                    <a:lstStyle/>
                    <a:p>
                      <a:pPr marL="252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300" b="0" i="0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  <a:sym typeface="Wingdings 3" panose="05040102010807070707" pitchFamily="18" charset="2"/>
                        </a:rPr>
                        <a:t></a:t>
                      </a:r>
                      <a:r>
                        <a:rPr lang="es-BO" sz="1300" dirty="0" smtClean="0">
                          <a:solidFill>
                            <a:schemeClr val="tx1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 2" panose="05020102010507070707" pitchFamily="18" charset="2"/>
                        </a:rPr>
                        <a:t>¿</a:t>
                      </a:r>
                      <a:r>
                        <a:rPr lang="es-BO" sz="1300" dirty="0" smtClean="0">
                          <a:solidFill>
                            <a:srgbClr val="C00000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 2" panose="05020102010507070707" pitchFamily="18" charset="2"/>
                        </a:rPr>
                        <a:t>Cómo</a:t>
                      </a:r>
                      <a:r>
                        <a:rPr lang="es-BO" sz="1300" dirty="0" smtClean="0">
                          <a:solidFill>
                            <a:schemeClr val="tx1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 2" panose="05020102010507070707" pitchFamily="18" charset="2"/>
                        </a:rPr>
                        <a:t> transcurrió el experimento?</a:t>
                      </a:r>
                    </a:p>
                    <a:p>
                      <a:pPr marL="252000" marR="0" lvl="0" indent="-9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  <a:defRPr/>
                      </a:pPr>
                      <a:endParaRPr lang="es-BO" sz="400" dirty="0" smtClean="0">
                        <a:solidFill>
                          <a:schemeClr val="tx1"/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  <a:sym typeface="Wingdings 2" panose="05020102010507070707" pitchFamily="18" charset="2"/>
                      </a:endParaRPr>
                    </a:p>
                  </a:txBody>
                  <a:tcPr marL="89535" marR="89535" marT="0" marB="0">
                    <a:solidFill>
                      <a:srgbClr val="F6FCF9"/>
                    </a:solidFill>
                  </a:tcPr>
                </a:tc>
              </a:tr>
              <a:tr h="202191">
                <a:tc vMerge="1">
                  <a:txBody>
                    <a:bodyPr/>
                    <a:lstStyle/>
                    <a:p>
                      <a:pPr>
                        <a:buClr>
                          <a:srgbClr val="FF3300"/>
                        </a:buClr>
                      </a:pPr>
                      <a:endParaRPr lang="es-MX" sz="1400" b="1" dirty="0" smtClean="0">
                        <a:solidFill>
                          <a:srgbClr val="C00000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>
                    <a:solidFill>
                      <a:srgbClr val="F6F6FC"/>
                    </a:solidFill>
                  </a:tcPr>
                </a:tc>
                <a:tc>
                  <a:txBody>
                    <a:bodyPr/>
                    <a:lstStyle/>
                    <a:p>
                      <a:pPr marL="252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300" b="0" i="0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  <a:sym typeface="Wingdings 3" panose="05040102010807070707" pitchFamily="18" charset="2"/>
                        </a:rPr>
                        <a:t></a:t>
                      </a:r>
                      <a:r>
                        <a:rPr lang="es-BO" sz="1300" dirty="0" smtClean="0">
                          <a:solidFill>
                            <a:schemeClr val="tx1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 2" panose="05020102010507070707" pitchFamily="18" charset="2"/>
                        </a:rPr>
                        <a:t>¿</a:t>
                      </a:r>
                      <a:r>
                        <a:rPr lang="es-BO" sz="1300" dirty="0" smtClean="0">
                          <a:solidFill>
                            <a:srgbClr val="C00000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 2" panose="05020102010507070707" pitchFamily="18" charset="2"/>
                        </a:rPr>
                        <a:t>Qué</a:t>
                      </a:r>
                      <a:r>
                        <a:rPr lang="es-BO" sz="1300" baseline="0" dirty="0" smtClean="0">
                          <a:solidFill>
                            <a:schemeClr val="tx1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 2" panose="05020102010507070707" pitchFamily="18" charset="2"/>
                        </a:rPr>
                        <a:t> pr</a:t>
                      </a:r>
                      <a:r>
                        <a:rPr lang="es-BO" sz="1300" dirty="0" smtClean="0">
                          <a:solidFill>
                            <a:schemeClr val="tx1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 2" panose="05020102010507070707" pitchFamily="18" charset="2"/>
                        </a:rPr>
                        <a:t>oblemas se enfrentaron y en qué forma se resolvieron?</a:t>
                      </a:r>
                      <a:endParaRPr lang="es-BO" sz="1300" dirty="0" smtClean="0"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52000" marR="0" lvl="0" indent="-9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  <a:defRPr/>
                      </a:pPr>
                      <a:endParaRPr lang="es-BO" sz="400" dirty="0" smtClean="0">
                        <a:solidFill>
                          <a:schemeClr val="tx1"/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  <a:sym typeface="Wingdings 2" panose="05020102010507070707" pitchFamily="18" charset="2"/>
                      </a:endParaRPr>
                    </a:p>
                  </a:txBody>
                  <a:tcPr marL="89535" marR="89535" marT="0" marB="0">
                    <a:solidFill>
                      <a:srgbClr val="F6FCF9"/>
                    </a:solidFill>
                  </a:tcPr>
                </a:tc>
              </a:tr>
              <a:tr h="42817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BO" sz="1300" b="0" dirty="0" smtClean="0">
                          <a:solidFill>
                            <a:srgbClr val="FF0000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 2" panose="05020102010507070707" pitchFamily="18" charset="2"/>
                        </a:rPr>
                        <a:t></a:t>
                      </a:r>
                      <a:r>
                        <a:rPr lang="es-BO" sz="1300" b="0" dirty="0" smtClean="0"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Ver documento sobre recolección</a:t>
                      </a:r>
                      <a:r>
                        <a:rPr lang="es-BO" sz="1300" b="0" baseline="0" dirty="0" smtClean="0"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de los datos</a:t>
                      </a:r>
                      <a:r>
                        <a:rPr lang="es-BO" sz="1300" b="0" dirty="0" smtClean="0"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lang="es-BO" sz="1300" b="0" baseline="0" dirty="0" smtClean="0"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BO" sz="1300" b="0" baseline="0" dirty="0" smtClean="0"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"/>
                        </a:rPr>
                        <a:t>Recolección de los datos – Paso 8 de la Investigación Científica</a:t>
                      </a:r>
                      <a:endParaRPr lang="es-BO" sz="1300" b="0" baseline="0" dirty="0" smtClean="0"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  <a:defRPr/>
                      </a:pPr>
                      <a:endParaRPr lang="es-BO" sz="400" b="0" baseline="0" dirty="0" smtClean="0"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B3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-9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  <a:defRPr/>
                      </a:pPr>
                      <a:endParaRPr lang="es-BO" sz="600" dirty="0" smtClean="0">
                        <a:solidFill>
                          <a:schemeClr val="tx1"/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  <a:sym typeface="Wingdings 2" panose="05020102010507070707" pitchFamily="18" charset="2"/>
                      </a:endParaRPr>
                    </a:p>
                  </a:txBody>
                  <a:tcPr marL="89535" marR="89535" marT="0" marB="0">
                    <a:solidFill>
                      <a:srgbClr val="E2F6EC"/>
                    </a:solidFill>
                  </a:tcPr>
                </a:tc>
              </a:tr>
            </a:tbl>
          </a:graphicData>
        </a:graphic>
      </p:graphicFrame>
      <p:sp>
        <p:nvSpPr>
          <p:cNvPr id="8" name="1 Título"/>
          <p:cNvSpPr txBox="1">
            <a:spLocks/>
          </p:cNvSpPr>
          <p:nvPr/>
        </p:nvSpPr>
        <p:spPr>
          <a:xfrm>
            <a:off x="-36512" y="-27384"/>
            <a:ext cx="9184534" cy="571480"/>
          </a:xfrm>
          <a:prstGeom prst="rect">
            <a:avLst/>
          </a:prstGeom>
          <a:gradFill>
            <a:gsLst>
              <a:gs pos="7000">
                <a:srgbClr val="00FF99"/>
              </a:gs>
              <a:gs pos="22000">
                <a:srgbClr val="FF0000"/>
              </a:gs>
              <a:gs pos="33000">
                <a:srgbClr val="2F2F91"/>
              </a:gs>
            </a:gsLst>
            <a:path path="circle">
              <a:fillToRect l="100000" t="100000"/>
            </a:path>
          </a:gradFill>
          <a:effectLst>
            <a:reflection blurRad="6350" stA="50000" endA="300" endPos="55000" dir="5400000" sy="-100000" algn="bl" rotWithShape="0"/>
          </a:effec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ES_tradnl" sz="2500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" pitchFamily="34" charset="0"/>
                <a:ea typeface="+mj-ea"/>
                <a:cs typeface="Lucida Sans" pitchFamily="34" charset="0"/>
              </a:rPr>
              <a:t>Continuación CAPÍTULO 3: MARCO METODOLÓGICO</a:t>
            </a:r>
            <a:endParaRPr kumimoji="0" lang="es-ES" sz="25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Lucida Sans" pitchFamily="34" charset="0"/>
              <a:ea typeface="+mj-ea"/>
              <a:cs typeface="Lucida Sans" pitchFamily="34" charset="0"/>
            </a:endParaRPr>
          </a:p>
        </p:txBody>
      </p:sp>
      <p:sp>
        <p:nvSpPr>
          <p:cNvPr id="35" name="128 Rectángulo"/>
          <p:cNvSpPr/>
          <p:nvPr/>
        </p:nvSpPr>
        <p:spPr bwMode="auto">
          <a:xfrm>
            <a:off x="6156176" y="6309320"/>
            <a:ext cx="2439984" cy="540000"/>
          </a:xfrm>
          <a:prstGeom prst="rect">
            <a:avLst/>
          </a:prstGeom>
          <a:gradFill>
            <a:gsLst>
              <a:gs pos="7000">
                <a:srgbClr val="00FF99"/>
              </a:gs>
              <a:gs pos="7000">
                <a:srgbClr val="FF0000"/>
              </a:gs>
              <a:gs pos="12000">
                <a:srgbClr val="2F2F91"/>
              </a:gs>
            </a:gsLst>
            <a:path path="circle">
              <a:fillToRect l="100000" t="100000"/>
            </a:path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 eaLnBrk="0" hangingPunct="0">
              <a:defRPr/>
            </a:pPr>
            <a:r>
              <a:rPr lang="es-BO" sz="1600" b="0" dirty="0" smtClean="0">
                <a:solidFill>
                  <a:schemeClr val="bg1"/>
                </a:solidFill>
                <a:latin typeface="Lucida Sans" panose="020B0602030504020204" pitchFamily="34" charset="0"/>
              </a:rPr>
              <a:t>Recolectar datos es equivalente a medir.</a:t>
            </a:r>
            <a:endParaRPr lang="es-ES" sz="1600" b="0" kern="0" dirty="0">
              <a:solidFill>
                <a:schemeClr val="bg1"/>
              </a:solidFill>
              <a:latin typeface="Lucida Sans" pitchFamily="34" charset="0"/>
              <a:cs typeface="Lucida San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6789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 Título"/>
          <p:cNvSpPr txBox="1">
            <a:spLocks/>
          </p:cNvSpPr>
          <p:nvPr/>
        </p:nvSpPr>
        <p:spPr>
          <a:xfrm>
            <a:off x="-36512" y="-27384"/>
            <a:ext cx="9184534" cy="571480"/>
          </a:xfrm>
          <a:prstGeom prst="rect">
            <a:avLst/>
          </a:prstGeom>
          <a:gradFill>
            <a:gsLst>
              <a:gs pos="7000">
                <a:srgbClr val="00FF99"/>
              </a:gs>
              <a:gs pos="22000">
                <a:srgbClr val="FF0000"/>
              </a:gs>
              <a:gs pos="33000">
                <a:srgbClr val="2F2F91"/>
              </a:gs>
            </a:gsLst>
            <a:path path="circle">
              <a:fillToRect l="100000" t="100000"/>
            </a:path>
          </a:gradFill>
          <a:effectLst>
            <a:reflection blurRad="6350" stA="50000" endA="300" endPos="55000" dir="5400000" sy="-100000" algn="bl" rotWithShape="0"/>
          </a:effec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ES_tradnl" sz="2800" kern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" pitchFamily="34" charset="0"/>
                <a:ea typeface="+mj-ea"/>
                <a:cs typeface="Lucida Sans" pitchFamily="34" charset="0"/>
              </a:rPr>
              <a:t>CAPÍTULO 4: RESULTADOS</a:t>
            </a:r>
            <a:endParaRPr kumimoji="0" lang="es-ES" sz="2800" b="1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Lucida Sans" pitchFamily="34" charset="0"/>
              <a:ea typeface="+mj-ea"/>
              <a:cs typeface="Lucida Sans" pitchFamily="34" charset="0"/>
            </a:endParaRPr>
          </a:p>
        </p:txBody>
      </p:sp>
      <p:sp>
        <p:nvSpPr>
          <p:cNvPr id="24" name="8 Marcador de número de diapositiva"/>
          <p:cNvSpPr txBox="1">
            <a:spLocks/>
          </p:cNvSpPr>
          <p:nvPr/>
        </p:nvSpPr>
        <p:spPr>
          <a:xfrm>
            <a:off x="7048500" y="6600825"/>
            <a:ext cx="2133600" cy="476250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161A972-1B43-4031-B38E-6352516437A2}" type="slidenum">
              <a:rPr kumimoji="0" lang="es-ES" sz="1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s-ES" sz="1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5" name="1 Título"/>
          <p:cNvSpPr txBox="1">
            <a:spLocks/>
          </p:cNvSpPr>
          <p:nvPr/>
        </p:nvSpPr>
        <p:spPr bwMode="auto">
          <a:xfrm>
            <a:off x="-17633" y="548680"/>
            <a:ext cx="6029793" cy="324000"/>
          </a:xfrm>
          <a:prstGeom prst="rect">
            <a:avLst/>
          </a:prstGeom>
          <a:solidFill>
            <a:srgbClr val="00FF99"/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483700"/>
              </a:buClr>
              <a:buSzPct val="80000"/>
              <a:tabLst/>
              <a:defRPr/>
            </a:pPr>
            <a:r>
              <a:rPr lang="es-ES_tradnl" sz="1800" b="0" kern="0" dirty="0" smtClean="0">
                <a:latin typeface="Lucida Sans" pitchFamily="34" charset="0"/>
                <a:ea typeface="+mj-ea"/>
                <a:cs typeface="Lucida Sans" pitchFamily="34" charset="0"/>
              </a:rPr>
              <a:t>Resumen de los resultados y Análisis de los datos</a:t>
            </a:r>
            <a:endParaRPr kumimoji="0" lang="es-ES" sz="1800" b="0" i="0" u="none" strike="noStrike" kern="0" cap="none" spc="0" normalizeH="0" baseline="0" noProof="0" dirty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Lucida Sans" pitchFamily="34" charset="0"/>
              <a:ea typeface="+mj-ea"/>
              <a:cs typeface="Lucida Sans" pitchFamily="34" charset="0"/>
            </a:endParaRPr>
          </a:p>
        </p:txBody>
      </p:sp>
      <p:graphicFrame>
        <p:nvGraphicFramePr>
          <p:cNvPr id="9" name="10 Tabla"/>
          <p:cNvGraphicFramePr>
            <a:graphicFrameLocks noGrp="1"/>
          </p:cNvGraphicFramePr>
          <p:nvPr>
            <p:extLst/>
          </p:nvPr>
        </p:nvGraphicFramePr>
        <p:xfrm>
          <a:off x="199271" y="957416"/>
          <a:ext cx="8712967" cy="5128259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924457"/>
                <a:gridCol w="6788510"/>
              </a:tblGrid>
              <a:tr h="271487">
                <a:tc gridSpan="2">
                  <a:txBody>
                    <a:bodyPr/>
                    <a:lstStyle/>
                    <a:p>
                      <a:pPr algn="ctr">
                        <a:buClr>
                          <a:srgbClr val="FF3300"/>
                        </a:buClr>
                      </a:pPr>
                      <a:r>
                        <a:rPr lang="es-BO" sz="1500" b="1" dirty="0" smtClean="0">
                          <a:solidFill>
                            <a:srgbClr val="FFFF00"/>
                          </a:solidFill>
                          <a:latin typeface="Lucida Sans" panose="020B0602030504020204" pitchFamily="34" charset="0"/>
                        </a:rPr>
                        <a:t>CAPÍTULO 4: RESULTADOS</a:t>
                      </a:r>
                      <a:endParaRPr lang="es-MX" sz="1500" b="1" dirty="0">
                        <a:solidFill>
                          <a:srgbClr val="FFFF00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anchor="ctr">
                    <a:solidFill>
                      <a:srgbClr val="2F2F9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400" b="0" dirty="0"/>
                    </a:p>
                  </a:txBody>
                  <a:tcPr anchor="ctr">
                    <a:solidFill>
                      <a:srgbClr val="FF9900"/>
                    </a:solidFill>
                  </a:tcPr>
                </a:tc>
              </a:tr>
              <a:tr h="26502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50" b="0" dirty="0" smtClean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Apartado</a:t>
                      </a:r>
                      <a:endParaRPr lang="es-ES" sz="1450" b="0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anchor="ctr">
                    <a:solidFill>
                      <a:srgbClr val="2F2F9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50" b="0" dirty="0" smtClean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Descripción</a:t>
                      </a:r>
                      <a:endParaRPr lang="es-ES" sz="1450" b="0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anchor="ctr">
                    <a:solidFill>
                      <a:srgbClr val="0087E1"/>
                    </a:solidFill>
                  </a:tcPr>
                </a:tc>
              </a:tr>
              <a:tr h="439550">
                <a:tc>
                  <a:txBody>
                    <a:bodyPr/>
                    <a:lstStyle/>
                    <a:p>
                      <a:pPr>
                        <a:buClr>
                          <a:srgbClr val="FF3300"/>
                        </a:buClr>
                      </a:pPr>
                      <a:r>
                        <a:rPr lang="es-MX" sz="1400" b="1" dirty="0" smtClean="0">
                          <a:solidFill>
                            <a:srgbClr val="C00000"/>
                          </a:solidFill>
                          <a:latin typeface="Lucida Sans" panose="020B0602030504020204" pitchFamily="34" charset="0"/>
                        </a:rPr>
                        <a:t>4.1. </a:t>
                      </a:r>
                      <a:r>
                        <a:rPr lang="es-MX" sz="1400" b="0" dirty="0" smtClean="0">
                          <a:solidFill>
                            <a:srgbClr val="C00000"/>
                          </a:solidFill>
                          <a:latin typeface="Lucida Sans" panose="020B0602030504020204" pitchFamily="34" charset="0"/>
                        </a:rPr>
                        <a:t>Resumen de los resultados</a:t>
                      </a:r>
                    </a:p>
                  </a:txBody>
                  <a:tcPr anchor="ctr">
                    <a:solidFill>
                      <a:srgbClr val="F6F6F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BO" sz="1300" dirty="0" smtClean="0">
                          <a:solidFill>
                            <a:srgbClr val="FF0000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 2" panose="05020102010507070707" pitchFamily="18" charset="2"/>
                        </a:rPr>
                        <a:t></a:t>
                      </a:r>
                      <a:r>
                        <a:rPr lang="es-ES_tradnl" sz="1300" dirty="0" smtClean="0"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Describir de manera</a:t>
                      </a:r>
                      <a:r>
                        <a:rPr lang="es-ES_tradnl" sz="1300" baseline="0" dirty="0" smtClean="0"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_tradnl" sz="1300" dirty="0" smtClean="0"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breve la idea</a:t>
                      </a:r>
                      <a:r>
                        <a:rPr lang="es-ES_tradnl" sz="1300" baseline="0" dirty="0" smtClean="0"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principal que resume los </a:t>
                      </a:r>
                      <a:r>
                        <a:rPr lang="es-ES_tradnl" sz="1300" dirty="0" smtClean="0">
                          <a:solidFill>
                            <a:srgbClr val="C00000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resultados</a:t>
                      </a:r>
                      <a:r>
                        <a:rPr lang="es-ES_tradnl" sz="1300" dirty="0" smtClean="0"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 descubrimientos producto del análisis de los datos. </a:t>
                      </a:r>
                      <a:endParaRPr lang="es-BO" sz="600" dirty="0"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>
                    <a:solidFill>
                      <a:srgbClr val="F3FAFF"/>
                    </a:solidFill>
                  </a:tcPr>
                </a:tc>
              </a:tr>
              <a:tr h="555902">
                <a:tc rowSpan="4">
                  <a:txBody>
                    <a:bodyPr/>
                    <a:lstStyle/>
                    <a:p>
                      <a:pPr>
                        <a:buClr>
                          <a:srgbClr val="FF3300"/>
                        </a:buClr>
                      </a:pPr>
                      <a:r>
                        <a:rPr lang="es-MX" sz="1400" b="1" dirty="0" smtClean="0">
                          <a:solidFill>
                            <a:srgbClr val="C00000"/>
                          </a:solidFill>
                          <a:latin typeface="Lucida Sans" panose="020B0602030504020204" pitchFamily="34" charset="0"/>
                        </a:rPr>
                        <a:t>4.2. </a:t>
                      </a:r>
                      <a:r>
                        <a:rPr lang="es-MX" sz="1400" b="0" dirty="0" smtClean="0">
                          <a:solidFill>
                            <a:srgbClr val="C00000"/>
                          </a:solidFill>
                          <a:latin typeface="Lucida Sans" panose="020B0602030504020204" pitchFamily="34" charset="0"/>
                        </a:rPr>
                        <a:t>Análisis de los datos</a:t>
                      </a:r>
                    </a:p>
                  </a:txBody>
                  <a:tcPr anchor="ctr">
                    <a:solidFill>
                      <a:srgbClr val="E2E2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/>
                        <a:defRPr/>
                      </a:pPr>
                      <a:r>
                        <a:rPr lang="es-BO" sz="1300" dirty="0" smtClean="0">
                          <a:solidFill>
                            <a:srgbClr val="FF0000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 2" panose="05020102010507070707" pitchFamily="18" charset="2"/>
                        </a:rPr>
                        <a:t></a:t>
                      </a:r>
                      <a:r>
                        <a:rPr lang="es-ES_tradnl" sz="1300" b="0" dirty="0" smtClean="0">
                          <a:solidFill>
                            <a:schemeClr val="tx1"/>
                          </a:solidFill>
                          <a:effectLst/>
                          <a:latin typeface="Lucida Sans" panose="020B0602030504020204" pitchFamily="34" charset="0"/>
                          <a:cs typeface="Times New Roman" panose="02020603050405020304" pitchFamily="18" charset="0"/>
                          <a:sym typeface="Wingdings 2" panose="05020102010507070707" pitchFamily="18" charset="2"/>
                        </a:rPr>
                        <a:t>Describir el </a:t>
                      </a:r>
                      <a:r>
                        <a:rPr lang="es-ES_tradnl" sz="1300" b="0" dirty="0" smtClean="0">
                          <a:solidFill>
                            <a:srgbClr val="C00000"/>
                          </a:solidFill>
                          <a:effectLst/>
                          <a:latin typeface="Lucida Sans" panose="020B0602030504020204" pitchFamily="34" charset="0"/>
                          <a:cs typeface="Times New Roman" panose="02020603050405020304" pitchFamily="18" charset="0"/>
                          <a:sym typeface="Wingdings 2" panose="05020102010507070707" pitchFamily="18" charset="2"/>
                        </a:rPr>
                        <a:t>tratamiento estadístico </a:t>
                      </a:r>
                      <a:r>
                        <a:rPr lang="es-ES_tradnl" sz="1300" b="0" dirty="0" smtClean="0">
                          <a:solidFill>
                            <a:schemeClr val="tx1"/>
                          </a:solidFill>
                          <a:effectLst/>
                          <a:latin typeface="Lucida Sans" panose="020B0602030504020204" pitchFamily="34" charset="0"/>
                          <a:cs typeface="Times New Roman" panose="02020603050405020304" pitchFamily="18" charset="0"/>
                          <a:sym typeface="Wingdings 2" panose="05020102010507070707" pitchFamily="18" charset="2"/>
                        </a:rPr>
                        <a:t>que se le dio</a:t>
                      </a:r>
                      <a:r>
                        <a:rPr lang="es-ES_tradnl" sz="1300" b="0" baseline="0" dirty="0" smtClean="0">
                          <a:solidFill>
                            <a:schemeClr val="tx1"/>
                          </a:solidFill>
                          <a:effectLst/>
                          <a:latin typeface="Lucida Sans" panose="020B0602030504020204" pitchFamily="34" charset="0"/>
                          <a:cs typeface="Times New Roman" panose="02020603050405020304" pitchFamily="18" charset="0"/>
                          <a:sym typeface="Wingdings 2" panose="05020102010507070707" pitchFamily="18" charset="2"/>
                        </a:rPr>
                        <a:t> a los datos. </a:t>
                      </a:r>
                      <a:r>
                        <a:rPr lang="es-ES_tradnl" sz="1300" b="0" dirty="0" smtClean="0">
                          <a:solidFill>
                            <a:schemeClr val="tx1"/>
                          </a:solidFill>
                          <a:effectLst/>
                          <a:latin typeface="Lucida Sans" panose="020B0602030504020204" pitchFamily="34" charset="0"/>
                          <a:cs typeface="Times New Roman" panose="02020603050405020304" pitchFamily="18" charset="0"/>
                          <a:sym typeface="Wingdings 2" panose="05020102010507070707" pitchFamily="18" charset="2"/>
                        </a:rPr>
                        <a:t>Una manera </a:t>
                      </a:r>
                      <a:r>
                        <a:rPr lang="es-ES_tradnl" sz="1300" b="0" baseline="0" dirty="0" smtClean="0">
                          <a:solidFill>
                            <a:schemeClr val="tx1"/>
                          </a:solidFill>
                          <a:effectLst/>
                          <a:latin typeface="Lucida Sans" panose="020B0602030504020204" pitchFamily="34" charset="0"/>
                          <a:cs typeface="+mn-cs"/>
                          <a:sym typeface="Wingdings 3" panose="05040102010807070707" pitchFamily="18" charset="2"/>
                        </a:rPr>
                        <a:t>sutil es hacerlo mediante tablas, cuadros, gráficas, dibujos, diagramas, mapas </a:t>
                      </a:r>
                      <a:r>
                        <a:rPr lang="es-ES_tradnl" sz="1300" b="0" baseline="0" dirty="0" smtClean="0">
                          <a:solidFill>
                            <a:schemeClr val="dk1"/>
                          </a:solidFill>
                          <a:effectLst/>
                          <a:latin typeface="Lucida Sans" panose="020B0602030504020204" pitchFamily="34" charset="0"/>
                          <a:cs typeface="+mn-cs"/>
                          <a:sym typeface="Wingdings 3" panose="05040102010807070707" pitchFamily="18" charset="2"/>
                        </a:rPr>
                        <a:t>y figuras generados por el análisis de los datos. Regularmente, el orden a seguir es: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/>
                        <a:defRPr/>
                      </a:pPr>
                      <a:endParaRPr lang="es-ES_tradnl" sz="400" b="0" dirty="0" smtClean="0">
                        <a:solidFill>
                          <a:schemeClr val="tx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89535" marR="89535" marT="0" marB="0">
                    <a:solidFill>
                      <a:srgbClr val="C9E9FF"/>
                    </a:solidFill>
                  </a:tcPr>
                </a:tc>
              </a:tr>
              <a:tr h="956668">
                <a:tc vMerge="1">
                  <a:txBody>
                    <a:bodyPr/>
                    <a:lstStyle/>
                    <a:p>
                      <a:endParaRPr lang="es-B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Clr>
                          <a:srgbClr val="FF3300"/>
                        </a:buClr>
                      </a:pPr>
                      <a:r>
                        <a:rPr lang="es-BO" sz="1300" dirty="0" smtClean="0">
                          <a:solidFill>
                            <a:srgbClr val="FF0000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 2" panose="05020102010507070707" pitchFamily="18" charset="2"/>
                        </a:rPr>
                        <a:t></a:t>
                      </a:r>
                      <a:r>
                        <a:rPr lang="es-ES" sz="1300" b="1" dirty="0" smtClean="0">
                          <a:solidFill>
                            <a:srgbClr val="C00000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 2" panose="05020102010507070707" pitchFamily="18" charset="2"/>
                        </a:rPr>
                        <a:t>1. Estadística descriptiva para cada variable</a:t>
                      </a:r>
                      <a:r>
                        <a:rPr lang="es-ES" sz="1300" dirty="0" smtClean="0">
                          <a:solidFill>
                            <a:schemeClr val="tx1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Describir</a:t>
                      </a:r>
                      <a:r>
                        <a:rPr lang="es-MX" sz="1300" b="0" baseline="0" dirty="0" smtClean="0">
                          <a:solidFill>
                            <a:schemeClr val="tx1"/>
                          </a:solidFill>
                          <a:latin typeface="Lucida Sans" pitchFamily="34" charset="0"/>
                          <a:cs typeface="Lucida Sans" pitchFamily="34" charset="0"/>
                        </a:rPr>
                        <a:t> datos, valores, puntaciones y distribución de frecuencias para cada variable. Las principales son:</a:t>
                      </a:r>
                    </a:p>
                    <a:p>
                      <a:pPr>
                        <a:buClr>
                          <a:srgbClr val="FF3300"/>
                        </a:buClr>
                      </a:pPr>
                      <a:endParaRPr lang="es-MX" sz="200" b="0" baseline="0" dirty="0" smtClean="0">
                        <a:solidFill>
                          <a:schemeClr val="tx1"/>
                        </a:solidFill>
                        <a:latin typeface="Lucida Sans" pitchFamily="34" charset="0"/>
                        <a:cs typeface="Lucida Sans" pitchFamily="34" charset="0"/>
                      </a:endParaRPr>
                    </a:p>
                    <a:p>
                      <a:pPr marL="252000" lvl="1">
                        <a:buClr>
                          <a:srgbClr val="FF3300"/>
                        </a:buClr>
                      </a:pPr>
                      <a:r>
                        <a:rPr lang="es-ES" sz="1300" b="0" i="0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  <a:sym typeface="Wingdings 3" panose="05040102010807070707" pitchFamily="18" charset="2"/>
                        </a:rPr>
                        <a:t></a:t>
                      </a:r>
                      <a:r>
                        <a:rPr lang="es-ES" sz="1300" b="0" dirty="0" smtClean="0">
                          <a:solidFill>
                            <a:srgbClr val="C00000"/>
                          </a:solidFill>
                          <a:latin typeface="Lucida Sans" pitchFamily="34" charset="0"/>
                          <a:cs typeface="Lucida Sans" pitchFamily="34" charset="0"/>
                        </a:rPr>
                        <a:t>Medidas de tendencia central</a:t>
                      </a:r>
                      <a:r>
                        <a:rPr lang="es-ES" sz="1300" b="0" dirty="0" smtClean="0">
                          <a:solidFill>
                            <a:schemeClr val="tx1"/>
                          </a:solidFill>
                          <a:latin typeface="Lucida Sans" pitchFamily="34" charset="0"/>
                          <a:cs typeface="Lucida Sans" pitchFamily="34" charset="0"/>
                        </a:rPr>
                        <a:t>:</a:t>
                      </a:r>
                      <a:r>
                        <a:rPr lang="es-ES" sz="1300" b="0" baseline="0" dirty="0" smtClean="0">
                          <a:solidFill>
                            <a:schemeClr val="tx1"/>
                          </a:solidFill>
                          <a:latin typeface="Lucida Sans" pitchFamily="34" charset="0"/>
                          <a:cs typeface="Lucida Sans" pitchFamily="34" charset="0"/>
                        </a:rPr>
                        <a:t> </a:t>
                      </a:r>
                      <a:r>
                        <a:rPr lang="es-ES" sz="1300" b="0" dirty="0" smtClean="0">
                          <a:latin typeface="Lucida Sans" pitchFamily="34" charset="0"/>
                          <a:cs typeface="Lucida Sans" pitchFamily="34" charset="0"/>
                        </a:rPr>
                        <a:t>media, mediana, moda, suma.</a:t>
                      </a:r>
                    </a:p>
                    <a:p>
                      <a:pPr marL="252000" lvl="1">
                        <a:buClr>
                          <a:srgbClr val="FF3300"/>
                        </a:buClr>
                      </a:pPr>
                      <a:endParaRPr lang="es-ES" sz="200" b="0" dirty="0" smtClean="0">
                        <a:latin typeface="Lucida Sans" pitchFamily="34" charset="0"/>
                        <a:cs typeface="Lucida Sans" pitchFamily="34" charset="0"/>
                      </a:endParaRPr>
                    </a:p>
                    <a:p>
                      <a:pPr marL="252000" lvl="1">
                        <a:buClr>
                          <a:srgbClr val="FF3300"/>
                        </a:buClr>
                      </a:pPr>
                      <a:r>
                        <a:rPr lang="es-ES" sz="1300" b="0" i="0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  <a:sym typeface="Wingdings 3" panose="05040102010807070707" pitchFamily="18" charset="2"/>
                        </a:rPr>
                        <a:t></a:t>
                      </a:r>
                      <a:r>
                        <a:rPr lang="es-ES" sz="1300" b="0" dirty="0" smtClean="0">
                          <a:solidFill>
                            <a:srgbClr val="C00000"/>
                          </a:solidFill>
                          <a:latin typeface="Lucida Sans" pitchFamily="34" charset="0"/>
                          <a:cs typeface="Lucida Sans" pitchFamily="34" charset="0"/>
                        </a:rPr>
                        <a:t>Medidas de variabilidad o dispersión</a:t>
                      </a:r>
                      <a:r>
                        <a:rPr lang="es-ES" sz="1300" b="0" dirty="0" smtClean="0">
                          <a:solidFill>
                            <a:schemeClr val="tx1"/>
                          </a:solidFill>
                          <a:latin typeface="Lucida Sans" pitchFamily="34" charset="0"/>
                          <a:cs typeface="Lucida Sans" pitchFamily="34" charset="0"/>
                        </a:rPr>
                        <a:t>:</a:t>
                      </a:r>
                      <a:r>
                        <a:rPr lang="es-ES" sz="1300" b="0" dirty="0" smtClean="0">
                          <a:solidFill>
                            <a:srgbClr val="0000CC"/>
                          </a:solidFill>
                          <a:latin typeface="Lucida Sans" pitchFamily="34" charset="0"/>
                          <a:cs typeface="Lucida Sans" pitchFamily="34" charset="0"/>
                        </a:rPr>
                        <a:t> </a:t>
                      </a:r>
                      <a:r>
                        <a:rPr lang="es-ES" sz="1300" b="0" dirty="0" smtClean="0">
                          <a:solidFill>
                            <a:schemeClr val="tx1"/>
                          </a:solidFill>
                          <a:latin typeface="Lucida Sans" pitchFamily="34" charset="0"/>
                          <a:cs typeface="Lucida Sans" pitchFamily="34" charset="0"/>
                        </a:rPr>
                        <a:t>desviación típica y rango.</a:t>
                      </a:r>
                    </a:p>
                    <a:p>
                      <a:pPr marL="252000" lvl="1">
                        <a:buClr>
                          <a:srgbClr val="FF3300"/>
                        </a:buClr>
                      </a:pPr>
                      <a:endParaRPr lang="es-ES" sz="200" b="0" dirty="0" smtClean="0">
                        <a:solidFill>
                          <a:schemeClr val="tx1"/>
                        </a:solidFill>
                        <a:latin typeface="Lucida Sans" pitchFamily="34" charset="0"/>
                        <a:cs typeface="Lucida Sans" pitchFamily="34" charset="0"/>
                      </a:endParaRPr>
                    </a:p>
                    <a:p>
                      <a:pPr marL="252000" lvl="1">
                        <a:buClr>
                          <a:srgbClr val="FF3300"/>
                        </a:buClr>
                      </a:pPr>
                      <a:r>
                        <a:rPr lang="es-ES" sz="1300" b="0" i="0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  <a:sym typeface="Wingdings 3" panose="05040102010807070707" pitchFamily="18" charset="2"/>
                        </a:rPr>
                        <a:t></a:t>
                      </a:r>
                      <a:r>
                        <a:rPr lang="es-ES" sz="1300" b="0" dirty="0" smtClean="0">
                          <a:solidFill>
                            <a:srgbClr val="C00000"/>
                          </a:solidFill>
                          <a:latin typeface="Lucida Sans" pitchFamily="34" charset="0"/>
                          <a:cs typeface="Lucida Sans" pitchFamily="34" charset="0"/>
                        </a:rPr>
                        <a:t>Varianza</a:t>
                      </a:r>
                      <a:r>
                        <a:rPr lang="es-ES" sz="1300" b="0" dirty="0" smtClean="0">
                          <a:solidFill>
                            <a:schemeClr val="tx1"/>
                          </a:solidFill>
                          <a:latin typeface="Lucida Sans" pitchFamily="34" charset="0"/>
                          <a:cs typeface="Lucida Sans" pitchFamily="34" charset="0"/>
                        </a:rPr>
                        <a:t>:</a:t>
                      </a:r>
                      <a:r>
                        <a:rPr lang="es-ES" sz="1300" b="0" baseline="0" dirty="0" smtClean="0">
                          <a:solidFill>
                            <a:schemeClr val="tx1"/>
                          </a:solidFill>
                          <a:latin typeface="Lucida Sans" pitchFamily="34" charset="0"/>
                          <a:cs typeface="Lucida Sans" pitchFamily="34" charset="0"/>
                        </a:rPr>
                        <a:t> varianza</a:t>
                      </a:r>
                      <a:r>
                        <a:rPr lang="es-ES" sz="1250" b="0" baseline="0" dirty="0" smtClean="0">
                          <a:solidFill>
                            <a:schemeClr val="tx1"/>
                          </a:solidFill>
                          <a:latin typeface="Lucida Sans" pitchFamily="34" charset="0"/>
                          <a:cs typeface="Lucida Sans" pitchFamily="34" charset="0"/>
                        </a:rPr>
                        <a:t>.</a:t>
                      </a:r>
                    </a:p>
                    <a:p>
                      <a:pPr marL="360000" lvl="1">
                        <a:buClr>
                          <a:srgbClr val="FF3300"/>
                        </a:buClr>
                      </a:pPr>
                      <a:endParaRPr lang="es-MX" sz="400" b="0" baseline="0" dirty="0" smtClean="0">
                        <a:solidFill>
                          <a:srgbClr val="0000CC"/>
                        </a:solidFill>
                        <a:latin typeface="Lucida Sans" pitchFamily="34" charset="0"/>
                        <a:cs typeface="Lucida Sans" pitchFamily="34" charset="0"/>
                      </a:endParaRPr>
                    </a:p>
                  </a:txBody>
                  <a:tcPr marL="89535" marR="89535" marT="0" marB="0">
                    <a:solidFill>
                      <a:srgbClr val="C9E9FF"/>
                    </a:solidFill>
                  </a:tcPr>
                </a:tc>
              </a:tr>
              <a:tr h="782141">
                <a:tc vMerge="1">
                  <a:txBody>
                    <a:bodyPr/>
                    <a:lstStyle/>
                    <a:p>
                      <a:pPr>
                        <a:buClr>
                          <a:srgbClr val="FF3300"/>
                        </a:buClr>
                      </a:pPr>
                      <a:endParaRPr lang="es-MX" sz="1400" b="1" dirty="0" smtClean="0">
                        <a:solidFill>
                          <a:srgbClr val="C00000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>
                    <a:solidFill>
                      <a:srgbClr val="EBEBF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Clr>
                          <a:srgbClr val="FF3300"/>
                        </a:buClr>
                      </a:pPr>
                      <a:r>
                        <a:rPr lang="es-BO" sz="1300" dirty="0" smtClean="0">
                          <a:solidFill>
                            <a:srgbClr val="FF0000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 2" panose="05020102010507070707" pitchFamily="18" charset="2"/>
                        </a:rPr>
                        <a:t></a:t>
                      </a:r>
                      <a:r>
                        <a:rPr lang="es-ES" sz="1300" b="1" dirty="0" smtClean="0">
                          <a:solidFill>
                            <a:srgbClr val="C00000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 2" panose="05020102010507070707" pitchFamily="18" charset="2"/>
                        </a:rPr>
                        <a:t>2. Evaluación de la confiabilidad del instrumento</a:t>
                      </a:r>
                      <a:r>
                        <a:rPr lang="es-ES" sz="1300" dirty="0" smtClean="0">
                          <a:solidFill>
                            <a:schemeClr val="tx1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es-ES" sz="1300" b="0" dirty="0" smtClean="0">
                          <a:solidFill>
                            <a:schemeClr val="tx1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Los </a:t>
                      </a:r>
                      <a:r>
                        <a:rPr lang="es-MX" sz="1300" b="0" dirty="0" smtClean="0">
                          <a:solidFill>
                            <a:schemeClr val="tx1"/>
                          </a:solidFill>
                          <a:latin typeface="Lucida Sans" pitchFamily="34" charset="0"/>
                          <a:cs typeface="Lucida Sans" pitchFamily="34" charset="0"/>
                        </a:rPr>
                        <a:t>procedimientos más utilizados son:</a:t>
                      </a:r>
                    </a:p>
                    <a:p>
                      <a:pPr>
                        <a:buClr>
                          <a:srgbClr val="FF3300"/>
                        </a:buClr>
                      </a:pPr>
                      <a:endParaRPr lang="es-MX" sz="200" b="0" dirty="0" smtClean="0">
                        <a:solidFill>
                          <a:schemeClr val="tx1"/>
                        </a:solidFill>
                        <a:latin typeface="Lucida Sans" pitchFamily="34" charset="0"/>
                        <a:cs typeface="Lucida Sans" pitchFamily="34" charset="0"/>
                      </a:endParaRPr>
                    </a:p>
                    <a:p>
                      <a:pPr marL="252000" lvl="1">
                        <a:buClr>
                          <a:srgbClr val="FF3300"/>
                        </a:buClr>
                      </a:pPr>
                      <a:r>
                        <a:rPr lang="es-ES" sz="1300" b="0" i="0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  <a:sym typeface="Wingdings 3" panose="05040102010807070707" pitchFamily="18" charset="2"/>
                        </a:rPr>
                        <a:t></a:t>
                      </a:r>
                      <a:r>
                        <a:rPr lang="es-MX" sz="1300" b="0" dirty="0" smtClean="0">
                          <a:solidFill>
                            <a:srgbClr val="C00000"/>
                          </a:solidFill>
                          <a:latin typeface="Lucida Sans" pitchFamily="34" charset="0"/>
                          <a:cs typeface="Lucida Sans" pitchFamily="34" charset="0"/>
                        </a:rPr>
                        <a:t>Medida de estabilidad</a:t>
                      </a:r>
                      <a:r>
                        <a:rPr lang="es-MX" sz="1300" b="0" dirty="0" smtClean="0">
                          <a:solidFill>
                            <a:schemeClr val="tx1"/>
                          </a:solidFill>
                          <a:latin typeface="Lucida Sans" pitchFamily="34" charset="0"/>
                          <a:cs typeface="Lucida Sans" pitchFamily="34" charset="0"/>
                        </a:rPr>
                        <a:t>:</a:t>
                      </a:r>
                      <a:r>
                        <a:rPr lang="es-MX" sz="1300" b="0" dirty="0" smtClean="0">
                          <a:solidFill>
                            <a:srgbClr val="0000CC"/>
                          </a:solidFill>
                          <a:latin typeface="Lucida Sans" pitchFamily="34" charset="0"/>
                          <a:cs typeface="Lucida Sans" pitchFamily="34" charset="0"/>
                        </a:rPr>
                        <a:t> </a:t>
                      </a:r>
                      <a:r>
                        <a:rPr lang="es-MX" sz="1300" b="0" dirty="0" smtClean="0">
                          <a:solidFill>
                            <a:schemeClr val="tx1"/>
                          </a:solidFill>
                          <a:latin typeface="Lucida Sans" pitchFamily="34" charset="0"/>
                          <a:cs typeface="Lucida Sans" pitchFamily="34" charset="0"/>
                        </a:rPr>
                        <a:t>se aplica</a:t>
                      </a:r>
                      <a:r>
                        <a:rPr lang="es-MX" sz="1300" b="0" baseline="0" dirty="0" smtClean="0">
                          <a:solidFill>
                            <a:schemeClr val="tx1"/>
                          </a:solidFill>
                          <a:latin typeface="Lucida Sans" pitchFamily="34" charset="0"/>
                          <a:cs typeface="Lucida Sans" pitchFamily="34" charset="0"/>
                        </a:rPr>
                        <a:t> 2 veces.</a:t>
                      </a:r>
                    </a:p>
                    <a:p>
                      <a:pPr marL="252000" lvl="1">
                        <a:buClr>
                          <a:srgbClr val="FF3300"/>
                        </a:buClr>
                      </a:pPr>
                      <a:endParaRPr lang="es-MX" sz="200" b="0" dirty="0" smtClean="0">
                        <a:solidFill>
                          <a:schemeClr val="tx1"/>
                        </a:solidFill>
                        <a:latin typeface="Lucida Sans" pitchFamily="34" charset="0"/>
                        <a:cs typeface="Lucida Sans" pitchFamily="34" charset="0"/>
                      </a:endParaRPr>
                    </a:p>
                    <a:p>
                      <a:pPr marL="252000" lvl="1">
                        <a:buClr>
                          <a:srgbClr val="FF3300"/>
                        </a:buClr>
                      </a:pPr>
                      <a:r>
                        <a:rPr lang="es-ES" sz="1300" b="0" i="0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  <a:sym typeface="Wingdings 3" panose="05040102010807070707" pitchFamily="18" charset="2"/>
                        </a:rPr>
                        <a:t></a:t>
                      </a:r>
                      <a:r>
                        <a:rPr lang="es-MX" sz="1300" b="0" dirty="0" smtClean="0">
                          <a:solidFill>
                            <a:srgbClr val="C00000"/>
                          </a:solidFill>
                          <a:latin typeface="Lucida Sans" pitchFamily="34" charset="0"/>
                          <a:cs typeface="Lucida Sans" pitchFamily="34" charset="0"/>
                        </a:rPr>
                        <a:t>Medida de consistencia interna</a:t>
                      </a:r>
                      <a:r>
                        <a:rPr lang="es-MX" sz="1300" b="0" dirty="0" smtClean="0">
                          <a:solidFill>
                            <a:schemeClr val="tx1"/>
                          </a:solidFill>
                          <a:latin typeface="Lucida Sans" pitchFamily="34" charset="0"/>
                          <a:cs typeface="Lucida Sans" pitchFamily="34" charset="0"/>
                        </a:rPr>
                        <a:t>:</a:t>
                      </a:r>
                      <a:r>
                        <a:rPr lang="es-MX" sz="1300" b="0" dirty="0" smtClean="0">
                          <a:solidFill>
                            <a:srgbClr val="0000CC"/>
                          </a:solidFill>
                          <a:latin typeface="Lucida Sans" pitchFamily="34" charset="0"/>
                          <a:cs typeface="Lucida Sans" pitchFamily="34" charset="0"/>
                        </a:rPr>
                        <a:t> </a:t>
                      </a:r>
                      <a:r>
                        <a:rPr lang="es-MX" sz="1300" b="0" dirty="0" smtClean="0">
                          <a:solidFill>
                            <a:schemeClr val="tx1"/>
                          </a:solidFill>
                          <a:latin typeface="Lucida Sans" pitchFamily="34" charset="0"/>
                          <a:cs typeface="Lucida Sans" pitchFamily="34" charset="0"/>
                        </a:rPr>
                        <a:t>Alfa de Cronbach</a:t>
                      </a:r>
                      <a:r>
                        <a:rPr lang="es-MX" sz="1250" b="0" dirty="0" smtClean="0">
                          <a:solidFill>
                            <a:schemeClr val="tx1"/>
                          </a:solidFill>
                          <a:latin typeface="Lucida Sans" pitchFamily="34" charset="0"/>
                          <a:cs typeface="Lucida Sans" pitchFamily="34" charset="0"/>
                        </a:rPr>
                        <a:t>.</a:t>
                      </a:r>
                    </a:p>
                    <a:p>
                      <a:pPr marL="360000" lvl="1">
                        <a:buClr>
                          <a:srgbClr val="FF3300"/>
                        </a:buClr>
                      </a:pPr>
                      <a:endParaRPr lang="es-ES" sz="400" b="0" dirty="0" smtClean="0">
                        <a:solidFill>
                          <a:schemeClr val="tx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89535" marR="89535" marT="0" marB="0">
                    <a:solidFill>
                      <a:srgbClr val="C9E9FF"/>
                    </a:solidFill>
                  </a:tcPr>
                </a:tc>
              </a:tr>
              <a:tr h="775677">
                <a:tc vMerge="1">
                  <a:txBody>
                    <a:bodyPr/>
                    <a:lstStyle/>
                    <a:p>
                      <a:pPr>
                        <a:buClr>
                          <a:srgbClr val="FF3300"/>
                        </a:buClr>
                      </a:pPr>
                      <a:endParaRPr lang="es-MX" sz="1400" b="1" dirty="0" smtClean="0">
                        <a:solidFill>
                          <a:srgbClr val="C00000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>
                    <a:solidFill>
                      <a:srgbClr val="EBEBF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BO" sz="1300" dirty="0" smtClean="0">
                          <a:solidFill>
                            <a:srgbClr val="FF0000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 2" panose="05020102010507070707" pitchFamily="18" charset="2"/>
                        </a:rPr>
                        <a:t></a:t>
                      </a:r>
                      <a:r>
                        <a:rPr lang="es-ES" sz="1300" b="1" dirty="0" smtClean="0">
                          <a:solidFill>
                            <a:srgbClr val="C00000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 2" panose="05020102010507070707" pitchFamily="18" charset="2"/>
                        </a:rPr>
                        <a:t>3. Análisis o prueba</a:t>
                      </a:r>
                      <a:r>
                        <a:rPr lang="es-ES" sz="1300" b="1" baseline="0" dirty="0" smtClean="0">
                          <a:solidFill>
                            <a:srgbClr val="C00000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 2" panose="05020102010507070707" pitchFamily="18" charset="2"/>
                        </a:rPr>
                        <a:t> </a:t>
                      </a:r>
                      <a:r>
                        <a:rPr lang="es-ES" sz="1300" b="1" dirty="0" smtClean="0">
                          <a:solidFill>
                            <a:srgbClr val="C00000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 2" panose="05020102010507070707" pitchFamily="18" charset="2"/>
                        </a:rPr>
                        <a:t>de la hipótesis</a:t>
                      </a:r>
                      <a:r>
                        <a:rPr lang="es-ES" sz="1300" dirty="0" smtClean="0">
                          <a:solidFill>
                            <a:schemeClr val="tx1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es-ES" sz="1300" b="0" dirty="0" smtClean="0">
                          <a:solidFill>
                            <a:schemeClr val="tx1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Los</a:t>
                      </a:r>
                      <a:r>
                        <a:rPr lang="es-ES" sz="1300" b="0" baseline="0" dirty="0" smtClean="0">
                          <a:solidFill>
                            <a:schemeClr val="tx1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análisis más utilizados son: 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" sz="200" b="0" baseline="0" dirty="0" smtClean="0">
                        <a:solidFill>
                          <a:schemeClr val="tx1"/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52000" lvl="1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300" b="0" i="0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  <a:sym typeface="Wingdings 3" panose="05040102010807070707" pitchFamily="18" charset="2"/>
                        </a:rPr>
                        <a:t></a:t>
                      </a:r>
                      <a:r>
                        <a:rPr lang="es-ES" sz="1300" b="0" dirty="0" smtClean="0">
                          <a:solidFill>
                            <a:srgbClr val="C00000"/>
                          </a:solidFill>
                          <a:latin typeface="Lucida Sans" panose="020B0602030504020204" pitchFamily="34" charset="0"/>
                        </a:rPr>
                        <a:t>Paramétricos</a:t>
                      </a:r>
                      <a:r>
                        <a:rPr lang="es-ES" sz="1300" b="0" dirty="0" smtClean="0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</a:rPr>
                        <a:t>:</a:t>
                      </a:r>
                      <a:r>
                        <a:rPr lang="es-ES" sz="1300" b="0" dirty="0" smtClean="0">
                          <a:solidFill>
                            <a:srgbClr val="0000CC"/>
                          </a:solidFill>
                          <a:latin typeface="Lucida Sans" panose="020B0602030504020204" pitchFamily="34" charset="0"/>
                        </a:rPr>
                        <a:t> </a:t>
                      </a:r>
                      <a:r>
                        <a:rPr lang="es-ES" sz="1300" b="0" dirty="0" smtClean="0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</a:rPr>
                        <a:t>coeficiente de correlación de Pearson, regresión lineal, prueba t, análisis de varianza.</a:t>
                      </a:r>
                    </a:p>
                    <a:p>
                      <a:pPr marL="252000" lvl="1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" sz="200" b="0" dirty="0" smtClean="0">
                        <a:solidFill>
                          <a:schemeClr val="tx1"/>
                        </a:solidFill>
                        <a:latin typeface="Lucida Sans" panose="020B0602030504020204" pitchFamily="34" charset="0"/>
                      </a:endParaRPr>
                    </a:p>
                    <a:p>
                      <a:pPr marL="252000" lvl="1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FF3300"/>
                        </a:buClr>
                      </a:pPr>
                      <a:r>
                        <a:rPr lang="es-ES" sz="1300" b="0" i="0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  <a:sym typeface="Wingdings 3" panose="05040102010807070707" pitchFamily="18" charset="2"/>
                        </a:rPr>
                        <a:t></a:t>
                      </a:r>
                      <a:r>
                        <a:rPr lang="es-ES" sz="1300" b="0" dirty="0" smtClean="0">
                          <a:solidFill>
                            <a:srgbClr val="C00000"/>
                          </a:solidFill>
                          <a:latin typeface="Lucida Sans" panose="020B0602030504020204" pitchFamily="34" charset="0"/>
                        </a:rPr>
                        <a:t>No paramétricos</a:t>
                      </a:r>
                      <a:r>
                        <a:rPr lang="es-ES" sz="1300" b="0" dirty="0" smtClean="0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</a:rPr>
                        <a:t>:</a:t>
                      </a:r>
                      <a:r>
                        <a:rPr lang="es-ES" sz="1300" b="0" dirty="0" smtClean="0">
                          <a:solidFill>
                            <a:srgbClr val="0000CC"/>
                          </a:solidFill>
                          <a:latin typeface="Lucida Sans" panose="020B0602030504020204" pitchFamily="34" charset="0"/>
                        </a:rPr>
                        <a:t> </a:t>
                      </a:r>
                      <a:r>
                        <a:rPr lang="es-ES" sz="1300" b="0" baseline="0" dirty="0" smtClean="0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</a:rPr>
                        <a:t>Chi cuadrada, coeficientes de correlación.</a:t>
                      </a:r>
                      <a:endParaRPr lang="es-BO" sz="1300" b="0" baseline="0" dirty="0" smtClean="0">
                        <a:solidFill>
                          <a:schemeClr val="dk1"/>
                        </a:solidFill>
                        <a:effectLst/>
                        <a:latin typeface="Lucida Sans" panose="020B0602030504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60000" lvl="1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FF3300"/>
                        </a:buClr>
                      </a:pPr>
                      <a:endParaRPr lang="es-ES" sz="400" b="0" dirty="0" smtClean="0">
                        <a:solidFill>
                          <a:schemeClr val="tx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89535" marR="89535" marT="0" marB="0">
                    <a:solidFill>
                      <a:srgbClr val="C9E9FF"/>
                    </a:solidFill>
                  </a:tcPr>
                </a:tc>
              </a:tr>
              <a:tr h="297343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BO" sz="1300" b="0" dirty="0" smtClean="0">
                          <a:solidFill>
                            <a:srgbClr val="FF0000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 2" panose="05020102010507070707" pitchFamily="18" charset="2"/>
                        </a:rPr>
                        <a:t></a:t>
                      </a:r>
                      <a:r>
                        <a:rPr lang="es-BO" sz="1300" b="0" dirty="0" smtClean="0"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Ver documento sobre análisis de los datos:</a:t>
                      </a:r>
                      <a:r>
                        <a:rPr lang="es-BO" sz="1300" b="0" baseline="0" dirty="0" smtClean="0"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BO" sz="1300" b="0" baseline="0" dirty="0" smtClean="0"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"/>
                        </a:rPr>
                        <a:t>Análisis de los datos – Paso 9 de la Investigación Científica</a:t>
                      </a:r>
                      <a:endParaRPr lang="es-BO" sz="1300" b="0" baseline="0" dirty="0" smtClean="0"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  <a:defRPr/>
                      </a:pPr>
                      <a:endParaRPr lang="es-BO" sz="400" b="0" baseline="0" dirty="0" smtClean="0"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B3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360000" lvl="1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FF3300"/>
                        </a:buClr>
                      </a:pPr>
                      <a:endParaRPr lang="es-ES" sz="600" b="0" dirty="0" smtClean="0">
                        <a:solidFill>
                          <a:schemeClr val="tx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89535" marR="89535" marT="0" marB="0">
                    <a:solidFill>
                      <a:srgbClr val="F3FAFF"/>
                    </a:solidFill>
                  </a:tcPr>
                </a:tc>
              </a:tr>
            </a:tbl>
          </a:graphicData>
        </a:graphic>
      </p:graphicFrame>
      <p:sp>
        <p:nvSpPr>
          <p:cNvPr id="35" name="128 Rectángulo"/>
          <p:cNvSpPr/>
          <p:nvPr/>
        </p:nvSpPr>
        <p:spPr bwMode="auto">
          <a:xfrm>
            <a:off x="1331641" y="6309320"/>
            <a:ext cx="7264520" cy="540000"/>
          </a:xfrm>
          <a:prstGeom prst="rect">
            <a:avLst/>
          </a:prstGeom>
          <a:gradFill>
            <a:gsLst>
              <a:gs pos="7000">
                <a:srgbClr val="00FF99"/>
              </a:gs>
              <a:gs pos="7000">
                <a:srgbClr val="FF0000"/>
              </a:gs>
              <a:gs pos="12000">
                <a:srgbClr val="2F2F91"/>
              </a:gs>
            </a:gsLst>
            <a:path path="circle">
              <a:fillToRect l="100000" t="100000"/>
            </a:path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 eaLnBrk="0" hangingPunct="0">
              <a:defRPr/>
            </a:pPr>
            <a:r>
              <a:rPr lang="es-BO" sz="1600" b="0" dirty="0" smtClean="0">
                <a:solidFill>
                  <a:schemeClr val="bg1"/>
                </a:solidFill>
                <a:latin typeface="Lucida Sans" panose="020B0602030504020204" pitchFamily="34" charset="0"/>
              </a:rPr>
              <a:t>El proceso de análisis de los datos se esquematiza en: estadística para cada variable, evaluación del instrumento y prueba de hipótesis.</a:t>
            </a:r>
            <a:endParaRPr lang="es-ES" sz="1600" b="0" kern="0" dirty="0">
              <a:solidFill>
                <a:schemeClr val="bg1"/>
              </a:solidFill>
              <a:latin typeface="Lucida Sans" pitchFamily="34" charset="0"/>
              <a:cs typeface="Lucida San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2791206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 Título"/>
          <p:cNvSpPr txBox="1">
            <a:spLocks/>
          </p:cNvSpPr>
          <p:nvPr/>
        </p:nvSpPr>
        <p:spPr>
          <a:xfrm>
            <a:off x="-36512" y="-27384"/>
            <a:ext cx="9184534" cy="571480"/>
          </a:xfrm>
          <a:prstGeom prst="rect">
            <a:avLst/>
          </a:prstGeom>
          <a:gradFill>
            <a:gsLst>
              <a:gs pos="7000">
                <a:srgbClr val="00FF99"/>
              </a:gs>
              <a:gs pos="22000">
                <a:srgbClr val="FF0000"/>
              </a:gs>
              <a:gs pos="33000">
                <a:srgbClr val="2F2F91"/>
              </a:gs>
            </a:gsLst>
            <a:path path="circle">
              <a:fillToRect l="100000" t="100000"/>
            </a:path>
          </a:gradFill>
          <a:effectLst>
            <a:reflection blurRad="6350" stA="50000" endA="300" endPos="55000" dir="5400000" sy="-100000" algn="bl" rotWithShape="0"/>
          </a:effec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ES_tradnl" sz="2800" kern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" pitchFamily="34" charset="0"/>
                <a:ea typeface="+mj-ea"/>
                <a:cs typeface="Lucida Sans" pitchFamily="34" charset="0"/>
              </a:rPr>
              <a:t>CAPÍTULO 5: DISCUSIÓN DE LOS RESULTADOS</a:t>
            </a:r>
            <a:endParaRPr kumimoji="0" lang="es-ES" sz="2800" b="1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Lucida Sans" pitchFamily="34" charset="0"/>
              <a:ea typeface="+mj-ea"/>
              <a:cs typeface="Lucida Sans" pitchFamily="34" charset="0"/>
            </a:endParaRPr>
          </a:p>
        </p:txBody>
      </p:sp>
      <p:sp>
        <p:nvSpPr>
          <p:cNvPr id="24" name="8 Marcador de número de diapositiva"/>
          <p:cNvSpPr txBox="1">
            <a:spLocks/>
          </p:cNvSpPr>
          <p:nvPr/>
        </p:nvSpPr>
        <p:spPr>
          <a:xfrm>
            <a:off x="7048500" y="6600825"/>
            <a:ext cx="2133600" cy="476250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161A972-1B43-4031-B38E-6352516437A2}" type="slidenum">
              <a:rPr kumimoji="0" lang="es-ES" sz="1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s-ES" sz="1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5" name="1 Título"/>
          <p:cNvSpPr txBox="1">
            <a:spLocks/>
          </p:cNvSpPr>
          <p:nvPr/>
        </p:nvSpPr>
        <p:spPr bwMode="auto">
          <a:xfrm>
            <a:off x="-17633" y="548680"/>
            <a:ext cx="4301601" cy="324000"/>
          </a:xfrm>
          <a:prstGeom prst="rect">
            <a:avLst/>
          </a:prstGeom>
          <a:solidFill>
            <a:srgbClr val="00FF99"/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483700"/>
              </a:buClr>
              <a:buSzPct val="80000"/>
              <a:tabLst/>
              <a:defRPr/>
            </a:pPr>
            <a:r>
              <a:rPr lang="es-ES_tradnl" sz="1800" b="0" kern="0" dirty="0" smtClean="0">
                <a:latin typeface="Lucida Sans" pitchFamily="34" charset="0"/>
                <a:ea typeface="+mj-ea"/>
                <a:cs typeface="Lucida Sans" pitchFamily="34" charset="0"/>
              </a:rPr>
              <a:t>Conclusiones y Recomendaciones</a:t>
            </a:r>
            <a:endParaRPr kumimoji="0" lang="es-ES" sz="1800" b="0" i="0" u="none" strike="noStrike" kern="0" cap="none" spc="0" normalizeH="0" baseline="0" noProof="0" dirty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Lucida Sans" pitchFamily="34" charset="0"/>
              <a:ea typeface="+mj-ea"/>
              <a:cs typeface="Lucida Sans" pitchFamily="34" charset="0"/>
            </a:endParaRPr>
          </a:p>
        </p:txBody>
      </p:sp>
      <p:graphicFrame>
        <p:nvGraphicFramePr>
          <p:cNvPr id="9" name="10 Tabla"/>
          <p:cNvGraphicFramePr>
            <a:graphicFrameLocks noGrp="1"/>
          </p:cNvGraphicFramePr>
          <p:nvPr>
            <p:extLst/>
          </p:nvPr>
        </p:nvGraphicFramePr>
        <p:xfrm>
          <a:off x="107504" y="987133"/>
          <a:ext cx="8712967" cy="4876388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944216"/>
                <a:gridCol w="6768751"/>
              </a:tblGrid>
              <a:tr h="272473">
                <a:tc gridSpan="2">
                  <a:txBody>
                    <a:bodyPr/>
                    <a:lstStyle/>
                    <a:p>
                      <a:pPr algn="ctr">
                        <a:buClr>
                          <a:srgbClr val="FF3300"/>
                        </a:buClr>
                      </a:pPr>
                      <a:r>
                        <a:rPr lang="es-BO" sz="1500" b="1" dirty="0" smtClean="0">
                          <a:solidFill>
                            <a:srgbClr val="FFFF00"/>
                          </a:solidFill>
                          <a:latin typeface="Lucida Sans" panose="020B0602030504020204" pitchFamily="34" charset="0"/>
                        </a:rPr>
                        <a:t>CAPÍTULO 5: DISCUSIÓN DE LOS RESULTADOS</a:t>
                      </a:r>
                      <a:endParaRPr lang="es-MX" sz="1500" b="1" dirty="0">
                        <a:solidFill>
                          <a:srgbClr val="FFFF00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anchor="ctr">
                    <a:solidFill>
                      <a:srgbClr val="2F2F9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400" b="0" dirty="0"/>
                    </a:p>
                  </a:txBody>
                  <a:tcPr anchor="ctr">
                    <a:solidFill>
                      <a:srgbClr val="FF9900"/>
                    </a:solidFill>
                  </a:tcPr>
                </a:tc>
              </a:tr>
              <a:tr h="26598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50" b="0" dirty="0" smtClean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Apartado</a:t>
                      </a:r>
                      <a:endParaRPr lang="es-ES" sz="1450" b="0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anchor="ctr">
                    <a:solidFill>
                      <a:srgbClr val="2F2F9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50" b="0" dirty="0" smtClean="0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</a:rPr>
                        <a:t>Descripción</a:t>
                      </a:r>
                      <a:endParaRPr lang="es-ES" sz="1450" b="0" dirty="0">
                        <a:solidFill>
                          <a:schemeClr val="tx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anchor="ctr">
                    <a:solidFill>
                      <a:srgbClr val="00FF99"/>
                    </a:solidFill>
                  </a:tcPr>
                </a:tc>
              </a:tr>
              <a:tr h="506022">
                <a:tc rowSpan="9">
                  <a:txBody>
                    <a:bodyPr/>
                    <a:lstStyle/>
                    <a:p>
                      <a:pPr>
                        <a:buClr>
                          <a:srgbClr val="FF3300"/>
                        </a:buClr>
                      </a:pPr>
                      <a:r>
                        <a:rPr lang="es-MX" sz="1400" b="1" dirty="0" smtClean="0">
                          <a:solidFill>
                            <a:srgbClr val="C00000"/>
                          </a:solidFill>
                          <a:latin typeface="Lucida Sans" panose="020B0602030504020204" pitchFamily="34" charset="0"/>
                        </a:rPr>
                        <a:t>5.1. </a:t>
                      </a:r>
                      <a:r>
                        <a:rPr lang="es-MX" sz="1400" b="0" dirty="0" smtClean="0">
                          <a:solidFill>
                            <a:srgbClr val="C00000"/>
                          </a:solidFill>
                          <a:latin typeface="Lucida Sans" panose="020B0602030504020204" pitchFamily="34" charset="0"/>
                        </a:rPr>
                        <a:t>Conclusiones</a:t>
                      </a:r>
                    </a:p>
                  </a:txBody>
                  <a:tcPr anchor="ctr">
                    <a:solidFill>
                      <a:srgbClr val="F6F6F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BO" sz="1300" dirty="0" smtClean="0">
                          <a:solidFill>
                            <a:srgbClr val="FF0000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 2" panose="05020102010507070707" pitchFamily="18" charset="2"/>
                        </a:rPr>
                        <a:t></a:t>
                      </a:r>
                      <a:r>
                        <a:rPr lang="es-BO" sz="1300" dirty="0" smtClean="0">
                          <a:solidFill>
                            <a:srgbClr val="000000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Elaborar las </a:t>
                      </a:r>
                      <a:r>
                        <a:rPr lang="es-BO" sz="1300" dirty="0" smtClean="0">
                          <a:solidFill>
                            <a:srgbClr val="C00000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conclusiones</a:t>
                      </a:r>
                      <a:r>
                        <a:rPr lang="es-BO" sz="1300" dirty="0" smtClean="0">
                          <a:solidFill>
                            <a:srgbClr val="000000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No se trata de hacer un resumen de la investigación ni de repetir en forma abreviada los resultados, sino de apuntar de manera clara y concisa cuál es el aporte a un campo específico del conocimiento.</a:t>
                      </a:r>
                      <a:endParaRPr lang="es-BO" sz="400" b="0" dirty="0" smtClean="0">
                        <a:latin typeface="Lucida Sans" panose="020B0602030504020204" pitchFamily="34" charset="0"/>
                      </a:endParaRPr>
                    </a:p>
                  </a:txBody>
                  <a:tcPr marL="89535" marR="89535" marT="0" marB="0">
                    <a:solidFill>
                      <a:srgbClr val="FFFFFF"/>
                    </a:solidFill>
                  </a:tcPr>
                </a:tc>
              </a:tr>
              <a:tr h="259498">
                <a:tc vMerge="1">
                  <a:txBody>
                    <a:bodyPr/>
                    <a:lstStyle/>
                    <a:p>
                      <a:pPr>
                        <a:buClr>
                          <a:srgbClr val="FF3300"/>
                        </a:buClr>
                      </a:pPr>
                      <a:endParaRPr lang="es-MX" sz="1400" b="0" dirty="0" smtClean="0">
                        <a:solidFill>
                          <a:srgbClr val="C00000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anchor="ctr">
                    <a:solidFill>
                      <a:srgbClr val="E2E2F6"/>
                    </a:solidFill>
                  </a:tcPr>
                </a:tc>
                <a:tc>
                  <a:txBody>
                    <a:bodyPr/>
                    <a:lstStyle/>
                    <a:p>
                      <a:pPr marL="252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/>
                        <a:defRPr/>
                      </a:pPr>
                      <a:r>
                        <a:rPr lang="es-ES" sz="1300" b="0" i="0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  <a:sym typeface="Wingdings 3" panose="05040102010807070707" pitchFamily="18" charset="2"/>
                        </a:rPr>
                        <a:t></a:t>
                      </a:r>
                      <a:r>
                        <a:rPr lang="es-BO" sz="1300" dirty="0" smtClean="0">
                          <a:solidFill>
                            <a:srgbClr val="C00000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 2" panose="05020102010507070707" pitchFamily="18" charset="2"/>
                        </a:rPr>
                        <a:t>Establecer</a:t>
                      </a:r>
                      <a:r>
                        <a:rPr lang="es-BO" sz="1300" baseline="0" dirty="0" smtClean="0">
                          <a:solidFill>
                            <a:srgbClr val="000000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 2" panose="05020102010507070707" pitchFamily="18" charset="2"/>
                        </a:rPr>
                        <a:t> la manera cómo se cumplieron los </a:t>
                      </a:r>
                      <a:r>
                        <a:rPr lang="es-BO" sz="1300" baseline="0" dirty="0" smtClean="0">
                          <a:solidFill>
                            <a:srgbClr val="C00000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 2" panose="05020102010507070707" pitchFamily="18" charset="2"/>
                        </a:rPr>
                        <a:t>objetivos</a:t>
                      </a:r>
                      <a:r>
                        <a:rPr lang="es-BO" sz="1300" baseline="0" dirty="0" smtClean="0">
                          <a:solidFill>
                            <a:srgbClr val="000000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 2" panose="05020102010507070707" pitchFamily="18" charset="2"/>
                        </a:rPr>
                        <a:t>.</a:t>
                      </a:r>
                    </a:p>
                  </a:txBody>
                  <a:tcPr marL="89535" marR="89535" marT="0" marB="0">
                    <a:solidFill>
                      <a:srgbClr val="B9FFE1"/>
                    </a:solidFill>
                  </a:tcPr>
                </a:tc>
              </a:tr>
              <a:tr h="337348">
                <a:tc vMerge="1">
                  <a:txBody>
                    <a:bodyPr/>
                    <a:lstStyle/>
                    <a:p>
                      <a:pPr>
                        <a:buClr>
                          <a:srgbClr val="FF3300"/>
                        </a:buClr>
                      </a:pPr>
                      <a:endParaRPr lang="es-MX" sz="1400" b="0" dirty="0" smtClean="0">
                        <a:solidFill>
                          <a:srgbClr val="C00000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anchor="ctr">
                    <a:solidFill>
                      <a:srgbClr val="E2E2F6"/>
                    </a:solidFill>
                  </a:tcPr>
                </a:tc>
                <a:tc>
                  <a:txBody>
                    <a:bodyPr/>
                    <a:lstStyle/>
                    <a:p>
                      <a:pPr marL="252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/>
                        <a:defRPr/>
                      </a:pPr>
                      <a:r>
                        <a:rPr lang="es-ES" sz="1300" b="0" i="0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  <a:sym typeface="Wingdings 3" panose="05040102010807070707" pitchFamily="18" charset="2"/>
                        </a:rPr>
                        <a:t></a:t>
                      </a:r>
                      <a:r>
                        <a:rPr lang="es-BO" sz="1300" b="0" dirty="0" smtClean="0">
                          <a:solidFill>
                            <a:srgbClr val="C00000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 2" panose="05020102010507070707" pitchFamily="18" charset="2"/>
                        </a:rPr>
                        <a:t>Discutir </a:t>
                      </a:r>
                      <a:r>
                        <a:rPr lang="es-BO" sz="1300" b="0" dirty="0" smtClean="0">
                          <a:solidFill>
                            <a:srgbClr val="000000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 2" panose="05020102010507070707" pitchFamily="18" charset="2"/>
                        </a:rPr>
                        <a:t>e</a:t>
                      </a:r>
                      <a:r>
                        <a:rPr lang="es-BO" sz="1300" b="0" baseline="0" dirty="0" smtClean="0">
                          <a:solidFill>
                            <a:srgbClr val="000000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 2" panose="05020102010507070707" pitchFamily="18" charset="2"/>
                        </a:rPr>
                        <a:t>l grado de evidencia que la </a:t>
                      </a:r>
                      <a:r>
                        <a:rPr lang="es-BO" sz="1300" b="0" baseline="0" dirty="0" smtClean="0">
                          <a:solidFill>
                            <a:srgbClr val="C00000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 2" panose="05020102010507070707" pitchFamily="18" charset="2"/>
                        </a:rPr>
                        <a:t>hipótesis</a:t>
                      </a:r>
                      <a:r>
                        <a:rPr lang="es-BO" sz="1300" b="0" baseline="0" dirty="0" smtClean="0">
                          <a:solidFill>
                            <a:srgbClr val="0000CC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 2" panose="05020102010507070707" pitchFamily="18" charset="2"/>
                        </a:rPr>
                        <a:t> </a:t>
                      </a:r>
                      <a:r>
                        <a:rPr lang="es-BO" sz="1300" b="0" baseline="0" dirty="0" smtClean="0">
                          <a:solidFill>
                            <a:srgbClr val="000000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 2" panose="05020102010507070707" pitchFamily="18" charset="2"/>
                        </a:rPr>
                        <a:t>recibe en su favor y destacar la</a:t>
                      </a:r>
                      <a:r>
                        <a:rPr lang="es-BO" sz="1300" b="0" dirty="0" smtClean="0">
                          <a:solidFill>
                            <a:srgbClr val="000000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contribución al conocimiento sobre el tema abordado. </a:t>
                      </a:r>
                    </a:p>
                  </a:txBody>
                  <a:tcPr marL="89535" marR="89535" marT="0" marB="0">
                    <a:solidFill>
                      <a:srgbClr val="B9FFE1"/>
                    </a:solidFill>
                  </a:tcPr>
                </a:tc>
              </a:tr>
              <a:tr h="337348">
                <a:tc vMerge="1">
                  <a:txBody>
                    <a:bodyPr/>
                    <a:lstStyle/>
                    <a:p>
                      <a:pPr>
                        <a:buClr>
                          <a:srgbClr val="FF3300"/>
                        </a:buClr>
                      </a:pPr>
                      <a:endParaRPr lang="es-MX" sz="1400" b="0" dirty="0" smtClean="0">
                        <a:solidFill>
                          <a:srgbClr val="C00000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anchor="ctr">
                    <a:solidFill>
                      <a:srgbClr val="E2E2F6"/>
                    </a:solidFill>
                  </a:tcPr>
                </a:tc>
                <a:tc>
                  <a:txBody>
                    <a:bodyPr/>
                    <a:lstStyle/>
                    <a:p>
                      <a:pPr marL="252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/>
                        <a:defRPr/>
                      </a:pPr>
                      <a:r>
                        <a:rPr lang="es-ES" sz="1300" b="0" i="0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  <a:sym typeface="Wingdings 3" panose="05040102010807070707" pitchFamily="18" charset="2"/>
                        </a:rPr>
                        <a:t></a:t>
                      </a:r>
                      <a:r>
                        <a:rPr lang="es-BO" sz="1300" dirty="0" smtClean="0">
                          <a:solidFill>
                            <a:srgbClr val="C00000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 2" panose="05020102010507070707" pitchFamily="18" charset="2"/>
                        </a:rPr>
                        <a:t>Rela</a:t>
                      </a:r>
                      <a:r>
                        <a:rPr lang="es-BO" sz="1300" baseline="0" dirty="0" smtClean="0">
                          <a:solidFill>
                            <a:srgbClr val="C00000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 2" panose="05020102010507070707" pitchFamily="18" charset="2"/>
                        </a:rPr>
                        <a:t>cionar</a:t>
                      </a:r>
                      <a:r>
                        <a:rPr lang="es-BO" sz="1300" baseline="0" dirty="0" smtClean="0">
                          <a:solidFill>
                            <a:srgbClr val="000000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 2" panose="05020102010507070707" pitchFamily="18" charset="2"/>
                        </a:rPr>
                        <a:t> los </a:t>
                      </a:r>
                      <a:r>
                        <a:rPr lang="es-BO" sz="1300" baseline="0" dirty="0" smtClean="0">
                          <a:solidFill>
                            <a:srgbClr val="C00000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 2" panose="05020102010507070707" pitchFamily="18" charset="2"/>
                        </a:rPr>
                        <a:t>resultados</a:t>
                      </a:r>
                      <a:r>
                        <a:rPr lang="es-BO" sz="1300" baseline="0" dirty="0" smtClean="0">
                          <a:solidFill>
                            <a:srgbClr val="000000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 2" panose="05020102010507070707" pitchFamily="18" charset="2"/>
                        </a:rPr>
                        <a:t> con otras investigaciones, es decir, señalar si los resultados coinciden con la literatura previa.  </a:t>
                      </a:r>
                    </a:p>
                  </a:txBody>
                  <a:tcPr marL="89535" marR="89535" marT="0" marB="0">
                    <a:solidFill>
                      <a:srgbClr val="B9FFE1"/>
                    </a:solidFill>
                  </a:tcPr>
                </a:tc>
              </a:tr>
              <a:tr h="259498">
                <a:tc vMerge="1">
                  <a:txBody>
                    <a:bodyPr/>
                    <a:lstStyle/>
                    <a:p>
                      <a:pPr>
                        <a:buClr>
                          <a:srgbClr val="FF3300"/>
                        </a:buClr>
                      </a:pPr>
                      <a:endParaRPr lang="es-MX" sz="1400" b="0" dirty="0" smtClean="0">
                        <a:solidFill>
                          <a:srgbClr val="C00000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anchor="ctr">
                    <a:solidFill>
                      <a:srgbClr val="E2E2F6"/>
                    </a:solidFill>
                  </a:tcPr>
                </a:tc>
                <a:tc>
                  <a:txBody>
                    <a:bodyPr/>
                    <a:lstStyle/>
                    <a:p>
                      <a:pPr marL="252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/>
                        <a:defRPr/>
                      </a:pPr>
                      <a:r>
                        <a:rPr lang="es-ES" sz="1300" b="0" i="0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  <a:sym typeface="Wingdings 3" panose="05040102010807070707" pitchFamily="18" charset="2"/>
                        </a:rPr>
                        <a:t></a:t>
                      </a:r>
                      <a:r>
                        <a:rPr lang="es-BO" sz="1300" baseline="0" dirty="0" smtClean="0">
                          <a:solidFill>
                            <a:srgbClr val="C00000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 2" panose="05020102010507070707" pitchFamily="18" charset="2"/>
                        </a:rPr>
                        <a:t>Reconocer</a:t>
                      </a:r>
                      <a:r>
                        <a:rPr lang="es-BO" sz="1300" baseline="0" dirty="0" smtClean="0">
                          <a:solidFill>
                            <a:srgbClr val="000000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 2" panose="05020102010507070707" pitchFamily="18" charset="2"/>
                        </a:rPr>
                        <a:t> las </a:t>
                      </a:r>
                      <a:r>
                        <a:rPr lang="es-BO" sz="1300" baseline="0" dirty="0" smtClean="0">
                          <a:solidFill>
                            <a:srgbClr val="C00000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 2" panose="05020102010507070707" pitchFamily="18" charset="2"/>
                        </a:rPr>
                        <a:t>limitaciones</a:t>
                      </a:r>
                      <a:r>
                        <a:rPr lang="es-BO" sz="1300" baseline="0" dirty="0" smtClean="0">
                          <a:solidFill>
                            <a:srgbClr val="0000CC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 2" panose="05020102010507070707" pitchFamily="18" charset="2"/>
                        </a:rPr>
                        <a:t> </a:t>
                      </a:r>
                      <a:r>
                        <a:rPr lang="es-BO" sz="1300" baseline="0" dirty="0" smtClean="0">
                          <a:solidFill>
                            <a:srgbClr val="000000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 2" panose="05020102010507070707" pitchFamily="18" charset="2"/>
                        </a:rPr>
                        <a:t>de la investigación.</a:t>
                      </a:r>
                    </a:p>
                  </a:txBody>
                  <a:tcPr marL="89535" marR="89535" marT="0" marB="0">
                    <a:solidFill>
                      <a:srgbClr val="B9FFE1"/>
                    </a:solidFill>
                  </a:tcPr>
                </a:tc>
              </a:tr>
              <a:tr h="337348">
                <a:tc vMerge="1">
                  <a:txBody>
                    <a:bodyPr/>
                    <a:lstStyle/>
                    <a:p>
                      <a:pPr>
                        <a:buClr>
                          <a:srgbClr val="FF3300"/>
                        </a:buClr>
                      </a:pPr>
                      <a:endParaRPr lang="es-MX" sz="1400" b="0" dirty="0" smtClean="0">
                        <a:solidFill>
                          <a:srgbClr val="C00000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anchor="ctr">
                    <a:solidFill>
                      <a:srgbClr val="E2E2F6"/>
                    </a:solidFill>
                  </a:tcPr>
                </a:tc>
                <a:tc>
                  <a:txBody>
                    <a:bodyPr/>
                    <a:lstStyle/>
                    <a:p>
                      <a:pPr marL="252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/>
                        <a:defRPr/>
                      </a:pPr>
                      <a:r>
                        <a:rPr lang="es-ES" sz="1300" b="0" i="0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  <a:sym typeface="Wingdings 3" panose="05040102010807070707" pitchFamily="18" charset="2"/>
                        </a:rPr>
                        <a:t></a:t>
                      </a:r>
                      <a:r>
                        <a:rPr lang="es-ES_tradnl" sz="1300" baseline="0" dirty="0" smtClean="0">
                          <a:solidFill>
                            <a:srgbClr val="C00000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 2" panose="05020102010507070707" pitchFamily="18" charset="2"/>
                        </a:rPr>
                        <a:t>D</a:t>
                      </a:r>
                      <a:r>
                        <a:rPr lang="es-ES_tradnl" sz="1300" baseline="0" dirty="0" smtClean="0">
                          <a:solidFill>
                            <a:srgbClr val="C00000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estacar</a:t>
                      </a:r>
                      <a:r>
                        <a:rPr lang="es-ES_tradnl" sz="1300" baseline="0" dirty="0" smtClean="0"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la importancia y significado de la investigación realizada y la forma cómo encaja con el </a:t>
                      </a:r>
                      <a:r>
                        <a:rPr lang="es-ES_tradnl" sz="1300" baseline="0" dirty="0" smtClean="0">
                          <a:solidFill>
                            <a:srgbClr val="C00000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conocimiento</a:t>
                      </a:r>
                      <a:r>
                        <a:rPr lang="es-ES_tradnl" sz="1300" baseline="0" dirty="0" smtClean="0">
                          <a:solidFill>
                            <a:srgbClr val="0000CC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_tradnl" sz="1300" baseline="0" dirty="0" smtClean="0"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disponible</a:t>
                      </a:r>
                      <a:r>
                        <a:rPr lang="es-BO" sz="1300" b="0" baseline="0" dirty="0" smtClean="0">
                          <a:effectLst/>
                          <a:latin typeface="Lucida Sans" panose="020B0602030504020204" pitchFamily="34" charset="0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 marL="89535" marR="89535" marT="0" marB="0">
                    <a:solidFill>
                      <a:srgbClr val="B9FFE1"/>
                    </a:solidFill>
                  </a:tcPr>
                </a:tc>
              </a:tr>
              <a:tr h="259498">
                <a:tc vMerge="1">
                  <a:txBody>
                    <a:bodyPr/>
                    <a:lstStyle/>
                    <a:p>
                      <a:pPr>
                        <a:buClr>
                          <a:srgbClr val="FF3300"/>
                        </a:buClr>
                      </a:pPr>
                      <a:endParaRPr lang="es-MX" sz="1400" b="0" dirty="0" smtClean="0">
                        <a:solidFill>
                          <a:srgbClr val="C00000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anchor="ctr">
                    <a:solidFill>
                      <a:srgbClr val="E2E2F6"/>
                    </a:solidFill>
                  </a:tcPr>
                </a:tc>
                <a:tc>
                  <a:txBody>
                    <a:bodyPr/>
                    <a:lstStyle/>
                    <a:p>
                      <a:pPr marL="252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/>
                        <a:defRPr/>
                      </a:pPr>
                      <a:r>
                        <a:rPr lang="es-ES" sz="1300" b="0" i="0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  <a:sym typeface="Wingdings 3" panose="05040102010807070707" pitchFamily="18" charset="2"/>
                        </a:rPr>
                        <a:t></a:t>
                      </a:r>
                      <a:r>
                        <a:rPr lang="es-ES_tradnl" sz="1300" baseline="0" dirty="0" smtClean="0">
                          <a:solidFill>
                            <a:srgbClr val="C00000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 2" panose="05020102010507070707" pitchFamily="18" charset="2"/>
                        </a:rPr>
                        <a:t>E</a:t>
                      </a:r>
                      <a:r>
                        <a:rPr lang="es-ES_tradnl" sz="1300" baseline="0" dirty="0" smtClean="0">
                          <a:solidFill>
                            <a:srgbClr val="C00000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xplicar</a:t>
                      </a:r>
                      <a:r>
                        <a:rPr lang="es-ES_tradnl" sz="1300" baseline="0" dirty="0" smtClean="0"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los resultados </a:t>
                      </a:r>
                      <a:r>
                        <a:rPr lang="es-ES_tradnl" sz="1300" baseline="0" dirty="0" smtClean="0">
                          <a:solidFill>
                            <a:srgbClr val="C00000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inesperados</a:t>
                      </a:r>
                      <a:r>
                        <a:rPr lang="es-ES_tradnl" sz="1300" baseline="0" dirty="0" smtClean="0"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89535" marR="89535" marT="0" marB="0">
                    <a:solidFill>
                      <a:srgbClr val="B9FFE1"/>
                    </a:solidFill>
                  </a:tcPr>
                </a:tc>
              </a:tr>
              <a:tr h="337348">
                <a:tc vMerge="1">
                  <a:txBody>
                    <a:bodyPr/>
                    <a:lstStyle/>
                    <a:p>
                      <a:pPr>
                        <a:buClr>
                          <a:srgbClr val="FF3300"/>
                        </a:buClr>
                      </a:pPr>
                      <a:endParaRPr lang="es-MX" sz="1400" b="0" dirty="0" smtClean="0">
                        <a:solidFill>
                          <a:srgbClr val="C00000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anchor="ctr">
                    <a:solidFill>
                      <a:srgbClr val="E2E2F6"/>
                    </a:solidFill>
                  </a:tcPr>
                </a:tc>
                <a:tc>
                  <a:txBody>
                    <a:bodyPr/>
                    <a:lstStyle/>
                    <a:p>
                      <a:pPr marL="252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/>
                        <a:defRPr/>
                      </a:pPr>
                      <a:r>
                        <a:rPr lang="es-ES" sz="1300" b="0" i="0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  <a:sym typeface="Wingdings 3" panose="05040102010807070707" pitchFamily="18" charset="2"/>
                        </a:rPr>
                        <a:t></a:t>
                      </a:r>
                      <a:r>
                        <a:rPr lang="es-ES_tradnl" sz="1300" b="0" baseline="0" dirty="0" smtClean="0">
                          <a:solidFill>
                            <a:schemeClr val="dk1"/>
                          </a:solidFill>
                          <a:effectLst/>
                          <a:latin typeface="Lucida Sans" panose="020B0602030504020204" pitchFamily="34" charset="0"/>
                          <a:ea typeface="+mn-ea"/>
                          <a:cs typeface="+mn-cs"/>
                          <a:sym typeface="Wingdings 3" panose="05040102010807070707" pitchFamily="18" charset="2"/>
                        </a:rPr>
                        <a:t>Si se ha realizado un </a:t>
                      </a:r>
                      <a:r>
                        <a:rPr lang="es-ES_tradnl" sz="1300" b="0" baseline="0" dirty="0" smtClean="0">
                          <a:solidFill>
                            <a:srgbClr val="C00000"/>
                          </a:solidFill>
                          <a:effectLst/>
                          <a:latin typeface="Lucida Sans" panose="020B0602030504020204" pitchFamily="34" charset="0"/>
                          <a:ea typeface="+mn-ea"/>
                          <a:cs typeface="+mn-cs"/>
                          <a:sym typeface="Wingdings 3" panose="05040102010807070707" pitchFamily="18" charset="2"/>
                        </a:rPr>
                        <a:t>experimento</a:t>
                      </a:r>
                      <a:r>
                        <a:rPr lang="es-ES_tradnl" sz="1300" b="0" baseline="0" dirty="0" smtClean="0">
                          <a:solidFill>
                            <a:schemeClr val="dk1"/>
                          </a:solidFill>
                          <a:effectLst/>
                          <a:latin typeface="Lucida Sans" panose="020B0602030504020204" pitchFamily="34" charset="0"/>
                          <a:ea typeface="+mn-ea"/>
                          <a:cs typeface="+mn-cs"/>
                          <a:sym typeface="Wingdings 3" panose="05040102010807070707" pitchFamily="18" charset="2"/>
                        </a:rPr>
                        <a:t>, </a:t>
                      </a:r>
                      <a:r>
                        <a:rPr lang="es-ES_tradnl" sz="1300" b="0" baseline="0" dirty="0" smtClean="0">
                          <a:solidFill>
                            <a:srgbClr val="C00000"/>
                          </a:solidFill>
                          <a:effectLst/>
                          <a:latin typeface="Lucida Sans" panose="020B0602030504020204" pitchFamily="34" charset="0"/>
                          <a:ea typeface="+mn-ea"/>
                          <a:cs typeface="+mn-cs"/>
                          <a:sym typeface="Wingdings 3" panose="05040102010807070707" pitchFamily="18" charset="2"/>
                        </a:rPr>
                        <a:t>exp</a:t>
                      </a:r>
                      <a:r>
                        <a:rPr lang="es-ES_tradnl" sz="1300" b="0" baseline="0" dirty="0" smtClean="0">
                          <a:solidFill>
                            <a:srgbClr val="C00000"/>
                          </a:solidFill>
                          <a:effectLst/>
                          <a:latin typeface="Lucida Sans" panose="020B0602030504020204" pitchFamily="34" charset="0"/>
                          <a:cs typeface="+mn-cs"/>
                          <a:sym typeface="Wingdings 3" panose="05040102010807070707" pitchFamily="18" charset="2"/>
                        </a:rPr>
                        <a:t>licar </a:t>
                      </a:r>
                      <a:r>
                        <a:rPr lang="es-ES_tradnl" sz="1300" b="0" baseline="0" dirty="0" smtClean="0">
                          <a:solidFill>
                            <a:schemeClr val="dk1"/>
                          </a:solidFill>
                          <a:effectLst/>
                          <a:latin typeface="Lucida Sans" panose="020B0602030504020204" pitchFamily="34" charset="0"/>
                          <a:cs typeface="+mn-cs"/>
                          <a:sym typeface="Wingdings 3" panose="05040102010807070707" pitchFamily="18" charset="2"/>
                        </a:rPr>
                        <a:t>con claridad las influencias del tratamiento.</a:t>
                      </a:r>
                    </a:p>
                  </a:txBody>
                  <a:tcPr marL="89535" marR="89535" marT="0" marB="0">
                    <a:solidFill>
                      <a:srgbClr val="B9FFE1"/>
                    </a:solidFill>
                  </a:tcPr>
                </a:tc>
              </a:tr>
              <a:tr h="493634">
                <a:tc vMerge="1">
                  <a:txBody>
                    <a:bodyPr/>
                    <a:lstStyle/>
                    <a:p>
                      <a:pPr>
                        <a:buClr>
                          <a:srgbClr val="FF3300"/>
                        </a:buClr>
                      </a:pPr>
                      <a:endParaRPr lang="es-MX" sz="1400" b="0" dirty="0" smtClean="0">
                        <a:solidFill>
                          <a:srgbClr val="C00000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anchor="ctr">
                    <a:solidFill>
                      <a:srgbClr val="E2E2F6"/>
                    </a:solidFill>
                  </a:tcPr>
                </a:tc>
                <a:tc>
                  <a:txBody>
                    <a:bodyPr/>
                    <a:lstStyle/>
                    <a:p>
                      <a:pPr marL="252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/>
                        <a:defRPr/>
                      </a:pPr>
                      <a:r>
                        <a:rPr lang="es-ES" sz="1300" b="0" i="0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  <a:sym typeface="Wingdings 3" panose="05040102010807070707" pitchFamily="18" charset="2"/>
                        </a:rPr>
                        <a:t></a:t>
                      </a:r>
                      <a:r>
                        <a:rPr lang="es-ES_tradnl" sz="1300" baseline="0" dirty="0" smtClean="0">
                          <a:solidFill>
                            <a:schemeClr val="dk1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 2" panose="05020102010507070707" pitchFamily="18" charset="2"/>
                        </a:rPr>
                        <a:t>Si la </a:t>
                      </a:r>
                      <a:r>
                        <a:rPr lang="es-ES_tradnl" sz="1300" baseline="0" dirty="0" smtClean="0">
                          <a:solidFill>
                            <a:srgbClr val="C00000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 2" panose="05020102010507070707" pitchFamily="18" charset="2"/>
                        </a:rPr>
                        <a:t>hipótesis</a:t>
                      </a:r>
                      <a:r>
                        <a:rPr lang="es-ES_tradnl" sz="1300" baseline="0" dirty="0" smtClean="0">
                          <a:solidFill>
                            <a:schemeClr val="dk1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 2" panose="05020102010507070707" pitchFamily="18" charset="2"/>
                        </a:rPr>
                        <a:t> </a:t>
                      </a:r>
                      <a:r>
                        <a:rPr lang="es-ES_tradnl" sz="1300" baseline="0" dirty="0" smtClean="0">
                          <a:solidFill>
                            <a:schemeClr val="tx1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 2" panose="05020102010507070707" pitchFamily="18" charset="2"/>
                        </a:rPr>
                        <a:t>no</a:t>
                      </a:r>
                      <a:r>
                        <a:rPr lang="es-ES_tradnl" sz="1300" baseline="0" dirty="0" smtClean="0">
                          <a:solidFill>
                            <a:schemeClr val="dk1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 2" panose="05020102010507070707" pitchFamily="18" charset="2"/>
                        </a:rPr>
                        <a:t> ha recibido evidencia a su favor, </a:t>
                      </a:r>
                      <a:r>
                        <a:rPr lang="es-ES_tradnl" sz="1300" baseline="0" dirty="0" smtClean="0">
                          <a:solidFill>
                            <a:srgbClr val="C00000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 2" panose="05020102010507070707" pitchFamily="18" charset="2"/>
                        </a:rPr>
                        <a:t>s</a:t>
                      </a:r>
                      <a:r>
                        <a:rPr lang="es-ES_tradnl" sz="1300" baseline="0" dirty="0" smtClean="0">
                          <a:solidFill>
                            <a:srgbClr val="C00000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eñalar</a:t>
                      </a:r>
                      <a:r>
                        <a:rPr lang="es-ES_tradnl" sz="1300" baseline="0" dirty="0" smtClean="0"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 al menos especular sobre las razones. </a:t>
                      </a:r>
                    </a:p>
                  </a:txBody>
                  <a:tcPr marL="89535" marR="89535" marT="0" marB="0">
                    <a:solidFill>
                      <a:srgbClr val="B9FFE1"/>
                    </a:solidFill>
                  </a:tcPr>
                </a:tc>
              </a:tr>
              <a:tr h="49363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dirty="0" smtClean="0">
                          <a:solidFill>
                            <a:srgbClr val="C00000"/>
                          </a:solidFill>
                          <a:latin typeface="Lucida Sans" panose="020B0602030504020204" pitchFamily="34" charset="0"/>
                        </a:rPr>
                        <a:t>5.2. </a:t>
                      </a:r>
                      <a:r>
                        <a:rPr lang="es-MX" sz="1400" b="0" dirty="0" smtClean="0">
                          <a:solidFill>
                            <a:srgbClr val="C00000"/>
                          </a:solidFill>
                          <a:latin typeface="Lucida Sans" panose="020B0602030504020204" pitchFamily="34" charset="0"/>
                        </a:rPr>
                        <a:t>Recomendaciones</a:t>
                      </a:r>
                    </a:p>
                  </a:txBody>
                  <a:tcPr anchor="ctr">
                    <a:solidFill>
                      <a:srgbClr val="E2E2F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BO" sz="1300" dirty="0" smtClean="0">
                          <a:solidFill>
                            <a:srgbClr val="FF0000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 2" panose="05020102010507070707" pitchFamily="18" charset="2"/>
                        </a:rPr>
                        <a:t></a:t>
                      </a:r>
                      <a:r>
                        <a:rPr lang="es-ES_tradnl" sz="1300" baseline="0" dirty="0" smtClean="0"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 base a los resultados obtenidos, </a:t>
                      </a:r>
                      <a:r>
                        <a:rPr lang="es-ES_tradnl" sz="1300" baseline="0" dirty="0" smtClean="0">
                          <a:solidFill>
                            <a:srgbClr val="C00000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formular recomendaciones </a:t>
                      </a:r>
                      <a:r>
                        <a:rPr lang="es-ES_tradnl" sz="1300" baseline="0" dirty="0" smtClean="0"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para otras investigaciones, sugiriendo, por ejemplo, un nuevo planteamiento del problema, otras unidades muestrales, otros instrumentos de medición o nuevas líneas de investigación. Es decir, indicar lo que sigue y lo que debe hacerse.</a:t>
                      </a:r>
                      <a:endParaRPr lang="es-BO" sz="400" dirty="0" smtClean="0"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35" name="128 Rectángulo"/>
          <p:cNvSpPr/>
          <p:nvPr/>
        </p:nvSpPr>
        <p:spPr bwMode="auto">
          <a:xfrm>
            <a:off x="1691680" y="6309320"/>
            <a:ext cx="6904480" cy="540000"/>
          </a:xfrm>
          <a:prstGeom prst="rect">
            <a:avLst/>
          </a:prstGeom>
          <a:gradFill>
            <a:gsLst>
              <a:gs pos="7000">
                <a:srgbClr val="00FF99"/>
              </a:gs>
              <a:gs pos="7000">
                <a:srgbClr val="FF0000"/>
              </a:gs>
              <a:gs pos="12000">
                <a:srgbClr val="2F2F91"/>
              </a:gs>
            </a:gsLst>
            <a:path path="circle">
              <a:fillToRect l="100000" t="100000"/>
            </a:path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 eaLnBrk="0" hangingPunct="0">
              <a:defRPr/>
            </a:pPr>
            <a:r>
              <a:rPr lang="es-BO" sz="1600" b="0" dirty="0" smtClean="0">
                <a:solidFill>
                  <a:schemeClr val="bg1"/>
                </a:solidFill>
                <a:latin typeface="Lucida Sans" panose="020B0602030504020204" pitchFamily="34" charset="0"/>
              </a:rPr>
              <a:t>Los resultados </a:t>
            </a:r>
            <a:r>
              <a:rPr lang="es-BO" sz="1600" b="0" dirty="0">
                <a:solidFill>
                  <a:schemeClr val="bg1"/>
                </a:solidFill>
                <a:latin typeface="Lucida Sans" panose="020B0602030504020204" pitchFamily="34" charset="0"/>
              </a:rPr>
              <a:t>se discuten e interpretan a la luz de los elementos teóricos incorporados y los objetivos que se </a:t>
            </a:r>
            <a:r>
              <a:rPr lang="es-BO" sz="1600" b="0" dirty="0" smtClean="0">
                <a:solidFill>
                  <a:schemeClr val="bg1"/>
                </a:solidFill>
                <a:latin typeface="Lucida Sans" panose="020B0602030504020204" pitchFamily="34" charset="0"/>
              </a:rPr>
              <a:t>plantearon.</a:t>
            </a:r>
            <a:endParaRPr lang="es-ES" sz="1600" b="0" kern="0" dirty="0">
              <a:solidFill>
                <a:schemeClr val="bg1"/>
              </a:solidFill>
              <a:latin typeface="Lucida Sans" pitchFamily="34" charset="0"/>
              <a:cs typeface="Lucida San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5148289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 Título"/>
          <p:cNvSpPr txBox="1">
            <a:spLocks/>
          </p:cNvSpPr>
          <p:nvPr/>
        </p:nvSpPr>
        <p:spPr>
          <a:xfrm>
            <a:off x="-36512" y="-27384"/>
            <a:ext cx="9184534" cy="571480"/>
          </a:xfrm>
          <a:prstGeom prst="rect">
            <a:avLst/>
          </a:prstGeom>
          <a:gradFill>
            <a:gsLst>
              <a:gs pos="7000">
                <a:srgbClr val="00FF99"/>
              </a:gs>
              <a:gs pos="22000">
                <a:srgbClr val="FF0000"/>
              </a:gs>
              <a:gs pos="33000">
                <a:srgbClr val="2F2F91"/>
              </a:gs>
            </a:gsLst>
            <a:path path="circle">
              <a:fillToRect l="100000" t="100000"/>
            </a:path>
          </a:gradFill>
          <a:effectLst>
            <a:reflection blurRad="6350" stA="50000" endA="300" endPos="55000" dir="5400000" sy="-100000" algn="bl" rotWithShape="0"/>
          </a:effec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ES_tradnl" sz="2800" kern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" pitchFamily="34" charset="0"/>
                <a:ea typeface="+mj-ea"/>
                <a:cs typeface="Lucida Sans" pitchFamily="34" charset="0"/>
              </a:rPr>
              <a:t>CAPÍTULO 6: PROPUESTA</a:t>
            </a:r>
            <a:endParaRPr kumimoji="0" lang="es-ES" sz="2800" b="1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Lucida Sans" pitchFamily="34" charset="0"/>
              <a:ea typeface="+mj-ea"/>
              <a:cs typeface="Lucida Sans" pitchFamily="34" charset="0"/>
            </a:endParaRPr>
          </a:p>
        </p:txBody>
      </p:sp>
      <p:sp>
        <p:nvSpPr>
          <p:cNvPr id="24" name="8 Marcador de número de diapositiva"/>
          <p:cNvSpPr txBox="1">
            <a:spLocks/>
          </p:cNvSpPr>
          <p:nvPr/>
        </p:nvSpPr>
        <p:spPr>
          <a:xfrm>
            <a:off x="7048500" y="6600825"/>
            <a:ext cx="2133600" cy="476250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161A972-1B43-4031-B38E-6352516437A2}" type="slidenum">
              <a:rPr kumimoji="0" lang="es-ES" sz="1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s-ES" sz="1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5" name="1 Título"/>
          <p:cNvSpPr txBox="1">
            <a:spLocks/>
          </p:cNvSpPr>
          <p:nvPr/>
        </p:nvSpPr>
        <p:spPr bwMode="auto">
          <a:xfrm>
            <a:off x="-17633" y="548680"/>
            <a:ext cx="5309713" cy="324000"/>
          </a:xfrm>
          <a:prstGeom prst="rect">
            <a:avLst/>
          </a:prstGeom>
          <a:solidFill>
            <a:srgbClr val="00FF99"/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483700"/>
              </a:buClr>
              <a:buSzPct val="80000"/>
              <a:tabLst/>
              <a:defRPr/>
            </a:pPr>
            <a:r>
              <a:rPr lang="es-ES_tradnl" sz="1800" b="0" kern="0" dirty="0" smtClean="0">
                <a:latin typeface="Lucida Sans" pitchFamily="34" charset="0"/>
                <a:ea typeface="+mj-ea"/>
                <a:cs typeface="Lucida Sans" pitchFamily="34" charset="0"/>
              </a:rPr>
              <a:t>Apartados y subapartados de la propuesta</a:t>
            </a:r>
            <a:endParaRPr kumimoji="0" lang="es-ES" sz="1800" b="0" i="0" u="none" strike="noStrike" kern="0" cap="none" spc="0" normalizeH="0" baseline="0" noProof="0" dirty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Lucida Sans" pitchFamily="34" charset="0"/>
              <a:ea typeface="+mj-ea"/>
              <a:cs typeface="Lucida Sans" pitchFamily="34" charset="0"/>
            </a:endParaRPr>
          </a:p>
        </p:txBody>
      </p:sp>
      <p:graphicFrame>
        <p:nvGraphicFramePr>
          <p:cNvPr id="8" name="10 Tabla"/>
          <p:cNvGraphicFramePr>
            <a:graphicFrameLocks noGrp="1"/>
          </p:cNvGraphicFramePr>
          <p:nvPr>
            <p:extLst/>
          </p:nvPr>
        </p:nvGraphicFramePr>
        <p:xfrm>
          <a:off x="179512" y="980728"/>
          <a:ext cx="8712967" cy="2476871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656184"/>
                <a:gridCol w="7056783"/>
              </a:tblGrid>
              <a:tr h="220620">
                <a:tc gridSpan="2">
                  <a:txBody>
                    <a:bodyPr/>
                    <a:lstStyle/>
                    <a:p>
                      <a:pPr algn="ctr">
                        <a:buClr>
                          <a:srgbClr val="FF3300"/>
                        </a:buClr>
                      </a:pPr>
                      <a:r>
                        <a:rPr lang="es-BO" sz="1500" b="1" dirty="0" smtClean="0">
                          <a:solidFill>
                            <a:srgbClr val="FFFF00"/>
                          </a:solidFill>
                          <a:latin typeface="Lucida Sans" panose="020B0602030504020204" pitchFamily="34" charset="0"/>
                        </a:rPr>
                        <a:t>CAPÍTULO 6: PROPUESTA</a:t>
                      </a:r>
                      <a:endParaRPr lang="es-MX" sz="1500" b="1" dirty="0">
                        <a:solidFill>
                          <a:srgbClr val="FFFF00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anchor="ctr">
                    <a:solidFill>
                      <a:srgbClr val="2F2F9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400" b="0" dirty="0"/>
                    </a:p>
                  </a:txBody>
                  <a:tcPr anchor="ctr">
                    <a:solidFill>
                      <a:srgbClr val="FF9900"/>
                    </a:solidFill>
                  </a:tcPr>
                </a:tc>
              </a:tr>
              <a:tr h="32803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50" b="0" dirty="0" smtClean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Apartado</a:t>
                      </a:r>
                      <a:endParaRPr lang="es-ES" sz="1450" b="0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anchor="ctr">
                    <a:solidFill>
                      <a:srgbClr val="2F2F9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50" b="0" dirty="0" smtClean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Descripción</a:t>
                      </a:r>
                      <a:endParaRPr lang="es-ES" sz="1450" b="0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</a:tr>
              <a:tr h="483263">
                <a:tc rowSpan="3">
                  <a:txBody>
                    <a:bodyPr/>
                    <a:lstStyle/>
                    <a:p>
                      <a:pPr>
                        <a:buClr>
                          <a:srgbClr val="FF3300"/>
                        </a:buClr>
                      </a:pPr>
                      <a:r>
                        <a:rPr lang="es-BO" sz="1400" b="0" i="0" kern="1200" dirty="0" smtClean="0">
                          <a:solidFill>
                            <a:srgbClr val="C00000"/>
                          </a:solidFill>
                          <a:effectLst/>
                          <a:latin typeface="Lucida Sans" panose="020B0602030504020204" pitchFamily="34" charset="0"/>
                          <a:ea typeface="+mn-ea"/>
                          <a:cs typeface="+mn-cs"/>
                        </a:rPr>
                        <a:t>Apartados y subapartados de la propuesta</a:t>
                      </a:r>
                      <a:endParaRPr lang="es-ES" sz="1400" b="0" i="0" dirty="0">
                        <a:solidFill>
                          <a:srgbClr val="C00000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anchor="ctr">
                    <a:solidFill>
                      <a:srgbClr val="F6F6F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BO" sz="1400" dirty="0" smtClean="0">
                          <a:solidFill>
                            <a:srgbClr val="FF0000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 2" panose="05020102010507070707" pitchFamily="18" charset="2"/>
                        </a:rPr>
                        <a:t></a:t>
                      </a:r>
                      <a:r>
                        <a:rPr lang="es-ES_tradnl" sz="1400" b="1" dirty="0" smtClean="0">
                          <a:solidFill>
                            <a:srgbClr val="C00000"/>
                          </a:solidFill>
                          <a:effectLst/>
                          <a:latin typeface="Lucida Sans" panose="020B0602030504020204" pitchFamily="34" charset="0"/>
                          <a:ea typeface="+mn-ea"/>
                          <a:cs typeface="+mn-cs"/>
                          <a:sym typeface="Wingdings 2" panose="05020102010507070707" pitchFamily="18" charset="2"/>
                        </a:rPr>
                        <a:t>Opcional</a:t>
                      </a:r>
                      <a:r>
                        <a:rPr lang="es-ES_tradnl" sz="1300" b="0" dirty="0" smtClean="0">
                          <a:solidFill>
                            <a:schemeClr val="dk1"/>
                          </a:solidFill>
                          <a:effectLst/>
                          <a:latin typeface="Lucida Sans" panose="020B0602030504020204" pitchFamily="34" charset="0"/>
                          <a:ea typeface="+mn-ea"/>
                          <a:cs typeface="+mn-cs"/>
                          <a:sym typeface="Wingdings 2" panose="05020102010507070707" pitchFamily="18" charset="2"/>
                        </a:rPr>
                        <a:t>. Con</a:t>
                      </a:r>
                      <a:r>
                        <a:rPr lang="es-ES_tradnl" sz="1300" b="0" baseline="0" dirty="0" smtClean="0">
                          <a:solidFill>
                            <a:schemeClr val="dk1"/>
                          </a:solidFill>
                          <a:effectLst/>
                          <a:latin typeface="Lucida Sans" panose="020B0602030504020204" pitchFamily="34" charset="0"/>
                          <a:ea typeface="+mn-ea"/>
                          <a:cs typeface="+mn-cs"/>
                          <a:sym typeface="Wingdings 2" panose="05020102010507070707" pitchFamily="18" charset="2"/>
                        </a:rPr>
                        <a:t> base a los resultados obtenidos, </a:t>
                      </a:r>
                      <a:r>
                        <a:rPr lang="es-ES_tradnl" sz="1300" b="0" baseline="0" dirty="0" smtClean="0">
                          <a:solidFill>
                            <a:srgbClr val="C00000"/>
                          </a:solidFill>
                          <a:effectLst/>
                          <a:latin typeface="Lucida Sans" panose="020B0602030504020204" pitchFamily="34" charset="0"/>
                          <a:ea typeface="+mn-ea"/>
                          <a:cs typeface="+mn-cs"/>
                          <a:sym typeface="Wingdings 2" panose="05020102010507070707" pitchFamily="18" charset="2"/>
                        </a:rPr>
                        <a:t>proponer</a:t>
                      </a:r>
                      <a:r>
                        <a:rPr lang="es-ES_tradnl" sz="1300" b="0" baseline="0" dirty="0" smtClean="0">
                          <a:solidFill>
                            <a:schemeClr val="dk1"/>
                          </a:solidFill>
                          <a:effectLst/>
                          <a:latin typeface="Lucida Sans" panose="020B0602030504020204" pitchFamily="34" charset="0"/>
                          <a:ea typeface="+mn-ea"/>
                          <a:cs typeface="+mn-cs"/>
                          <a:sym typeface="Wingdings 2" panose="05020102010507070707" pitchFamily="18" charset="2"/>
                        </a:rPr>
                        <a:t> la </a:t>
                      </a:r>
                      <a:r>
                        <a:rPr lang="es-ES_tradnl" sz="1300" b="0" dirty="0" smtClean="0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</a:rPr>
                        <a:t>resolución de problemas prácticos </a:t>
                      </a:r>
                      <a:r>
                        <a:rPr lang="es-ES" sz="1300" b="0" dirty="0" smtClean="0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</a:rPr>
                        <a:t>inmediatos, en orden a transformar las condiciones de </a:t>
                      </a:r>
                      <a:r>
                        <a:rPr lang="es-ES" sz="1300" b="0" dirty="0" smtClean="0">
                          <a:latin typeface="Lucida Sans" panose="020B0602030504020204" pitchFamily="34" charset="0"/>
                        </a:rPr>
                        <a:t>un acto productivo y a mejorar la calidad de ese producto.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400" dirty="0" smtClean="0"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>
                    <a:solidFill>
                      <a:srgbClr val="FFF3F3"/>
                    </a:solidFill>
                  </a:tcPr>
                </a:tc>
              </a:tr>
              <a:tr h="199609">
                <a:tc vMerge="1">
                  <a:txBody>
                    <a:bodyPr/>
                    <a:lstStyle/>
                    <a:p>
                      <a:endParaRPr lang="es-ES" sz="1400" b="1" dirty="0">
                        <a:solidFill>
                          <a:srgbClr val="C00000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>
                    <a:solidFill>
                      <a:srgbClr val="EBEB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BO" sz="1200" dirty="0" smtClean="0">
                          <a:solidFill>
                            <a:srgbClr val="FF0000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 2" panose="05020102010507070707" pitchFamily="18" charset="2"/>
                        </a:rPr>
                        <a:t></a:t>
                      </a:r>
                      <a:r>
                        <a:rPr lang="es-MX" sz="1300" dirty="0" smtClean="0"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 3" panose="05040102010807070707" pitchFamily="18" charset="2"/>
                        </a:rPr>
                        <a:t>La</a:t>
                      </a:r>
                      <a:r>
                        <a:rPr lang="es-MX" sz="1300" baseline="0" dirty="0" smtClean="0"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 3" panose="05040102010807070707" pitchFamily="18" charset="2"/>
                        </a:rPr>
                        <a:t> </a:t>
                      </a:r>
                      <a:r>
                        <a:rPr lang="es-MX" sz="1300" dirty="0" smtClean="0"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propuesta puede ser un</a:t>
                      </a:r>
                      <a:r>
                        <a:rPr lang="es-BO" sz="1300" dirty="0" smtClean="0">
                          <a:solidFill>
                            <a:srgbClr val="000000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BO" sz="1300" dirty="0" smtClean="0">
                          <a:solidFill>
                            <a:srgbClr val="C00000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sistema</a:t>
                      </a:r>
                      <a:r>
                        <a:rPr lang="es-BO" sz="1300" dirty="0" smtClean="0">
                          <a:solidFill>
                            <a:srgbClr val="000000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una </a:t>
                      </a:r>
                      <a:r>
                        <a:rPr lang="es-BO" sz="1300" dirty="0" smtClean="0">
                          <a:solidFill>
                            <a:srgbClr val="C00000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estrategia</a:t>
                      </a:r>
                      <a:r>
                        <a:rPr lang="es-BO" sz="1300" dirty="0" smtClean="0">
                          <a:solidFill>
                            <a:srgbClr val="000000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 el diseño de un </a:t>
                      </a:r>
                      <a:r>
                        <a:rPr lang="es-BO" sz="1300" dirty="0" smtClean="0">
                          <a:solidFill>
                            <a:srgbClr val="C00000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proyecto</a:t>
                      </a:r>
                      <a:r>
                        <a:rPr lang="es-BO" sz="1300" dirty="0" smtClean="0">
                          <a:solidFill>
                            <a:srgbClr val="000000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Organizarla en apartados y subapartados que incluyan como</a:t>
                      </a:r>
                      <a:r>
                        <a:rPr lang="es-BO" sz="1300" baseline="0" dirty="0" smtClean="0">
                          <a:solidFill>
                            <a:srgbClr val="000000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mínimo:</a:t>
                      </a:r>
                      <a:endParaRPr lang="es-BO" sz="1300" dirty="0" smtClean="0">
                        <a:solidFill>
                          <a:srgbClr val="000000"/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BO" sz="400" dirty="0" smtClean="0"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>
                    <a:solidFill>
                      <a:srgbClr val="FFCDCD"/>
                    </a:solidFill>
                  </a:tcPr>
                </a:tc>
              </a:tr>
              <a:tr h="609332">
                <a:tc vMerge="1">
                  <a:txBody>
                    <a:bodyPr/>
                    <a:lstStyle/>
                    <a:p>
                      <a:endParaRPr lang="es-B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520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300" b="0" i="0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  <a:sym typeface="Wingdings 3" panose="05040102010807070707" pitchFamily="18" charset="2"/>
                        </a:rPr>
                        <a:t></a:t>
                      </a:r>
                      <a:r>
                        <a:rPr lang="es-BO" sz="1300" dirty="0" smtClean="0">
                          <a:solidFill>
                            <a:srgbClr val="C00000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 2" panose="05020102010507070707" pitchFamily="18" charset="2"/>
                        </a:rPr>
                        <a:t>Las</a:t>
                      </a:r>
                      <a:r>
                        <a:rPr lang="es-BO" sz="1300" baseline="0" dirty="0" smtClean="0">
                          <a:solidFill>
                            <a:srgbClr val="C00000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 2" panose="05020102010507070707" pitchFamily="18" charset="2"/>
                        </a:rPr>
                        <a:t> bases </a:t>
                      </a:r>
                      <a:r>
                        <a:rPr lang="es-BO" sz="1300" baseline="0" dirty="0" smtClean="0">
                          <a:solidFill>
                            <a:srgbClr val="000000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 2" panose="05020102010507070707" pitchFamily="18" charset="2"/>
                        </a:rPr>
                        <a:t>de la propuesta.</a:t>
                      </a:r>
                    </a:p>
                    <a:p>
                      <a:pPr marL="2520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BO" sz="200" b="0" baseline="0" dirty="0" smtClean="0">
                        <a:latin typeface="Lucida Sans" panose="020B0602030504020204" pitchFamily="34" charset="0"/>
                      </a:endParaRPr>
                    </a:p>
                    <a:p>
                      <a:pPr marL="2520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300" b="0" i="0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  <a:sym typeface="Wingdings 3" panose="05040102010807070707" pitchFamily="18" charset="2"/>
                        </a:rPr>
                        <a:t></a:t>
                      </a:r>
                      <a:r>
                        <a:rPr lang="es-BO" sz="1300" dirty="0" smtClean="0">
                          <a:solidFill>
                            <a:srgbClr val="C00000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 2" panose="05020102010507070707" pitchFamily="18" charset="2"/>
                        </a:rPr>
                        <a:t>La</a:t>
                      </a:r>
                      <a:r>
                        <a:rPr lang="es-BO" sz="1300" baseline="0" dirty="0" smtClean="0">
                          <a:solidFill>
                            <a:srgbClr val="C00000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 2" panose="05020102010507070707" pitchFamily="18" charset="2"/>
                        </a:rPr>
                        <a:t> descripción </a:t>
                      </a:r>
                      <a:r>
                        <a:rPr lang="es-BO" sz="1300" baseline="0" dirty="0" smtClean="0">
                          <a:solidFill>
                            <a:srgbClr val="000000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 2" panose="05020102010507070707" pitchFamily="18" charset="2"/>
                        </a:rPr>
                        <a:t>del sistema, estrategia o diseño del proyecto.</a:t>
                      </a:r>
                    </a:p>
                    <a:p>
                      <a:pPr marL="2520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BO" sz="200" b="0" baseline="0" dirty="0" smtClean="0">
                        <a:latin typeface="Lucida Sans" panose="020B0602030504020204" pitchFamily="34" charset="0"/>
                      </a:endParaRPr>
                    </a:p>
                    <a:p>
                      <a:pPr marL="252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300" b="0" i="0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  <a:sym typeface="Wingdings 3" panose="05040102010807070707" pitchFamily="18" charset="2"/>
                        </a:rPr>
                        <a:t></a:t>
                      </a:r>
                      <a:r>
                        <a:rPr lang="es-BO" sz="1300" b="0" baseline="0" dirty="0" smtClean="0">
                          <a:solidFill>
                            <a:srgbClr val="C00000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 2" panose="05020102010507070707" pitchFamily="18" charset="2"/>
                        </a:rPr>
                        <a:t>Las i</a:t>
                      </a:r>
                      <a:r>
                        <a:rPr lang="es-BO" sz="1300" b="0" baseline="0" dirty="0" smtClean="0">
                          <a:solidFill>
                            <a:srgbClr val="0000CC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 2" panose="05020102010507070707" pitchFamily="18" charset="2"/>
                        </a:rPr>
                        <a:t>mplicaciones</a:t>
                      </a:r>
                      <a:r>
                        <a:rPr lang="es-BO" sz="1300" b="0" baseline="0" dirty="0" smtClean="0">
                          <a:solidFill>
                            <a:schemeClr val="dk1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 2" panose="05020102010507070707" pitchFamily="18" charset="2"/>
                        </a:rPr>
                        <a:t> prácticas de la propuesta.</a:t>
                      </a:r>
                    </a:p>
                    <a:p>
                      <a:pPr marL="252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BO" sz="300" b="0" baseline="0" dirty="0" smtClean="0">
                        <a:solidFill>
                          <a:schemeClr val="dk1"/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  <a:sym typeface="Wingdings 2" panose="05020102010507070707" pitchFamily="18" charset="2"/>
                      </a:endParaRPr>
                    </a:p>
                  </a:txBody>
                  <a:tcPr marL="89535" marR="89535" marT="0" marB="0">
                    <a:solidFill>
                      <a:srgbClr val="FFCDCD"/>
                    </a:solidFill>
                  </a:tcPr>
                </a:tc>
              </a:tr>
            </a:tbl>
          </a:graphicData>
        </a:graphic>
      </p:graphicFrame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7176" y="3576462"/>
            <a:ext cx="4851048" cy="2878289"/>
          </a:xfrm>
          <a:prstGeom prst="rect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35" name="128 Rectángulo"/>
          <p:cNvSpPr/>
          <p:nvPr/>
        </p:nvSpPr>
        <p:spPr bwMode="auto">
          <a:xfrm>
            <a:off x="1331640" y="6525344"/>
            <a:ext cx="7264520" cy="324000"/>
          </a:xfrm>
          <a:prstGeom prst="rect">
            <a:avLst/>
          </a:prstGeom>
          <a:gradFill>
            <a:gsLst>
              <a:gs pos="7000">
                <a:srgbClr val="00FF99"/>
              </a:gs>
              <a:gs pos="7000">
                <a:srgbClr val="FF0000"/>
              </a:gs>
              <a:gs pos="12000">
                <a:srgbClr val="2F2F91"/>
              </a:gs>
            </a:gsLst>
            <a:path path="circle">
              <a:fillToRect l="100000" t="100000"/>
            </a:path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 eaLnBrk="0" hangingPunct="0">
              <a:defRPr/>
            </a:pPr>
            <a:r>
              <a:rPr lang="es-BO" sz="1600" b="0" dirty="0" smtClean="0">
                <a:solidFill>
                  <a:schemeClr val="bg1"/>
                </a:solidFill>
                <a:latin typeface="Lucida Sans" panose="020B0602030504020204" pitchFamily="34" charset="0"/>
              </a:rPr>
              <a:t>La propuesta </a:t>
            </a:r>
            <a:r>
              <a:rPr lang="es-ES_tradnl" sz="1600" b="0" dirty="0" smtClean="0">
                <a:solidFill>
                  <a:schemeClr val="bg1"/>
                </a:solidFill>
                <a:latin typeface="Lucida Sans" panose="020B0602030504020204" pitchFamily="34" charset="0"/>
              </a:rPr>
              <a:t>busca </a:t>
            </a:r>
            <a:r>
              <a:rPr lang="es-ES_tradnl" sz="1600" b="0" dirty="0">
                <a:solidFill>
                  <a:schemeClr val="bg1"/>
                </a:solidFill>
                <a:latin typeface="Lucida Sans" panose="020B0602030504020204" pitchFamily="34" charset="0"/>
              </a:rPr>
              <a:t>la resolución de problemas prácticos </a:t>
            </a:r>
            <a:r>
              <a:rPr lang="es-ES" sz="1600" b="0" dirty="0" smtClean="0">
                <a:solidFill>
                  <a:schemeClr val="bg1"/>
                </a:solidFill>
                <a:latin typeface="Lucida Sans" panose="020B0602030504020204" pitchFamily="34" charset="0"/>
              </a:rPr>
              <a:t>inmediatos.</a:t>
            </a:r>
            <a:endParaRPr lang="es-ES" sz="1600" b="0" kern="0" dirty="0">
              <a:solidFill>
                <a:schemeClr val="bg1"/>
              </a:solidFill>
              <a:latin typeface="Lucida Sans" pitchFamily="34" charset="0"/>
              <a:cs typeface="Lucida San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3323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 Título"/>
          <p:cNvSpPr txBox="1">
            <a:spLocks/>
          </p:cNvSpPr>
          <p:nvPr/>
        </p:nvSpPr>
        <p:spPr>
          <a:xfrm>
            <a:off x="-36512" y="-27384"/>
            <a:ext cx="9184534" cy="571480"/>
          </a:xfrm>
          <a:prstGeom prst="rect">
            <a:avLst/>
          </a:prstGeom>
          <a:gradFill>
            <a:gsLst>
              <a:gs pos="7000">
                <a:srgbClr val="00FF99"/>
              </a:gs>
              <a:gs pos="22000">
                <a:srgbClr val="FF0000"/>
              </a:gs>
              <a:gs pos="33000">
                <a:srgbClr val="2F2F91"/>
              </a:gs>
            </a:gsLst>
            <a:path path="circle">
              <a:fillToRect l="100000" t="100000"/>
            </a:path>
          </a:gradFill>
          <a:effectLst>
            <a:reflection blurRad="6350" stA="50000" endA="300" endPos="55000" dir="5400000" sy="-100000" algn="bl" rotWithShape="0"/>
          </a:effec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ES_tradnl" sz="2800" kern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" pitchFamily="34" charset="0"/>
                <a:ea typeface="+mj-ea"/>
                <a:cs typeface="Lucida Sans" pitchFamily="34" charset="0"/>
              </a:rPr>
              <a:t>PARTES FINALES</a:t>
            </a:r>
            <a:endParaRPr kumimoji="0" lang="es-ES" sz="2800" b="1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Lucida Sans" pitchFamily="34" charset="0"/>
              <a:ea typeface="+mj-ea"/>
              <a:cs typeface="Lucida Sans" pitchFamily="34" charset="0"/>
            </a:endParaRPr>
          </a:p>
        </p:txBody>
      </p:sp>
      <p:sp>
        <p:nvSpPr>
          <p:cNvPr id="24" name="8 Marcador de número de diapositiva"/>
          <p:cNvSpPr txBox="1">
            <a:spLocks/>
          </p:cNvSpPr>
          <p:nvPr/>
        </p:nvSpPr>
        <p:spPr>
          <a:xfrm>
            <a:off x="7048500" y="6600825"/>
            <a:ext cx="2133600" cy="476250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161A972-1B43-4031-B38E-6352516437A2}" type="slidenum">
              <a:rPr kumimoji="0" lang="es-ES" sz="1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s-ES" sz="1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5" name="1 Título"/>
          <p:cNvSpPr txBox="1">
            <a:spLocks/>
          </p:cNvSpPr>
          <p:nvPr/>
        </p:nvSpPr>
        <p:spPr bwMode="auto">
          <a:xfrm>
            <a:off x="-17633" y="548680"/>
            <a:ext cx="4301601" cy="324000"/>
          </a:xfrm>
          <a:prstGeom prst="rect">
            <a:avLst/>
          </a:prstGeom>
          <a:solidFill>
            <a:srgbClr val="00FF99"/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483700"/>
              </a:buClr>
              <a:buSzPct val="80000"/>
              <a:tabLst/>
              <a:defRPr/>
            </a:pPr>
            <a:r>
              <a:rPr lang="es-ES_tradnl" sz="1800" b="0" kern="0" dirty="0" smtClean="0">
                <a:latin typeface="Lucida Sans" pitchFamily="34" charset="0"/>
                <a:ea typeface="+mj-ea"/>
                <a:cs typeface="Lucida Sans" pitchFamily="34" charset="0"/>
              </a:rPr>
              <a:t>Referencias bibliográfica y Anexos</a:t>
            </a:r>
            <a:endParaRPr kumimoji="0" lang="es-ES" sz="1800" b="0" i="0" u="none" strike="noStrike" kern="0" cap="none" spc="0" normalizeH="0" baseline="0" noProof="0" dirty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Lucida Sans" pitchFamily="34" charset="0"/>
              <a:ea typeface="+mj-ea"/>
              <a:cs typeface="Lucida Sans" pitchFamily="34" charset="0"/>
            </a:endParaRPr>
          </a:p>
        </p:txBody>
      </p:sp>
      <p:graphicFrame>
        <p:nvGraphicFramePr>
          <p:cNvPr id="9" name="10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2988477"/>
              </p:ext>
            </p:extLst>
          </p:nvPr>
        </p:nvGraphicFramePr>
        <p:xfrm>
          <a:off x="323528" y="2353012"/>
          <a:ext cx="8568952" cy="424434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584176"/>
                <a:gridCol w="6984776"/>
              </a:tblGrid>
              <a:tr h="175434">
                <a:tc gridSpan="2">
                  <a:txBody>
                    <a:bodyPr/>
                    <a:lstStyle/>
                    <a:p>
                      <a:pPr algn="ctr">
                        <a:buClr>
                          <a:srgbClr val="FF3300"/>
                        </a:buClr>
                      </a:pPr>
                      <a:r>
                        <a:rPr lang="es-BO" sz="1500" b="1" baseline="0" dirty="0" smtClean="0">
                          <a:solidFill>
                            <a:srgbClr val="FFFF00"/>
                          </a:solidFill>
                          <a:latin typeface="Lucida Sans" panose="020B0602030504020204" pitchFamily="34" charset="0"/>
                        </a:rPr>
                        <a:t>PARTES FINALES</a:t>
                      </a:r>
                      <a:endParaRPr lang="es-MX" sz="1500" b="1" dirty="0">
                        <a:solidFill>
                          <a:srgbClr val="FFFF00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anchor="ctr">
                    <a:solidFill>
                      <a:srgbClr val="2F2F9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BO"/>
                    </a:p>
                  </a:txBody>
                  <a:tcPr/>
                </a:tc>
              </a:tr>
              <a:tr h="17125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50" b="0" dirty="0" smtClean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Sección</a:t>
                      </a:r>
                      <a:endParaRPr lang="es-ES" sz="1450" b="0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anchor="ctr">
                    <a:solidFill>
                      <a:srgbClr val="2F2F9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50" b="0" dirty="0" smtClean="0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</a:rPr>
                        <a:t>Descripción</a:t>
                      </a:r>
                      <a:endParaRPr lang="es-ES" sz="1450" b="0" dirty="0">
                        <a:solidFill>
                          <a:schemeClr val="tx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</a:tr>
              <a:tr h="601488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FF3300"/>
                        </a:buClr>
                      </a:pPr>
                      <a:r>
                        <a:rPr lang="es-MX" sz="1400" b="0" dirty="0" smtClean="0">
                          <a:solidFill>
                            <a:srgbClr val="C00000"/>
                          </a:solidFill>
                          <a:latin typeface="Lucida Sans" panose="020B0602030504020204" pitchFamily="34" charset="0"/>
                        </a:rPr>
                        <a:t>Referencias bibliográficas</a:t>
                      </a:r>
                    </a:p>
                  </a:txBody>
                  <a:tcPr anchor="ctr">
                    <a:solidFill>
                      <a:srgbClr val="F6F6F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BO" sz="1300" kern="1200" dirty="0" smtClean="0">
                          <a:solidFill>
                            <a:srgbClr val="FF0000"/>
                          </a:solidFill>
                          <a:effectLst/>
                          <a:latin typeface="Lucida Sans" panose="020B0602030504020204" pitchFamily="34" charset="0"/>
                          <a:ea typeface="+mn-ea"/>
                          <a:cs typeface="+mn-cs"/>
                          <a:sym typeface="Wingdings 2" panose="05020102010507070707" pitchFamily="18" charset="2"/>
                        </a:rPr>
                        <a:t></a:t>
                      </a:r>
                      <a:r>
                        <a:rPr lang="es-BO" sz="1300" dirty="0" smtClean="0">
                          <a:effectLst/>
                          <a:latin typeface="Lucida Sans" panose="020B0602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Hacer el </a:t>
                      </a:r>
                      <a:r>
                        <a:rPr lang="es-BO" sz="1300" dirty="0" smtClean="0">
                          <a:solidFill>
                            <a:srgbClr val="C00000"/>
                          </a:solidFill>
                          <a:effectLst/>
                          <a:latin typeface="Lucida Sans" panose="020B0602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listado bibliográfico </a:t>
                      </a:r>
                      <a:r>
                        <a:rPr lang="es-BO" sz="1300" dirty="0" smtClean="0">
                          <a:effectLst/>
                          <a:latin typeface="Lucida Sans" panose="020B0602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general de todas las fuentes consultadas durante la investigación. </a:t>
                      </a: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BO" sz="300" dirty="0" smtClean="0">
                        <a:effectLst/>
                        <a:latin typeface="Lucida Sans" panose="020B0602030504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520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300" b="0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  <a:sym typeface="Wingdings 3" panose="05040102010807070707" pitchFamily="18" charset="2"/>
                        </a:rPr>
                        <a:t></a:t>
                      </a:r>
                      <a:r>
                        <a:rPr lang="es-BO" sz="1300" baseline="0" dirty="0" smtClean="0">
                          <a:solidFill>
                            <a:srgbClr val="C00000"/>
                          </a:solidFill>
                          <a:effectLst/>
                          <a:latin typeface="Lucida Sans" panose="020B0602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El marco teórico </a:t>
                      </a:r>
                      <a:r>
                        <a:rPr lang="es-BO" sz="1300" baseline="0" dirty="0" smtClean="0">
                          <a:effectLst/>
                          <a:latin typeface="Lucida Sans" panose="020B0602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es el fundamento de toda la investigación, incluso a partir de la concepción del tema. Se obtiene a partir de la consulta bibliográfica, por eso la importancia del listado.</a:t>
                      </a: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BO" sz="400" baseline="0" dirty="0" smtClean="0">
                        <a:effectLst/>
                        <a:latin typeface="Lucida Sans" panose="020B0602030504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>
                    <a:solidFill>
                      <a:srgbClr val="FFFFE5"/>
                    </a:solidFill>
                  </a:tcPr>
                </a:tc>
              </a:tr>
              <a:tr h="369079">
                <a:tc vMerge="1">
                  <a:txBody>
                    <a:bodyPr/>
                    <a:lstStyle/>
                    <a:p>
                      <a:endParaRPr lang="es-B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BO" sz="1300" kern="1200" dirty="0" smtClean="0">
                          <a:solidFill>
                            <a:srgbClr val="FF0000"/>
                          </a:solidFill>
                          <a:effectLst/>
                          <a:latin typeface="Lucida Sans" panose="020B0602030504020204" pitchFamily="34" charset="0"/>
                          <a:ea typeface="+mn-ea"/>
                          <a:cs typeface="+mn-cs"/>
                          <a:sym typeface="Wingdings 2" panose="05020102010507070707" pitchFamily="18" charset="2"/>
                        </a:rPr>
                        <a:t></a:t>
                      </a:r>
                      <a:r>
                        <a:rPr lang="es-BO" sz="1300" b="1" kern="1200" dirty="0" smtClean="0">
                          <a:solidFill>
                            <a:srgbClr val="C00000"/>
                          </a:solidFill>
                          <a:effectLst/>
                          <a:latin typeface="Lucida Sans" panose="020B0602030504020204" pitchFamily="34" charset="0"/>
                          <a:ea typeface="+mn-ea"/>
                          <a:cs typeface="+mn-cs"/>
                          <a:sym typeface="Wingdings 3" panose="05040102010807070707" pitchFamily="18" charset="2"/>
                        </a:rPr>
                        <a:t>Estilo</a:t>
                      </a:r>
                      <a:r>
                        <a:rPr lang="es-BO" sz="1300" b="1" kern="1200" baseline="0" dirty="0" smtClean="0">
                          <a:solidFill>
                            <a:srgbClr val="C00000"/>
                          </a:solidFill>
                          <a:effectLst/>
                          <a:latin typeface="Lucida Sans" panose="020B0602030504020204" pitchFamily="34" charset="0"/>
                          <a:ea typeface="+mn-ea"/>
                          <a:cs typeface="+mn-cs"/>
                          <a:sym typeface="Wingdings 3" panose="05040102010807070707" pitchFamily="18" charset="2"/>
                        </a:rPr>
                        <a:t> de las referencias</a:t>
                      </a:r>
                      <a:r>
                        <a:rPr lang="es-BO" sz="1300" kern="1200" baseline="0" dirty="0" smtClean="0">
                          <a:solidFill>
                            <a:schemeClr val="dk1"/>
                          </a:solidFill>
                          <a:effectLst/>
                          <a:latin typeface="Lucida Sans" panose="020B0602030504020204" pitchFamily="34" charset="0"/>
                          <a:ea typeface="+mn-ea"/>
                          <a:cs typeface="+mn-cs"/>
                          <a:sym typeface="Wingdings 3" panose="05040102010807070707" pitchFamily="18" charset="2"/>
                        </a:rPr>
                        <a:t>. </a:t>
                      </a:r>
                      <a:r>
                        <a:rPr lang="es-BO" sz="1300" dirty="0" smtClean="0">
                          <a:solidFill>
                            <a:srgbClr val="000000"/>
                          </a:solidFill>
                          <a:effectLst/>
                          <a:latin typeface="Lucida Sans" panose="020B0602030504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Se recomienda la </a:t>
                      </a:r>
                      <a:r>
                        <a:rPr lang="es-BO" sz="1300" dirty="0" smtClean="0">
                          <a:solidFill>
                            <a:srgbClr val="C00000"/>
                          </a:solidFill>
                          <a:effectLst/>
                          <a:latin typeface="Lucida Sans" panose="020B0602030504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norma APA</a:t>
                      </a:r>
                      <a:r>
                        <a:rPr lang="es-BO" sz="1300" dirty="0" smtClean="0">
                          <a:solidFill>
                            <a:srgbClr val="000000"/>
                          </a:solidFill>
                          <a:effectLst/>
                          <a:latin typeface="Lucida Sans" panose="020B0602030504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, que se caracteriza por incluir las citas en cuerpo del texto, utilizando el apellido del autor y el año de publicación.</a:t>
                      </a:r>
                      <a:r>
                        <a:rPr lang="es-BO" sz="1300" baseline="0" dirty="0" smtClean="0">
                          <a:solidFill>
                            <a:srgbClr val="000000"/>
                          </a:solidFill>
                          <a:effectLst/>
                          <a:latin typeface="Lucida Sans" panose="020B0602030504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 En el estilo </a:t>
                      </a:r>
                      <a:r>
                        <a:rPr lang="es-BO" sz="1300" baseline="0" dirty="0" smtClean="0">
                          <a:solidFill>
                            <a:srgbClr val="FF0000"/>
                          </a:solidFill>
                          <a:effectLst/>
                          <a:latin typeface="Lucida Sans" panose="020B0602030504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APA ( Año actual) </a:t>
                      </a:r>
                      <a:r>
                        <a:rPr lang="es-BO" sz="1300" baseline="0" dirty="0" smtClean="0">
                          <a:solidFill>
                            <a:srgbClr val="000000"/>
                          </a:solidFill>
                          <a:effectLst/>
                          <a:latin typeface="Lucida Sans" panose="020B0602030504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no se requiere utilizar las citas a pie de página.</a:t>
                      </a:r>
                    </a:p>
                  </a:txBody>
                  <a:tcPr marL="89535" marR="89535" marT="0" marB="0">
                    <a:solidFill>
                      <a:srgbClr val="FFFFA3"/>
                    </a:solidFill>
                  </a:tcPr>
                </a:tc>
              </a:tr>
              <a:tr h="3258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FF3300"/>
                        </a:buClr>
                      </a:pPr>
                      <a:endParaRPr lang="es-MX" sz="1400" b="0" dirty="0" smtClean="0">
                        <a:solidFill>
                          <a:srgbClr val="C00000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anchor="ctr">
                    <a:solidFill>
                      <a:srgbClr val="F6F6F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BO" sz="1300" kern="1200" dirty="0" smtClean="0">
                          <a:solidFill>
                            <a:srgbClr val="FF0000"/>
                          </a:solidFill>
                          <a:effectLst/>
                          <a:latin typeface="Lucida Sans" panose="020B0602030504020204" pitchFamily="34" charset="0"/>
                          <a:ea typeface="+mn-ea"/>
                          <a:cs typeface="+mn-cs"/>
                          <a:sym typeface="Wingdings 2" panose="05020102010507070707" pitchFamily="18" charset="2"/>
                        </a:rPr>
                        <a:t></a:t>
                      </a:r>
                      <a:r>
                        <a:rPr lang="es-BO" sz="1300" baseline="0" dirty="0" smtClean="0">
                          <a:solidFill>
                            <a:srgbClr val="000000"/>
                          </a:solidFill>
                          <a:effectLst/>
                          <a:latin typeface="Lucida Sans" panose="020B0602030504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Para insertar citas en Word proceda de la siguiente manera: </a:t>
                      </a:r>
                    </a:p>
                    <a:p>
                      <a:pPr marL="2520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BO" sz="1300" baseline="0" dirty="0" smtClean="0">
                          <a:solidFill>
                            <a:srgbClr val="000000"/>
                          </a:solidFill>
                          <a:effectLst/>
                          <a:latin typeface="Lucida Sans" panose="020B0602030504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REFERENCIAS </a:t>
                      </a:r>
                      <a:r>
                        <a:rPr lang="es-ES" sz="1300" b="0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  <a:sym typeface="Wingdings 3" panose="05040102010807070707" pitchFamily="18" charset="2"/>
                        </a:rPr>
                        <a:t> </a:t>
                      </a:r>
                      <a:r>
                        <a:rPr lang="es-BO" sz="1300" baseline="0" dirty="0" smtClean="0">
                          <a:solidFill>
                            <a:srgbClr val="000000"/>
                          </a:solidFill>
                          <a:effectLst/>
                          <a:latin typeface="Lucida Sans" panose="020B0602030504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Estilo APA </a:t>
                      </a:r>
                      <a:r>
                        <a:rPr lang="es-ES" sz="1300" b="0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  <a:sym typeface="Wingdings 3" panose="05040102010807070707" pitchFamily="18" charset="2"/>
                        </a:rPr>
                        <a:t> </a:t>
                      </a:r>
                      <a:r>
                        <a:rPr lang="es-BO" sz="1300" baseline="0" dirty="0" smtClean="0">
                          <a:solidFill>
                            <a:srgbClr val="000000"/>
                          </a:solidFill>
                          <a:effectLst/>
                          <a:latin typeface="Lucida Sans" panose="020B0602030504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Insertar cita </a:t>
                      </a:r>
                      <a:r>
                        <a:rPr lang="es-ES" sz="1300" b="0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  <a:sym typeface="Wingdings 3" panose="05040102010807070707" pitchFamily="18" charset="2"/>
                        </a:rPr>
                        <a:t> </a:t>
                      </a:r>
                      <a:r>
                        <a:rPr lang="es-BO" sz="1300" baseline="0" dirty="0" smtClean="0">
                          <a:solidFill>
                            <a:srgbClr val="000000"/>
                          </a:solidFill>
                          <a:effectLst/>
                          <a:latin typeface="Lucida Sans" panose="020B0602030504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Agregar nueva fuente </a:t>
                      </a:r>
                      <a:r>
                        <a:rPr lang="es-ES" sz="1300" b="0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  <a:sym typeface="Wingdings 3" panose="05040102010807070707" pitchFamily="18" charset="2"/>
                        </a:rPr>
                        <a:t> </a:t>
                      </a:r>
                      <a:r>
                        <a:rPr lang="es-BO" sz="1300" baseline="0" dirty="0" smtClean="0">
                          <a:solidFill>
                            <a:srgbClr val="000000"/>
                          </a:solidFill>
                          <a:effectLst/>
                          <a:latin typeface="Lucida Sans" panose="020B0602030504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Crear fuente. </a:t>
                      </a:r>
                    </a:p>
                  </a:txBody>
                  <a:tcPr marL="89535" marR="89535" marT="0" marB="0">
                    <a:solidFill>
                      <a:srgbClr val="FFFFA3"/>
                    </a:solidFill>
                  </a:tcPr>
                </a:tc>
              </a:tr>
              <a:tr h="359222">
                <a:tc rowSpan="2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BO" sz="1400" b="0" dirty="0" smtClean="0">
                          <a:solidFill>
                            <a:srgbClr val="C00000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Anexos</a:t>
                      </a:r>
                      <a:r>
                        <a:rPr lang="es-BO" sz="1400" b="0" dirty="0" smtClean="0">
                          <a:solidFill>
                            <a:srgbClr val="FF0000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BO" sz="1400" b="0" dirty="0">
                        <a:solidFill>
                          <a:srgbClr val="FF0000"/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 anchor="ctr">
                    <a:solidFill>
                      <a:srgbClr val="E2E2F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BO" sz="1300" kern="1200" dirty="0" smtClean="0">
                          <a:solidFill>
                            <a:srgbClr val="FF0000"/>
                          </a:solidFill>
                          <a:effectLst/>
                          <a:latin typeface="Lucida Sans" panose="020B0602030504020204" pitchFamily="34" charset="0"/>
                          <a:ea typeface="+mn-ea"/>
                          <a:cs typeface="+mn-cs"/>
                          <a:sym typeface="Wingdings 2" panose="05020102010507070707" pitchFamily="18" charset="2"/>
                        </a:rPr>
                        <a:t></a:t>
                      </a:r>
                      <a:r>
                        <a:rPr lang="es-BO" sz="1300" kern="1200" dirty="0" smtClean="0">
                          <a:solidFill>
                            <a:schemeClr val="dk1"/>
                          </a:solidFill>
                          <a:effectLst/>
                          <a:latin typeface="Lucida Sans" panose="020B0602030504020204" pitchFamily="34" charset="0"/>
                          <a:ea typeface="+mn-ea"/>
                          <a:cs typeface="+mn-cs"/>
                        </a:rPr>
                        <a:t>Incluir </a:t>
                      </a:r>
                      <a:r>
                        <a:rPr lang="es-BO" sz="1300" kern="1200" dirty="0" smtClean="0">
                          <a:solidFill>
                            <a:srgbClr val="C00000"/>
                          </a:solidFill>
                          <a:effectLst/>
                          <a:latin typeface="Lucida Sans" panose="020B0602030504020204" pitchFamily="34" charset="0"/>
                          <a:ea typeface="+mn-ea"/>
                          <a:cs typeface="+mn-cs"/>
                        </a:rPr>
                        <a:t>información complementaria</a:t>
                      </a:r>
                      <a:r>
                        <a:rPr lang="es-BO" sz="1300" kern="1200" dirty="0" smtClean="0">
                          <a:solidFill>
                            <a:schemeClr val="dk1"/>
                          </a:solidFill>
                          <a:effectLst/>
                          <a:latin typeface="Lucida Sans" panose="020B0602030504020204" pitchFamily="34" charset="0"/>
                          <a:ea typeface="+mn-ea"/>
                          <a:cs typeface="+mn-cs"/>
                        </a:rPr>
                        <a:t>:</a:t>
                      </a:r>
                      <a:r>
                        <a:rPr lang="es-BO" sz="1300" kern="1200" baseline="0" dirty="0" smtClean="0">
                          <a:solidFill>
                            <a:schemeClr val="dk1"/>
                          </a:solidFill>
                          <a:effectLst/>
                          <a:latin typeface="Lucida Sans" panose="020B0602030504020204" pitchFamily="34" charset="0"/>
                          <a:ea typeface="+mn-ea"/>
                          <a:cs typeface="+mn-cs"/>
                        </a:rPr>
                        <a:t> imágenes, muestras de los cuestionarios utilizados, un nuevo programa computacional, análisis estadísticos adicionales, guiones de observación o documentos.</a:t>
                      </a: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BO" sz="400" kern="1200" baseline="0" dirty="0" smtClean="0">
                        <a:solidFill>
                          <a:schemeClr val="dk1"/>
                        </a:solidFill>
                        <a:effectLst/>
                        <a:latin typeface="Lucida Sans" panose="020B0602030504020204" pitchFamily="34" charset="0"/>
                        <a:ea typeface="+mn-ea"/>
                        <a:cs typeface="+mn-cs"/>
                      </a:endParaRPr>
                    </a:p>
                  </a:txBody>
                  <a:tcPr marL="89535" marR="89535" marT="0" marB="0">
                    <a:solidFill>
                      <a:srgbClr val="FFFFE5"/>
                    </a:solidFill>
                  </a:tcPr>
                </a:tc>
              </a:tr>
              <a:tr h="258974">
                <a:tc vMerge="1">
                  <a:txBody>
                    <a:bodyPr/>
                    <a:lstStyle/>
                    <a:p>
                      <a:endParaRPr lang="es-B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BO" sz="1300" kern="1200" dirty="0" smtClean="0">
                          <a:solidFill>
                            <a:srgbClr val="FF0000"/>
                          </a:solidFill>
                          <a:effectLst/>
                          <a:latin typeface="Lucida Sans" panose="020B0602030504020204" pitchFamily="34" charset="0"/>
                          <a:ea typeface="+mn-ea"/>
                          <a:cs typeface="+mn-cs"/>
                          <a:sym typeface="Wingdings 2" panose="05020102010507070707" pitchFamily="18" charset="2"/>
                        </a:rPr>
                        <a:t></a:t>
                      </a:r>
                      <a:r>
                        <a:rPr lang="es-BO" sz="1300" kern="1200" dirty="0" smtClean="0">
                          <a:solidFill>
                            <a:schemeClr val="dk1"/>
                          </a:solidFill>
                          <a:effectLst/>
                          <a:latin typeface="Lucida Sans" panose="020B0602030504020204" pitchFamily="34" charset="0"/>
                          <a:ea typeface="+mn-ea"/>
                          <a:cs typeface="+mn-cs"/>
                        </a:rPr>
                        <a:t>Son útiles para describir con </a:t>
                      </a:r>
                      <a:r>
                        <a:rPr lang="es-BO" sz="1300" kern="1200" dirty="0" smtClean="0">
                          <a:solidFill>
                            <a:srgbClr val="C00000"/>
                          </a:solidFill>
                          <a:effectLst/>
                          <a:latin typeface="Lucida Sans" panose="020B0602030504020204" pitchFamily="34" charset="0"/>
                          <a:ea typeface="+mn-ea"/>
                          <a:cs typeface="+mn-cs"/>
                        </a:rPr>
                        <a:t>mayor profundidad </a:t>
                      </a:r>
                      <a:r>
                        <a:rPr lang="es-BO" sz="1300" kern="1200" dirty="0" smtClean="0">
                          <a:solidFill>
                            <a:schemeClr val="dk1"/>
                          </a:solidFill>
                          <a:effectLst/>
                          <a:latin typeface="Lucida Sans" panose="020B0602030504020204" pitchFamily="34" charset="0"/>
                          <a:ea typeface="+mn-ea"/>
                          <a:cs typeface="+mn-cs"/>
                        </a:rPr>
                        <a:t>ciertos aspectos, sin distraer la lectura del texto principal del reporte o evitar que rompan con el formato de éste.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BO" sz="500" dirty="0"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>
                    <a:solidFill>
                      <a:srgbClr val="FFFFA3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4005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1 Título"/>
          <p:cNvSpPr txBox="1">
            <a:spLocks/>
          </p:cNvSpPr>
          <p:nvPr/>
        </p:nvSpPr>
        <p:spPr>
          <a:xfrm>
            <a:off x="-36512" y="-27384"/>
            <a:ext cx="9184534" cy="571480"/>
          </a:xfrm>
          <a:prstGeom prst="rect">
            <a:avLst/>
          </a:prstGeom>
          <a:gradFill>
            <a:gsLst>
              <a:gs pos="5000">
                <a:srgbClr val="00FF99"/>
              </a:gs>
              <a:gs pos="11000">
                <a:srgbClr val="FF0000"/>
              </a:gs>
              <a:gs pos="16000">
                <a:srgbClr val="2F2F91"/>
              </a:gs>
            </a:gsLst>
            <a:path path="circle">
              <a:fillToRect l="100000" t="100000"/>
            </a:path>
          </a:gradFill>
          <a:effectLst>
            <a:reflection blurRad="6350" stA="50000" endA="300" endPos="55000" dir="5400000" sy="-100000" algn="bl" rotWithShape="0"/>
          </a:effectLst>
        </p:spPr>
        <p:txBody>
          <a:bodyPr/>
          <a:lstStyle/>
          <a:p>
            <a:pPr lvl="0" eaLnBrk="0" hangingPunct="0">
              <a:defRPr/>
            </a:pPr>
            <a:r>
              <a:rPr lang="es-ES_tradnl" sz="3000" kern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" pitchFamily="34" charset="0"/>
                <a:cs typeface="Lucida Sans" pitchFamily="34" charset="0"/>
              </a:rPr>
              <a:t>Links de los documentos de referencia colección</a:t>
            </a:r>
            <a:endParaRPr lang="es-ES" sz="3000" kern="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Sans" pitchFamily="34" charset="0"/>
              <a:cs typeface="Lucida Sans" pitchFamily="34" charset="0"/>
            </a:endParaRPr>
          </a:p>
        </p:txBody>
      </p:sp>
      <p:sp>
        <p:nvSpPr>
          <p:cNvPr id="24" name="8 Marcador de número de diapositiva"/>
          <p:cNvSpPr txBox="1">
            <a:spLocks/>
          </p:cNvSpPr>
          <p:nvPr/>
        </p:nvSpPr>
        <p:spPr>
          <a:xfrm>
            <a:off x="7048500" y="6600825"/>
            <a:ext cx="2133600" cy="476250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161A972-1B43-4031-B38E-6352516437A2}" type="slidenum">
              <a:rPr kumimoji="0" lang="es-ES" sz="1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s-ES" sz="1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8" name="1 Título"/>
          <p:cNvSpPr txBox="1">
            <a:spLocks/>
          </p:cNvSpPr>
          <p:nvPr/>
        </p:nvSpPr>
        <p:spPr bwMode="auto">
          <a:xfrm>
            <a:off x="-17634" y="548680"/>
            <a:ext cx="5381722" cy="324000"/>
          </a:xfrm>
          <a:prstGeom prst="rect">
            <a:avLst/>
          </a:prstGeom>
          <a:solidFill>
            <a:srgbClr val="00FF99"/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eaLnBrk="0" hangingPunct="0">
              <a:buClr>
                <a:srgbClr val="483700"/>
              </a:buClr>
              <a:buSzPct val="80000"/>
              <a:defRPr/>
            </a:pPr>
            <a:r>
              <a:rPr lang="es-ES_tradnl" sz="1800" b="0" kern="0" dirty="0" smtClean="0">
                <a:solidFill>
                  <a:schemeClr val="tx2"/>
                </a:solidFill>
                <a:latin typeface="Lucida Sans" pitchFamily="34" charset="0"/>
                <a:cs typeface="Lucida Sans" pitchFamily="34" charset="0"/>
              </a:rPr>
              <a:t>Los 10 pasos de la Investigación Científica</a:t>
            </a:r>
            <a:endParaRPr lang="es-ES" sz="1800" b="0" kern="0" dirty="0">
              <a:solidFill>
                <a:srgbClr val="86664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Sans" pitchFamily="34" charset="0"/>
              <a:cs typeface="Lucida Sans" pitchFamily="34" charset="0"/>
            </a:endParaRPr>
          </a:p>
        </p:txBody>
      </p:sp>
      <p:graphicFrame>
        <p:nvGraphicFramePr>
          <p:cNvPr id="21" name="10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3680501"/>
              </p:ext>
            </p:extLst>
          </p:nvPr>
        </p:nvGraphicFramePr>
        <p:xfrm>
          <a:off x="323528" y="987544"/>
          <a:ext cx="6192688" cy="301752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6192688"/>
              </a:tblGrid>
              <a:tr h="25427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600" kern="0" dirty="0" smtClean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Lucida Sans" pitchFamily="34" charset="0"/>
                          <a:cs typeface="Lucida Sans" pitchFamily="34" charset="0"/>
                        </a:rPr>
                        <a:t>LINKS DE LOS DOCUMENTOS</a:t>
                      </a:r>
                      <a:endParaRPr lang="es-ES" sz="1600" kern="0" dirty="0" smtClean="0"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Lucida Sans" pitchFamily="34" charset="0"/>
                        <a:cs typeface="Lucida Sans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9676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300" b="0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  <a:sym typeface="Wingdings 2" panose="05020102010507070707" pitchFamily="18" charset="2"/>
                        </a:rPr>
                        <a:t></a:t>
                      </a:r>
                      <a:r>
                        <a:rPr lang="es-BO" sz="1300" b="0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  <a:hlinkClick r:id="rId2"/>
                        </a:rPr>
                        <a:t>0.Introduccion.</a:t>
                      </a:r>
                      <a:r>
                        <a:rPr lang="es-BO" sz="1300" b="0" baseline="0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  <a:hlinkClick r:id="rId2"/>
                        </a:rPr>
                        <a:t> Los 10 pasos de la Investigación Científica</a:t>
                      </a:r>
                      <a:endParaRPr lang="es-MX" sz="200" b="0" baseline="0" dirty="0" smtClean="0">
                        <a:solidFill>
                          <a:srgbClr val="0000FF"/>
                        </a:solidFill>
                        <a:latin typeface="Lucida Sans" panose="020B0602030504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300" b="0" dirty="0" smtClean="0">
                        <a:solidFill>
                          <a:srgbClr val="0000FF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89535" marR="89535" marT="0" marB="0">
                    <a:solidFill>
                      <a:schemeClr val="bg1"/>
                    </a:solidFill>
                  </a:tcPr>
                </a:tc>
              </a:tr>
              <a:tr h="15619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300" b="0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  <a:sym typeface="Wingdings 2" panose="05020102010507070707" pitchFamily="18" charset="2"/>
                        </a:rPr>
                        <a:t></a:t>
                      </a:r>
                      <a:r>
                        <a:rPr lang="es-ES" sz="1300" b="0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  <a:sym typeface="Wingdings 2" panose="05020102010507070707" pitchFamily="18" charset="2"/>
                          <a:hlinkClick r:id="rId3"/>
                        </a:rPr>
                        <a:t>1.</a:t>
                      </a:r>
                      <a:r>
                        <a:rPr lang="es-ES" sz="1300" b="0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  <a:hlinkClick r:id="rId3"/>
                        </a:rPr>
                        <a:t>La idea</a:t>
                      </a:r>
                      <a:r>
                        <a:rPr lang="es-MX" sz="1300" b="0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  <a:hlinkClick r:id="rId3"/>
                        </a:rPr>
                        <a:t>. Paso 1</a:t>
                      </a:r>
                      <a:r>
                        <a:rPr lang="es-MX" sz="1300" b="0" baseline="0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  <a:hlinkClick r:id="rId3"/>
                        </a:rPr>
                        <a:t> </a:t>
                      </a:r>
                      <a:r>
                        <a:rPr lang="es-BO" sz="1300" b="0" baseline="0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  <a:hlinkClick r:id="rId3"/>
                        </a:rPr>
                        <a:t>de la Investigación Científica</a:t>
                      </a:r>
                      <a:endParaRPr lang="es-MX" sz="500" b="0" baseline="0" dirty="0" smtClean="0">
                        <a:solidFill>
                          <a:srgbClr val="0000FF"/>
                        </a:solidFill>
                        <a:latin typeface="Lucida Sans" panose="020B0602030504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  <a:defRPr/>
                      </a:pPr>
                      <a:endParaRPr lang="es-MX" sz="300" b="0" dirty="0" smtClean="0">
                        <a:solidFill>
                          <a:srgbClr val="0000FF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89535" marR="89535" marT="0" marB="0">
                    <a:solidFill>
                      <a:schemeClr val="bg1"/>
                    </a:solidFill>
                  </a:tcPr>
                </a:tc>
              </a:tr>
              <a:tr h="1812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300" b="0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  <a:sym typeface="Wingdings 2" panose="05020102010507070707" pitchFamily="18" charset="2"/>
                        </a:rPr>
                        <a:t></a:t>
                      </a:r>
                      <a:r>
                        <a:rPr lang="es-ES" sz="1300" b="0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  <a:sym typeface="Wingdings 2" panose="05020102010507070707" pitchFamily="18" charset="2"/>
                          <a:hlinkClick r:id="rId4"/>
                        </a:rPr>
                        <a:t>2.El</a:t>
                      </a:r>
                      <a:r>
                        <a:rPr lang="es-ES" sz="1300" b="0" baseline="0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  <a:sym typeface="Wingdings 2" panose="05020102010507070707" pitchFamily="18" charset="2"/>
                          <a:hlinkClick r:id="rId4"/>
                        </a:rPr>
                        <a:t> problema</a:t>
                      </a:r>
                      <a:r>
                        <a:rPr lang="es-MX" sz="1300" b="0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  <a:hlinkClick r:id="rId4"/>
                        </a:rPr>
                        <a:t>. Paso 2</a:t>
                      </a:r>
                      <a:r>
                        <a:rPr lang="es-MX" sz="1300" b="0" baseline="0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  <a:hlinkClick r:id="rId4"/>
                        </a:rPr>
                        <a:t> </a:t>
                      </a:r>
                      <a:r>
                        <a:rPr lang="es-BO" sz="1300" b="0" baseline="0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  <a:hlinkClick r:id="rId4"/>
                        </a:rPr>
                        <a:t>de la Investigación Científica</a:t>
                      </a:r>
                      <a:endParaRPr lang="es-BO" sz="1300" b="0" baseline="0" dirty="0" smtClean="0">
                        <a:solidFill>
                          <a:srgbClr val="0000FF"/>
                        </a:solidFill>
                        <a:latin typeface="Lucida Sans" panose="020B0602030504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  <a:defRPr/>
                      </a:pPr>
                      <a:endParaRPr lang="es-MX" sz="300" b="0" dirty="0">
                        <a:solidFill>
                          <a:srgbClr val="0000FF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89535" marR="89535" marT="0" marB="0">
                    <a:solidFill>
                      <a:schemeClr val="bg1"/>
                    </a:solidFill>
                  </a:tcPr>
                </a:tc>
              </a:tr>
              <a:tr h="1812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300" b="0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  <a:sym typeface="Wingdings 2" panose="05020102010507070707" pitchFamily="18" charset="2"/>
                        </a:rPr>
                        <a:t></a:t>
                      </a:r>
                      <a:r>
                        <a:rPr lang="es-ES" sz="1300" b="0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  <a:sym typeface="Wingdings 2" panose="05020102010507070707" pitchFamily="18" charset="2"/>
                          <a:hlinkClick r:id="rId5"/>
                        </a:rPr>
                        <a:t>3.Sustento teórico</a:t>
                      </a:r>
                      <a:r>
                        <a:rPr lang="es-MX" sz="1300" b="0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  <a:hlinkClick r:id="rId5"/>
                        </a:rPr>
                        <a:t>. Paso 3</a:t>
                      </a:r>
                      <a:r>
                        <a:rPr lang="es-MX" sz="1300" b="0" baseline="0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  <a:hlinkClick r:id="rId5"/>
                        </a:rPr>
                        <a:t> </a:t>
                      </a:r>
                      <a:r>
                        <a:rPr lang="es-BO" sz="1300" b="0" baseline="0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  <a:hlinkClick r:id="rId5"/>
                        </a:rPr>
                        <a:t>de la Investigación Científica</a:t>
                      </a:r>
                      <a:endParaRPr lang="es-BO" sz="1300" b="0" baseline="0" dirty="0" smtClean="0">
                        <a:solidFill>
                          <a:srgbClr val="0000FF"/>
                        </a:solidFill>
                        <a:latin typeface="Lucida Sans" panose="020B0602030504020204" pitchFamily="34" charset="0"/>
                      </a:endParaRPr>
                    </a:p>
                    <a:p>
                      <a:pPr marL="0" indent="0">
                        <a:buClr>
                          <a:srgbClr val="FF3300"/>
                        </a:buClr>
                        <a:buNone/>
                      </a:pPr>
                      <a:endParaRPr lang="es-MX" sz="300" b="0" dirty="0">
                        <a:solidFill>
                          <a:srgbClr val="0000FF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89535" marR="89535" marT="0" marB="0">
                    <a:solidFill>
                      <a:schemeClr val="bg1"/>
                    </a:solidFill>
                  </a:tcPr>
                </a:tc>
              </a:tr>
              <a:tr h="1812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300" b="0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  <a:sym typeface="Wingdings 2" panose="05020102010507070707" pitchFamily="18" charset="2"/>
                        </a:rPr>
                        <a:t></a:t>
                      </a:r>
                      <a:r>
                        <a:rPr lang="es-ES" sz="1300" b="0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  <a:sym typeface="Wingdings 2" panose="05020102010507070707" pitchFamily="18" charset="2"/>
                          <a:hlinkClick r:id="rId6"/>
                        </a:rPr>
                        <a:t>4.Alcance</a:t>
                      </a:r>
                      <a:r>
                        <a:rPr lang="es-ES" sz="1300" b="0" baseline="0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  <a:sym typeface="Wingdings 2" panose="05020102010507070707" pitchFamily="18" charset="2"/>
                          <a:hlinkClick r:id="rId6"/>
                        </a:rPr>
                        <a:t> de la investigación</a:t>
                      </a:r>
                      <a:r>
                        <a:rPr lang="es-MX" sz="1300" b="0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  <a:hlinkClick r:id="rId6"/>
                        </a:rPr>
                        <a:t>. Paso 4</a:t>
                      </a:r>
                      <a:r>
                        <a:rPr lang="es-MX" sz="1300" b="0" baseline="0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  <a:hlinkClick r:id="rId6"/>
                        </a:rPr>
                        <a:t> </a:t>
                      </a:r>
                      <a:r>
                        <a:rPr lang="es-BO" sz="1300" b="0" baseline="0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  <a:hlinkClick r:id="rId6"/>
                        </a:rPr>
                        <a:t>de la Investigación Científica</a:t>
                      </a:r>
                      <a:endParaRPr lang="es-BO" sz="1300" b="0" baseline="0" dirty="0" smtClean="0">
                        <a:solidFill>
                          <a:srgbClr val="0000FF"/>
                        </a:solidFill>
                        <a:latin typeface="Lucida Sans" panose="020B0602030504020204" pitchFamily="34" charset="0"/>
                      </a:endParaRPr>
                    </a:p>
                    <a:p>
                      <a:pPr marL="0" indent="0">
                        <a:buClr>
                          <a:srgbClr val="FF3300"/>
                        </a:buClr>
                        <a:buNone/>
                      </a:pPr>
                      <a:endParaRPr lang="es-MX" sz="300" b="0" dirty="0">
                        <a:solidFill>
                          <a:srgbClr val="0000FF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89535" marR="89535" marT="0" marB="0">
                    <a:solidFill>
                      <a:schemeClr val="bg1"/>
                    </a:solidFill>
                  </a:tcPr>
                </a:tc>
              </a:tr>
              <a:tr h="1812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300" b="0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  <a:sym typeface="Wingdings 2" panose="05020102010507070707" pitchFamily="18" charset="2"/>
                        </a:rPr>
                        <a:t></a:t>
                      </a:r>
                      <a:r>
                        <a:rPr lang="es-ES" sz="1300" b="0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  <a:sym typeface="Wingdings 2" panose="05020102010507070707" pitchFamily="18" charset="2"/>
                          <a:hlinkClick r:id="rId7"/>
                        </a:rPr>
                        <a:t>5.Hipótesis</a:t>
                      </a:r>
                      <a:r>
                        <a:rPr lang="es-MX" sz="1300" b="0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  <a:hlinkClick r:id="rId7"/>
                        </a:rPr>
                        <a:t>. Paso 5</a:t>
                      </a:r>
                      <a:r>
                        <a:rPr lang="es-MX" sz="1300" b="0" baseline="0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  <a:hlinkClick r:id="rId7"/>
                        </a:rPr>
                        <a:t> </a:t>
                      </a:r>
                      <a:r>
                        <a:rPr lang="es-BO" sz="1300" b="0" baseline="0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  <a:hlinkClick r:id="rId7"/>
                        </a:rPr>
                        <a:t>de la Investigación Científica</a:t>
                      </a:r>
                      <a:endParaRPr lang="es-BO" sz="1300" b="0" baseline="0" dirty="0" smtClean="0">
                        <a:solidFill>
                          <a:srgbClr val="0000FF"/>
                        </a:solidFill>
                        <a:latin typeface="Lucida Sans" panose="020B0602030504020204" pitchFamily="34" charset="0"/>
                      </a:endParaRPr>
                    </a:p>
                    <a:p>
                      <a:pPr marL="0" indent="0">
                        <a:buClr>
                          <a:srgbClr val="FF3300"/>
                        </a:buClr>
                        <a:buNone/>
                      </a:pPr>
                      <a:endParaRPr lang="es-MX" sz="300" b="0" dirty="0">
                        <a:solidFill>
                          <a:srgbClr val="0000FF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89535" marR="89535" marT="0" marB="0">
                    <a:solidFill>
                      <a:schemeClr val="bg1"/>
                    </a:solidFill>
                  </a:tcPr>
                </a:tc>
              </a:tr>
              <a:tr h="1812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300" b="0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  <a:sym typeface="Wingdings 2" panose="05020102010507070707" pitchFamily="18" charset="2"/>
                        </a:rPr>
                        <a:t></a:t>
                      </a:r>
                      <a:r>
                        <a:rPr lang="es-ES" sz="1300" b="0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  <a:sym typeface="Wingdings 2" panose="05020102010507070707" pitchFamily="18" charset="2"/>
                          <a:hlinkClick r:id="rId8"/>
                        </a:rPr>
                        <a:t>6.Diseño</a:t>
                      </a:r>
                      <a:r>
                        <a:rPr lang="es-ES" sz="1300" b="0" baseline="0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  <a:sym typeface="Wingdings 2" panose="05020102010507070707" pitchFamily="18" charset="2"/>
                          <a:hlinkClick r:id="rId8"/>
                        </a:rPr>
                        <a:t> de la investigación</a:t>
                      </a:r>
                      <a:r>
                        <a:rPr lang="es-MX" sz="1300" b="0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  <a:hlinkClick r:id="rId8"/>
                        </a:rPr>
                        <a:t>. Paso 6</a:t>
                      </a:r>
                      <a:r>
                        <a:rPr lang="es-MX" sz="1300" b="0" baseline="0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  <a:hlinkClick r:id="rId8"/>
                        </a:rPr>
                        <a:t> </a:t>
                      </a:r>
                      <a:r>
                        <a:rPr lang="es-BO" sz="1300" b="0" baseline="0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  <a:hlinkClick r:id="rId8"/>
                        </a:rPr>
                        <a:t>de la Investigación Científica</a:t>
                      </a:r>
                      <a:endParaRPr lang="es-BO" sz="1300" b="0" baseline="0" dirty="0" smtClean="0">
                        <a:solidFill>
                          <a:srgbClr val="0000FF"/>
                        </a:solidFill>
                        <a:latin typeface="Lucida Sans" panose="020B0602030504020204" pitchFamily="34" charset="0"/>
                      </a:endParaRPr>
                    </a:p>
                    <a:p>
                      <a:pPr marL="0" indent="0">
                        <a:buClr>
                          <a:srgbClr val="FF3300"/>
                        </a:buClr>
                        <a:buNone/>
                      </a:pPr>
                      <a:endParaRPr lang="es-MX" sz="400" b="0" dirty="0" smtClean="0">
                        <a:solidFill>
                          <a:srgbClr val="0000FF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89535" marR="89535" marT="0" marB="0">
                    <a:solidFill>
                      <a:schemeClr val="bg1"/>
                    </a:solidFill>
                  </a:tcPr>
                </a:tc>
              </a:tr>
              <a:tr h="1812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300" b="0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  <a:sym typeface="Wingdings 2" panose="05020102010507070707" pitchFamily="18" charset="2"/>
                        </a:rPr>
                        <a:t></a:t>
                      </a:r>
                      <a:r>
                        <a:rPr lang="es-ES" sz="1300" b="0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  <a:sym typeface="Wingdings 2" panose="05020102010507070707" pitchFamily="18" charset="2"/>
                          <a:hlinkClick r:id="rId9"/>
                        </a:rPr>
                        <a:t>7.Selección</a:t>
                      </a:r>
                      <a:r>
                        <a:rPr lang="es-ES" sz="1300" b="0" baseline="0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  <a:sym typeface="Wingdings 2" panose="05020102010507070707" pitchFamily="18" charset="2"/>
                          <a:hlinkClick r:id="rId9"/>
                        </a:rPr>
                        <a:t> de la muestra</a:t>
                      </a:r>
                      <a:r>
                        <a:rPr lang="es-MX" sz="1300" b="0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  <a:hlinkClick r:id="rId9"/>
                        </a:rPr>
                        <a:t>. Paso 7</a:t>
                      </a:r>
                      <a:r>
                        <a:rPr lang="es-MX" sz="1300" b="0" baseline="0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  <a:hlinkClick r:id="rId9"/>
                        </a:rPr>
                        <a:t> </a:t>
                      </a:r>
                      <a:r>
                        <a:rPr lang="es-BO" sz="1300" b="0" baseline="0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  <a:hlinkClick r:id="rId9"/>
                        </a:rPr>
                        <a:t>de la Investigación Científica</a:t>
                      </a:r>
                      <a:endParaRPr lang="es-MX" sz="1300" b="0" baseline="0" dirty="0" smtClean="0">
                        <a:solidFill>
                          <a:srgbClr val="0000FF"/>
                        </a:solidFill>
                        <a:latin typeface="Lucida Sans" panose="020B0602030504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  <a:defRPr/>
                      </a:pPr>
                      <a:endParaRPr lang="es-BO" sz="300" b="0" baseline="0" dirty="0" smtClean="0">
                        <a:solidFill>
                          <a:srgbClr val="0000FF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89535" marR="89535" marT="0" marB="0">
                    <a:solidFill>
                      <a:schemeClr val="bg1"/>
                    </a:solidFill>
                  </a:tcPr>
                </a:tc>
              </a:tr>
              <a:tr h="1812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300" b="0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  <a:sym typeface="Wingdings 2" panose="05020102010507070707" pitchFamily="18" charset="2"/>
                        </a:rPr>
                        <a:t></a:t>
                      </a:r>
                      <a:r>
                        <a:rPr lang="es-ES" sz="1300" b="0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  <a:sym typeface="Wingdings 2" panose="05020102010507070707" pitchFamily="18" charset="2"/>
                          <a:hlinkClick r:id="rId10"/>
                        </a:rPr>
                        <a:t>8.Recolección</a:t>
                      </a:r>
                      <a:r>
                        <a:rPr lang="es-ES" sz="1300" b="0" baseline="0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  <a:sym typeface="Wingdings 2" panose="05020102010507070707" pitchFamily="18" charset="2"/>
                          <a:hlinkClick r:id="rId10"/>
                        </a:rPr>
                        <a:t> de datos</a:t>
                      </a:r>
                      <a:r>
                        <a:rPr lang="es-MX" sz="1300" b="0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  <a:hlinkClick r:id="rId10"/>
                        </a:rPr>
                        <a:t>. Paso 8</a:t>
                      </a:r>
                      <a:r>
                        <a:rPr lang="es-MX" sz="1300" b="0" baseline="0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  <a:hlinkClick r:id="rId10"/>
                        </a:rPr>
                        <a:t> </a:t>
                      </a:r>
                      <a:r>
                        <a:rPr lang="es-BO" sz="1300" b="0" baseline="0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  <a:hlinkClick r:id="rId10"/>
                        </a:rPr>
                        <a:t>de la Investigación Científica</a:t>
                      </a:r>
                      <a:endParaRPr lang="es-MX" sz="1300" b="0" baseline="0" dirty="0" smtClean="0">
                        <a:solidFill>
                          <a:srgbClr val="0000FF"/>
                        </a:solidFill>
                        <a:latin typeface="Lucida Sans" panose="020B0602030504020204" pitchFamily="34" charset="0"/>
                      </a:endParaRPr>
                    </a:p>
                    <a:p>
                      <a:pPr marL="0" indent="0">
                        <a:buClr>
                          <a:srgbClr val="FF3300"/>
                        </a:buClr>
                        <a:buNone/>
                      </a:pPr>
                      <a:endParaRPr lang="es-MX" sz="300" b="0" dirty="0">
                        <a:solidFill>
                          <a:srgbClr val="0000FF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89535" marR="89535" marT="0" marB="0">
                    <a:solidFill>
                      <a:schemeClr val="bg1"/>
                    </a:solidFill>
                  </a:tcPr>
                </a:tc>
              </a:tr>
              <a:tr h="1812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300" b="0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  <a:sym typeface="Wingdings 2" panose="05020102010507070707" pitchFamily="18" charset="2"/>
                        </a:rPr>
                        <a:t></a:t>
                      </a:r>
                      <a:r>
                        <a:rPr lang="es-ES" sz="1300" b="0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  <a:sym typeface="Wingdings 2" panose="05020102010507070707" pitchFamily="18" charset="2"/>
                          <a:hlinkClick r:id="rId11"/>
                        </a:rPr>
                        <a:t>9.Análisis</a:t>
                      </a:r>
                      <a:r>
                        <a:rPr lang="es-ES" sz="1300" b="0" baseline="0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  <a:sym typeface="Wingdings 2" panose="05020102010507070707" pitchFamily="18" charset="2"/>
                          <a:hlinkClick r:id="rId11"/>
                        </a:rPr>
                        <a:t> de los datos.</a:t>
                      </a:r>
                      <a:r>
                        <a:rPr lang="es-MX" sz="1300" b="0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  <a:hlinkClick r:id="rId11"/>
                        </a:rPr>
                        <a:t> Paso 9</a:t>
                      </a:r>
                      <a:r>
                        <a:rPr lang="es-MX" sz="1300" b="0" baseline="0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  <a:hlinkClick r:id="rId11"/>
                        </a:rPr>
                        <a:t> </a:t>
                      </a:r>
                      <a:r>
                        <a:rPr lang="es-BO" sz="1300" b="0" baseline="0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  <a:hlinkClick r:id="rId11"/>
                        </a:rPr>
                        <a:t>de la Investigación Científica</a:t>
                      </a:r>
                      <a:endParaRPr lang="es-MX" sz="400" b="0" baseline="0" dirty="0" smtClean="0">
                        <a:solidFill>
                          <a:srgbClr val="0000FF"/>
                        </a:solidFill>
                        <a:latin typeface="Lucida Sans" panose="020B0602030504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  <a:defRPr/>
                      </a:pPr>
                      <a:endParaRPr lang="es-MX" sz="300" b="0" baseline="0" dirty="0" smtClean="0">
                        <a:solidFill>
                          <a:srgbClr val="0000FF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89535" marR="89535" marT="0" marB="0">
                    <a:solidFill>
                      <a:schemeClr val="bg1"/>
                    </a:solidFill>
                  </a:tcPr>
                </a:tc>
              </a:tr>
              <a:tr h="1812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300" b="0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  <a:sym typeface="Wingdings 2" panose="05020102010507070707" pitchFamily="18" charset="2"/>
                        </a:rPr>
                        <a:t></a:t>
                      </a:r>
                      <a:r>
                        <a:rPr lang="es-ES" sz="1300" b="0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  <a:sym typeface="Wingdings 2" panose="05020102010507070707" pitchFamily="18" charset="2"/>
                          <a:hlinkClick r:id="rId12"/>
                        </a:rPr>
                        <a:t>10.Reporte</a:t>
                      </a:r>
                      <a:r>
                        <a:rPr lang="es-ES" sz="1300" b="0" baseline="0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  <a:sym typeface="Wingdings 2" panose="05020102010507070707" pitchFamily="18" charset="2"/>
                          <a:hlinkClick r:id="rId12"/>
                        </a:rPr>
                        <a:t> de la investigación.</a:t>
                      </a:r>
                      <a:r>
                        <a:rPr lang="es-MX" sz="1300" b="0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  <a:hlinkClick r:id="rId12"/>
                        </a:rPr>
                        <a:t> Paso 10</a:t>
                      </a:r>
                      <a:r>
                        <a:rPr lang="es-MX" sz="1300" b="0" baseline="0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  <a:hlinkClick r:id="rId12"/>
                        </a:rPr>
                        <a:t> </a:t>
                      </a:r>
                      <a:r>
                        <a:rPr lang="es-BO" sz="1300" b="0" baseline="0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  <a:hlinkClick r:id="rId12"/>
                        </a:rPr>
                        <a:t>de la Investigación Científica</a:t>
                      </a:r>
                      <a:endParaRPr lang="es-BO" sz="1300" b="0" baseline="0" dirty="0" smtClean="0">
                        <a:solidFill>
                          <a:srgbClr val="0000FF"/>
                        </a:solidFill>
                        <a:latin typeface="Lucida Sans" panose="020B0602030504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  <a:defRPr/>
                      </a:pPr>
                      <a:endParaRPr lang="es-MX" sz="200" b="0" dirty="0">
                        <a:solidFill>
                          <a:srgbClr val="0000FF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89535" marR="89535" marT="0" marB="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6" name="Imagen 5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221088"/>
            <a:ext cx="6192688" cy="2166015"/>
          </a:xfrm>
          <a:prstGeom prst="rect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2" name="32 Rectángulo"/>
          <p:cNvSpPr/>
          <p:nvPr/>
        </p:nvSpPr>
        <p:spPr>
          <a:xfrm>
            <a:off x="6696959" y="3861048"/>
            <a:ext cx="2267529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8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FIN</a:t>
            </a:r>
            <a:endParaRPr lang="es-ES" sz="8800" dirty="0">
              <a:latin typeface="Arial Rounded MT Bold" pitchFamily="34" charset="0"/>
            </a:endParaRPr>
          </a:p>
        </p:txBody>
      </p:sp>
      <p:sp>
        <p:nvSpPr>
          <p:cNvPr id="14" name="15 Rectángulo"/>
          <p:cNvSpPr/>
          <p:nvPr/>
        </p:nvSpPr>
        <p:spPr>
          <a:xfrm>
            <a:off x="6070985" y="5868561"/>
            <a:ext cx="277297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s-ES" sz="1600" dirty="0" smtClean="0">
                <a:solidFill>
                  <a:srgbClr val="C00000"/>
                </a:solidFill>
                <a:latin typeface="Lucida Sans" pitchFamily="34" charset="0"/>
                <a:cs typeface="Lucida Sans" pitchFamily="34" charset="0"/>
              </a:rPr>
              <a:t>INVESTIGACIÓN CIENTÍFICA</a:t>
            </a:r>
            <a:endParaRPr lang="es-ES_tradnl" sz="1600" dirty="0">
              <a:solidFill>
                <a:srgbClr val="C00000"/>
              </a:solidFill>
              <a:latin typeface="Lucida Sans" pitchFamily="34" charset="0"/>
              <a:cs typeface="Lucida Sans" pitchFamily="34" charset="0"/>
            </a:endParaRPr>
          </a:p>
        </p:txBody>
      </p:sp>
      <p:sp>
        <p:nvSpPr>
          <p:cNvPr id="15" name="Text Box 6"/>
          <p:cNvSpPr txBox="1">
            <a:spLocks noChangeArrowheads="1"/>
          </p:cNvSpPr>
          <p:nvPr/>
        </p:nvSpPr>
        <p:spPr bwMode="auto">
          <a:xfrm>
            <a:off x="6708325" y="5477162"/>
            <a:ext cx="2112717" cy="400110"/>
          </a:xfrm>
          <a:prstGeom prst="rect">
            <a:avLst/>
          </a:prstGeom>
          <a:noFill/>
          <a:ln w="0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s-ES" sz="2000" dirty="0" smtClean="0">
                <a:solidFill>
                  <a:srgbClr val="C00000"/>
                </a:solidFill>
                <a:latin typeface="Lucida Sans" pitchFamily="34" charset="0"/>
                <a:cs typeface="Lucida Sans" pitchFamily="34" charset="0"/>
              </a:rPr>
              <a:t>Tema de:</a:t>
            </a:r>
            <a:endParaRPr lang="es-ES" sz="2000" dirty="0">
              <a:solidFill>
                <a:srgbClr val="C00000"/>
              </a:solidFill>
              <a:latin typeface="Lucida Sans" pitchFamily="34" charset="0"/>
              <a:cs typeface="Lucida San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2178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1 Título"/>
          <p:cNvSpPr txBox="1">
            <a:spLocks/>
          </p:cNvSpPr>
          <p:nvPr/>
        </p:nvSpPr>
        <p:spPr>
          <a:xfrm>
            <a:off x="1619672" y="548680"/>
            <a:ext cx="5976664" cy="571480"/>
          </a:xfrm>
          <a:prstGeom prst="rect">
            <a:avLst/>
          </a:prstGeom>
          <a:noFill/>
          <a:effectLst>
            <a:reflection blurRad="6350" stA="50000" endA="300" endPos="55000" dir="5400000" sy="-100000" algn="bl" rotWithShape="0"/>
          </a:effectLst>
        </p:spPr>
        <p:txBody>
          <a:bodyPr/>
          <a:lstStyle/>
          <a:p>
            <a:pPr lvl="0" eaLnBrk="0" hangingPunct="0">
              <a:defRPr/>
            </a:pPr>
            <a:r>
              <a:rPr lang="es-ES_tradnl" sz="3000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" pitchFamily="34" charset="0"/>
                <a:cs typeface="Lucida Sans" pitchFamily="34" charset="0"/>
              </a:rPr>
              <a:t>ÍNDICE DEL CONTENIDO</a:t>
            </a:r>
            <a:endParaRPr lang="es-ES" sz="3000" kern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Sans" pitchFamily="34" charset="0"/>
              <a:cs typeface="Lucida Sans" pitchFamily="34" charset="0"/>
            </a:endParaRPr>
          </a:p>
        </p:txBody>
      </p:sp>
      <p:sp>
        <p:nvSpPr>
          <p:cNvPr id="24" name="8 Marcador de número de diapositiva"/>
          <p:cNvSpPr txBox="1">
            <a:spLocks/>
          </p:cNvSpPr>
          <p:nvPr/>
        </p:nvSpPr>
        <p:spPr>
          <a:xfrm>
            <a:off x="7048500" y="6600825"/>
            <a:ext cx="2133600" cy="476250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161A972-1B43-4031-B38E-6352516437A2}" type="slidenum">
              <a:rPr kumimoji="0" lang="es-ES" sz="1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s-ES" sz="1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</a:endParaRPr>
          </a:p>
        </p:txBody>
      </p:sp>
      <p:graphicFrame>
        <p:nvGraphicFramePr>
          <p:cNvPr id="10" name="10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1639259"/>
              </p:ext>
            </p:extLst>
          </p:nvPr>
        </p:nvGraphicFramePr>
        <p:xfrm>
          <a:off x="1259632" y="2492896"/>
          <a:ext cx="6840760" cy="374442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6840760"/>
              </a:tblGrid>
              <a:tr h="45765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600" kern="0" dirty="0" smtClean="0">
                          <a:solidFill>
                            <a:srgbClr val="00009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Lucida Sans" pitchFamily="34" charset="0"/>
                          <a:cs typeface="Lucida Sans" pitchFamily="34" charset="0"/>
                        </a:rPr>
                        <a:t>ÍNDICE DEL CONTENIDO</a:t>
                      </a:r>
                      <a:endParaRPr lang="es-ES" sz="1600" kern="0" dirty="0" smtClean="0">
                        <a:solidFill>
                          <a:srgbClr val="00009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Lucida Sans" pitchFamily="34" charset="0"/>
                        <a:cs typeface="Lucida Sans" pitchFamily="34" charset="0"/>
                      </a:endParaRPr>
                    </a:p>
                  </a:txBody>
                  <a:tcPr anchor="ctr">
                    <a:solidFill>
                      <a:srgbClr val="589DEE"/>
                    </a:solidFill>
                  </a:tcPr>
                </a:tc>
              </a:tr>
              <a:tr h="58246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0" dirty="0" smtClean="0">
                          <a:solidFill>
                            <a:srgbClr val="000090"/>
                          </a:solidFill>
                          <a:latin typeface="Lucida Sans" panose="020B0602030504020204" pitchFamily="34" charset="0"/>
                          <a:sym typeface="Wingdings 2" panose="05020102010507070707" pitchFamily="18" charset="2"/>
                        </a:rPr>
                        <a:t></a:t>
                      </a:r>
                      <a:r>
                        <a:rPr lang="es-BO" sz="1400" b="0" baseline="0" dirty="0" smtClean="0">
                          <a:solidFill>
                            <a:srgbClr val="000090"/>
                          </a:solidFill>
                          <a:latin typeface="Lucida Sans" panose="020B0602030504020204" pitchFamily="34" charset="0"/>
                          <a:sym typeface="Wingdings 2" panose="05020102010507070707" pitchFamily="18" charset="2"/>
                        </a:rPr>
                        <a:t>Reporte de la investigación </a:t>
                      </a:r>
                      <a:r>
                        <a:rPr lang="es-ES" sz="1400" b="0" baseline="0" dirty="0" smtClean="0">
                          <a:solidFill>
                            <a:srgbClr val="000090"/>
                          </a:solidFill>
                          <a:latin typeface="Lucida Sans" panose="020B0602030504020204" pitchFamily="34" charset="0"/>
                          <a:sym typeface="Wingdings 2" panose="05020102010507070707" pitchFamily="18" charset="2"/>
                        </a:rPr>
                        <a:t>(Aspectos generales de una tesis. Estructura de presentación de la tesis. Partes preliminares).</a:t>
                      </a:r>
                      <a:endParaRPr lang="es-BO" sz="200" b="0" baseline="0" dirty="0" smtClean="0">
                        <a:solidFill>
                          <a:srgbClr val="000090"/>
                        </a:solidFill>
                        <a:latin typeface="Lucida Sans" panose="020B0602030504020204" pitchFamily="34" charset="0"/>
                        <a:sym typeface="Wingdings 2" panose="05020102010507070707" pitchFamily="18" charset="2"/>
                      </a:endParaRPr>
                    </a:p>
                  </a:txBody>
                  <a:tcPr marL="89535" marR="89535" marT="0" marB="0">
                    <a:solidFill>
                      <a:srgbClr val="589DEE"/>
                    </a:solidFill>
                  </a:tcPr>
                </a:tc>
              </a:tr>
              <a:tr h="3536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0" dirty="0" smtClean="0">
                          <a:solidFill>
                            <a:srgbClr val="000090"/>
                          </a:solidFill>
                          <a:latin typeface="Lucida Sans" panose="020B0602030504020204" pitchFamily="34" charset="0"/>
                          <a:sym typeface="Wingdings 2" panose="05020102010507070707" pitchFamily="18" charset="2"/>
                        </a:rPr>
                        <a:t>Capítulo 1: Introducción</a:t>
                      </a:r>
                      <a:r>
                        <a:rPr lang="es-ES" sz="1400" b="0" baseline="0" dirty="0" smtClean="0">
                          <a:solidFill>
                            <a:srgbClr val="000090"/>
                          </a:solidFill>
                          <a:latin typeface="Lucida Sans" panose="020B0602030504020204" pitchFamily="34" charset="0"/>
                          <a:sym typeface="Wingdings 2" panose="05020102010507070707" pitchFamily="18" charset="2"/>
                        </a:rPr>
                        <a:t>.</a:t>
                      </a:r>
                      <a:endParaRPr lang="es-MX" sz="1400" b="0" baseline="0" dirty="0" smtClean="0">
                        <a:solidFill>
                          <a:srgbClr val="000090"/>
                        </a:solidFill>
                        <a:latin typeface="Lucida Sans" panose="020B0602030504020204" pitchFamily="34" charset="0"/>
                        <a:sym typeface="Wingdings 2" panose="05020102010507070707" pitchFamily="18" charset="2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  <a:defRPr/>
                      </a:pPr>
                      <a:endParaRPr lang="es-ES" sz="300" b="0" baseline="0" dirty="0" smtClean="0">
                        <a:solidFill>
                          <a:srgbClr val="000090"/>
                        </a:solidFill>
                        <a:latin typeface="Lucida Sans" panose="020B0602030504020204" pitchFamily="34" charset="0"/>
                        <a:sym typeface="Wingdings 2" panose="05020102010507070707" pitchFamily="18" charset="2"/>
                      </a:endParaRPr>
                    </a:p>
                  </a:txBody>
                  <a:tcPr marL="89535" marR="89535" marT="0" marB="0">
                    <a:solidFill>
                      <a:srgbClr val="589DEE"/>
                    </a:solidFill>
                  </a:tcPr>
                </a:tc>
              </a:tr>
              <a:tr h="3328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0" dirty="0" smtClean="0">
                          <a:solidFill>
                            <a:srgbClr val="000090"/>
                          </a:solidFill>
                          <a:latin typeface="Lucida Sans" panose="020B0602030504020204" pitchFamily="34" charset="0"/>
                          <a:sym typeface="Wingdings 2" panose="05020102010507070707" pitchFamily="18" charset="2"/>
                        </a:rPr>
                        <a:t>Capítulo 2: Marco teórico</a:t>
                      </a:r>
                      <a:r>
                        <a:rPr lang="es-ES" sz="1400" b="0" baseline="0" dirty="0" smtClean="0">
                          <a:solidFill>
                            <a:srgbClr val="000090"/>
                          </a:solidFill>
                          <a:effectLst/>
                          <a:latin typeface="Lucida Sans" panose="020B0602030504020204" pitchFamily="34" charset="0"/>
                          <a:ea typeface="Cambria Math" panose="02040503050406030204" pitchFamily="18" charset="0"/>
                          <a:sym typeface="Wingdings 2" panose="05020102010507070707" pitchFamily="18" charset="2"/>
                        </a:rPr>
                        <a:t>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  <a:defRPr/>
                      </a:pPr>
                      <a:endParaRPr lang="es-MX" sz="200" b="1" dirty="0">
                        <a:solidFill>
                          <a:srgbClr val="000090"/>
                        </a:solidFill>
                        <a:effectLst/>
                        <a:latin typeface="Lucida Sans" panose="020B0602030504020204" pitchFamily="34" charset="0"/>
                      </a:endParaRPr>
                    </a:p>
                  </a:txBody>
                  <a:tcPr marL="89535" marR="89535" marT="0" marB="0">
                    <a:solidFill>
                      <a:srgbClr val="589DEE"/>
                    </a:solidFill>
                  </a:tcPr>
                </a:tc>
              </a:tr>
              <a:tr h="3536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0" dirty="0" smtClean="0">
                          <a:solidFill>
                            <a:srgbClr val="000090"/>
                          </a:solidFill>
                          <a:latin typeface="Lucida Sans" panose="020B0602030504020204" pitchFamily="34" charset="0"/>
                          <a:sym typeface="Wingdings 2" panose="05020102010507070707" pitchFamily="18" charset="2"/>
                        </a:rPr>
                        <a:t>Capítulo 3: Marco metodológico</a:t>
                      </a:r>
                      <a:r>
                        <a:rPr lang="es-ES" sz="1400" b="0" baseline="0" dirty="0" smtClean="0">
                          <a:solidFill>
                            <a:srgbClr val="000090"/>
                          </a:solidFill>
                          <a:latin typeface="Lucida Sans" panose="020B0602030504020204" pitchFamily="34" charset="0"/>
                          <a:sym typeface="Wingdings 2" panose="05020102010507070707" pitchFamily="18" charset="2"/>
                        </a:rPr>
                        <a:t>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  <a:defRPr/>
                      </a:pPr>
                      <a:endParaRPr lang="es-ES" sz="300" b="0" baseline="0" dirty="0" smtClean="0">
                        <a:solidFill>
                          <a:srgbClr val="000090"/>
                        </a:solidFill>
                        <a:effectLst/>
                        <a:latin typeface="Lucida Sans" panose="020B0602030504020204" pitchFamily="34" charset="0"/>
                        <a:ea typeface="Cambria Math" panose="02040503050406030204" pitchFamily="18" charset="0"/>
                        <a:sym typeface="Wingdings 2" panose="05020102010507070707" pitchFamily="18" charset="2"/>
                      </a:endParaRPr>
                    </a:p>
                  </a:txBody>
                  <a:tcPr marL="89535" marR="89535" marT="0" marB="0">
                    <a:solidFill>
                      <a:srgbClr val="589DEE"/>
                    </a:solidFill>
                  </a:tcPr>
                </a:tc>
              </a:tr>
              <a:tr h="29123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0" dirty="0" smtClean="0">
                          <a:solidFill>
                            <a:srgbClr val="000090"/>
                          </a:solidFill>
                          <a:latin typeface="Lucida Sans" panose="020B0602030504020204" pitchFamily="34" charset="0"/>
                          <a:sym typeface="Wingdings 2" panose="05020102010507070707" pitchFamily="18" charset="2"/>
                        </a:rPr>
                        <a:t>Capítulo 4: Resultados</a:t>
                      </a:r>
                      <a:r>
                        <a:rPr lang="es-ES" sz="1400" b="0" baseline="0" dirty="0" smtClean="0">
                          <a:solidFill>
                            <a:srgbClr val="000090"/>
                          </a:solidFill>
                          <a:latin typeface="Lucida Sans" panose="020B0602030504020204" pitchFamily="34" charset="0"/>
                          <a:sym typeface="Wingdings 2" panose="05020102010507070707" pitchFamily="18" charset="2"/>
                        </a:rPr>
                        <a:t>.</a:t>
                      </a:r>
                    </a:p>
                  </a:txBody>
                  <a:tcPr marL="89535" marR="89535" marT="0" marB="0">
                    <a:solidFill>
                      <a:srgbClr val="589DEE"/>
                    </a:solidFill>
                  </a:tcPr>
                </a:tc>
              </a:tr>
              <a:tr h="3536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0" dirty="0" smtClean="0">
                          <a:solidFill>
                            <a:srgbClr val="000090"/>
                          </a:solidFill>
                          <a:latin typeface="Lucida Sans" panose="020B0602030504020204" pitchFamily="34" charset="0"/>
                          <a:sym typeface="Wingdings 2" panose="05020102010507070707" pitchFamily="18" charset="2"/>
                        </a:rPr>
                        <a:t>Capítulo 5: Discusión de los resultados</a:t>
                      </a:r>
                      <a:r>
                        <a:rPr lang="es-ES" sz="1400" b="0" baseline="0" dirty="0" smtClean="0">
                          <a:solidFill>
                            <a:srgbClr val="000090"/>
                          </a:solidFill>
                          <a:latin typeface="Lucida Sans" panose="020B0602030504020204" pitchFamily="34" charset="0"/>
                          <a:sym typeface="Wingdings 2" panose="05020102010507070707" pitchFamily="18" charset="2"/>
                        </a:rPr>
                        <a:t>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  <a:defRPr/>
                      </a:pPr>
                      <a:endParaRPr lang="es-MX" sz="300" b="0" dirty="0" smtClean="0">
                        <a:solidFill>
                          <a:srgbClr val="000090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89535" marR="89535" marT="0" marB="0">
                    <a:solidFill>
                      <a:srgbClr val="589DEE"/>
                    </a:solidFill>
                  </a:tcPr>
                </a:tc>
              </a:tr>
              <a:tr h="3536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0" dirty="0" smtClean="0">
                          <a:solidFill>
                            <a:srgbClr val="000090"/>
                          </a:solidFill>
                          <a:latin typeface="Lucida Sans" panose="020B0602030504020204" pitchFamily="34" charset="0"/>
                          <a:sym typeface="Wingdings 2" panose="05020102010507070707" pitchFamily="18" charset="2"/>
                        </a:rPr>
                        <a:t>Capítulo 6: Propuesta.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  <a:defRPr/>
                      </a:pPr>
                      <a:endParaRPr lang="es-BO" sz="300" b="0" dirty="0" smtClean="0">
                        <a:solidFill>
                          <a:srgbClr val="000090"/>
                        </a:solidFill>
                        <a:latin typeface="Lucida Sans" panose="020B0602030504020204" pitchFamily="34" charset="0"/>
                        <a:sym typeface="Wingdings 2" panose="05020102010507070707" pitchFamily="18" charset="2"/>
                      </a:endParaRPr>
                    </a:p>
                  </a:txBody>
                  <a:tcPr marL="89535" marR="89535" marT="0" marB="0">
                    <a:solidFill>
                      <a:srgbClr val="589DEE"/>
                    </a:solidFill>
                  </a:tcPr>
                </a:tc>
              </a:tr>
              <a:tr h="3328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0" dirty="0" smtClean="0">
                          <a:solidFill>
                            <a:srgbClr val="000090"/>
                          </a:solidFill>
                          <a:latin typeface="Lucida Sans" panose="020B0602030504020204" pitchFamily="34" charset="0"/>
                          <a:sym typeface="Wingdings 2" panose="05020102010507070707" pitchFamily="18" charset="2"/>
                        </a:rPr>
                        <a:t>Partes finales</a:t>
                      </a:r>
                      <a:r>
                        <a:rPr lang="es-BO" sz="1400" b="0" dirty="0" smtClean="0">
                          <a:solidFill>
                            <a:srgbClr val="000090"/>
                          </a:solidFill>
                          <a:latin typeface="Lucida Sans" panose="020B0602030504020204" pitchFamily="34" charset="0"/>
                          <a:sym typeface="Wingdings 2" panose="05020102010507070707" pitchFamily="18" charset="2"/>
                        </a:rPr>
                        <a:t>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  <a:defRPr/>
                      </a:pPr>
                      <a:endParaRPr lang="es-BO" sz="200" b="0" dirty="0" smtClean="0">
                        <a:solidFill>
                          <a:srgbClr val="000090"/>
                        </a:solidFill>
                        <a:latin typeface="Lucida Sans" panose="020B0602030504020204" pitchFamily="34" charset="0"/>
                        <a:sym typeface="Wingdings 2" panose="05020102010507070707" pitchFamily="18" charset="2"/>
                      </a:endParaRPr>
                    </a:p>
                  </a:txBody>
                  <a:tcPr marL="89535" marR="89535" marT="0" marB="0">
                    <a:solidFill>
                      <a:srgbClr val="589DEE"/>
                    </a:solidFill>
                  </a:tcPr>
                </a:tc>
              </a:tr>
              <a:tr h="33283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0" dirty="0" smtClean="0">
                          <a:solidFill>
                            <a:srgbClr val="000090"/>
                          </a:solidFill>
                          <a:latin typeface="Lucida Sans" panose="020B0602030504020204" pitchFamily="34" charset="0"/>
                          <a:sym typeface="Wingdings 2" panose="05020102010507070707" pitchFamily="18" charset="2"/>
                        </a:rPr>
                        <a:t></a:t>
                      </a:r>
                      <a:r>
                        <a:rPr lang="es-BO" sz="1400" b="0" dirty="0" smtClean="0">
                          <a:solidFill>
                            <a:srgbClr val="000090"/>
                          </a:solidFill>
                          <a:latin typeface="Lucida Sans" panose="020B0602030504020204" pitchFamily="34" charset="0"/>
                          <a:sym typeface="Wingdings 2" panose="05020102010507070707" pitchFamily="18" charset="2"/>
                        </a:rPr>
                        <a:t>Bibliografiia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  <a:defRPr/>
                      </a:pPr>
                      <a:endParaRPr lang="es-MX" sz="200" b="0" dirty="0">
                        <a:solidFill>
                          <a:srgbClr val="000090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89535" marR="89535" marT="0" marB="0">
                    <a:solidFill>
                      <a:srgbClr val="589DEE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2745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2" name="28 Conector recto de flecha"/>
          <p:cNvCxnSpPr/>
          <p:nvPr/>
        </p:nvCxnSpPr>
        <p:spPr>
          <a:xfrm rot="21600000">
            <a:off x="6228320" y="1131034"/>
            <a:ext cx="122400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1 Título"/>
          <p:cNvSpPr txBox="1">
            <a:spLocks/>
          </p:cNvSpPr>
          <p:nvPr/>
        </p:nvSpPr>
        <p:spPr>
          <a:xfrm>
            <a:off x="-36512" y="-27384"/>
            <a:ext cx="9184534" cy="571480"/>
          </a:xfrm>
          <a:prstGeom prst="rect">
            <a:avLst/>
          </a:prstGeom>
          <a:noFill/>
          <a:effectLst>
            <a:reflection blurRad="6350" stA="50000" endA="300" endPos="55000" dir="5400000" sy="-100000" algn="bl" rotWithShape="0"/>
          </a:effectLst>
        </p:spPr>
        <p:txBody>
          <a:bodyPr/>
          <a:lstStyle/>
          <a:p>
            <a:pPr lvl="0" eaLnBrk="0" hangingPunct="0">
              <a:defRPr/>
            </a:pPr>
            <a:r>
              <a:rPr lang="es-ES_tradnl" sz="3000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" pitchFamily="34" charset="0"/>
                <a:cs typeface="Lucida Sans" pitchFamily="34" charset="0"/>
              </a:rPr>
              <a:t>REPORTE DE LA INVESTIGACIÓN</a:t>
            </a:r>
            <a:endParaRPr lang="es-ES" sz="3000" kern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Sans" pitchFamily="34" charset="0"/>
              <a:cs typeface="Lucida Sans" pitchFamily="34" charset="0"/>
            </a:endParaRPr>
          </a:p>
        </p:txBody>
      </p:sp>
      <p:cxnSp>
        <p:nvCxnSpPr>
          <p:cNvPr id="56" name="28 Conector recto de flecha"/>
          <p:cNvCxnSpPr/>
          <p:nvPr/>
        </p:nvCxnSpPr>
        <p:spPr>
          <a:xfrm rot="16200000">
            <a:off x="196750" y="6182542"/>
            <a:ext cx="54000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28 Conector recto de flecha"/>
          <p:cNvCxnSpPr/>
          <p:nvPr/>
        </p:nvCxnSpPr>
        <p:spPr>
          <a:xfrm rot="21600000">
            <a:off x="1511752" y="1123156"/>
            <a:ext cx="82800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8 Conector recto de flecha"/>
          <p:cNvCxnSpPr/>
          <p:nvPr/>
        </p:nvCxnSpPr>
        <p:spPr>
          <a:xfrm rot="16200000">
            <a:off x="154924" y="2565242"/>
            <a:ext cx="54000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28 Conector recto de flecha"/>
          <p:cNvCxnSpPr/>
          <p:nvPr/>
        </p:nvCxnSpPr>
        <p:spPr>
          <a:xfrm rot="16200000">
            <a:off x="156512" y="3501346"/>
            <a:ext cx="54000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22 Conector recto de flecha"/>
          <p:cNvCxnSpPr/>
          <p:nvPr/>
        </p:nvCxnSpPr>
        <p:spPr>
          <a:xfrm rot="16200000">
            <a:off x="210512" y="1719202"/>
            <a:ext cx="43200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28 Conector recto de flecha"/>
          <p:cNvCxnSpPr/>
          <p:nvPr/>
        </p:nvCxnSpPr>
        <p:spPr>
          <a:xfrm rot="16200000">
            <a:off x="156512" y="4437450"/>
            <a:ext cx="54000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28 Conector recto de flecha"/>
          <p:cNvCxnSpPr/>
          <p:nvPr/>
        </p:nvCxnSpPr>
        <p:spPr>
          <a:xfrm rot="16200000">
            <a:off x="156512" y="5373554"/>
            <a:ext cx="54000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8 Marcador de número de diapositiva"/>
          <p:cNvSpPr txBox="1">
            <a:spLocks/>
          </p:cNvSpPr>
          <p:nvPr/>
        </p:nvSpPr>
        <p:spPr>
          <a:xfrm>
            <a:off x="7048500" y="6600825"/>
            <a:ext cx="2133600" cy="476250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161A972-1B43-4031-B38E-6352516437A2}" type="slidenum">
              <a:rPr kumimoji="0" lang="es-ES" sz="1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s-ES" sz="1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20" name="1 Título"/>
          <p:cNvSpPr txBox="1">
            <a:spLocks/>
          </p:cNvSpPr>
          <p:nvPr/>
        </p:nvSpPr>
        <p:spPr bwMode="auto">
          <a:xfrm>
            <a:off x="-17633" y="548680"/>
            <a:ext cx="5135269" cy="324000"/>
          </a:xfrm>
          <a:prstGeom prst="rect">
            <a:avLst/>
          </a:prstGeom>
          <a:solidFill>
            <a:srgbClr val="00FF99"/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eaLnBrk="0" hangingPunct="0">
              <a:buClr>
                <a:srgbClr val="483700"/>
              </a:buClr>
              <a:buSzPct val="80000"/>
              <a:defRPr/>
            </a:pPr>
            <a:r>
              <a:rPr lang="es-ES_tradnl" sz="1800" b="0" kern="0" dirty="0" smtClean="0">
                <a:latin typeface="Lucida Sans" pitchFamily="34" charset="0"/>
                <a:cs typeface="Lucida Sans" pitchFamily="34" charset="0"/>
              </a:rPr>
              <a:t>Es el Paso 10 de la investigación científica</a:t>
            </a:r>
            <a:endParaRPr lang="es-ES" sz="1800" b="0" kern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Sans" pitchFamily="34" charset="0"/>
              <a:cs typeface="Lucida Sans" pitchFamily="34" charset="0"/>
            </a:endParaRPr>
          </a:p>
        </p:txBody>
      </p:sp>
      <p:sp>
        <p:nvSpPr>
          <p:cNvPr id="29" name="27 Rectángulo"/>
          <p:cNvSpPr/>
          <p:nvPr/>
        </p:nvSpPr>
        <p:spPr>
          <a:xfrm>
            <a:off x="510269" y="5104348"/>
            <a:ext cx="1181411" cy="288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270" b="0" dirty="0">
                <a:solidFill>
                  <a:srgbClr val="0000CC"/>
                </a:solidFill>
                <a:latin typeface="Lucida Sans" pitchFamily="34" charset="0"/>
                <a:cs typeface="Lucida Sans" pitchFamily="34" charset="0"/>
              </a:rPr>
              <a:t> </a:t>
            </a:r>
            <a:r>
              <a:rPr lang="es-ES" sz="1270" b="0" dirty="0" smtClean="0">
                <a:solidFill>
                  <a:srgbClr val="0000CC"/>
                </a:solidFill>
                <a:latin typeface="Lucida Sans" pitchFamily="34" charset="0"/>
                <a:cs typeface="Lucida Sans" pitchFamily="34" charset="0"/>
              </a:rPr>
              <a:t>Llevan al</a:t>
            </a:r>
            <a:endParaRPr lang="es-ES" sz="1270" b="0" dirty="0">
              <a:solidFill>
                <a:srgbClr val="0000CC"/>
              </a:solidFill>
              <a:latin typeface="Lucida Sans" pitchFamily="34" charset="0"/>
              <a:cs typeface="Lucida Sans" pitchFamily="34" charset="0"/>
            </a:endParaRPr>
          </a:p>
        </p:txBody>
      </p:sp>
      <p:sp>
        <p:nvSpPr>
          <p:cNvPr id="33" name="31 Rectángulo"/>
          <p:cNvSpPr/>
          <p:nvPr/>
        </p:nvSpPr>
        <p:spPr>
          <a:xfrm>
            <a:off x="551192" y="4174534"/>
            <a:ext cx="1212496" cy="425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300"/>
              </a:lnSpc>
            </a:pPr>
            <a:r>
              <a:rPr lang="es-ES" sz="1270" b="0" dirty="0">
                <a:solidFill>
                  <a:srgbClr val="0000CC"/>
                </a:solidFill>
                <a:latin typeface="Lucida Sans" pitchFamily="34" charset="0"/>
                <a:cs typeface="Lucida Sans" pitchFamily="34" charset="0"/>
              </a:rPr>
              <a:t>P</a:t>
            </a:r>
            <a:r>
              <a:rPr lang="es-ES" sz="1270" b="0" dirty="0" smtClean="0">
                <a:solidFill>
                  <a:srgbClr val="0000CC"/>
                </a:solidFill>
                <a:latin typeface="Lucida Sans" pitchFamily="34" charset="0"/>
                <a:cs typeface="Lucida Sans" pitchFamily="34" charset="0"/>
              </a:rPr>
              <a:t>ermite </a:t>
            </a:r>
          </a:p>
          <a:p>
            <a:pPr>
              <a:lnSpc>
                <a:spcPts val="1300"/>
              </a:lnSpc>
            </a:pPr>
            <a:r>
              <a:rPr lang="es-ES" sz="1270" b="0" dirty="0" smtClean="0">
                <a:solidFill>
                  <a:srgbClr val="0000CC"/>
                </a:solidFill>
                <a:latin typeface="Lucida Sans" pitchFamily="34" charset="0"/>
                <a:cs typeface="Lucida Sans" pitchFamily="34" charset="0"/>
              </a:rPr>
              <a:t>visualizar el</a:t>
            </a:r>
            <a:endParaRPr lang="es-ES" sz="1270" b="0" dirty="0">
              <a:solidFill>
                <a:srgbClr val="0000CC"/>
              </a:solidFill>
              <a:latin typeface="Lucida Sans" pitchFamily="34" charset="0"/>
              <a:cs typeface="Lucida Sans" pitchFamily="34" charset="0"/>
            </a:endParaRPr>
          </a:p>
        </p:txBody>
      </p:sp>
      <p:sp>
        <p:nvSpPr>
          <p:cNvPr id="35" name="35 Rectángulo"/>
          <p:cNvSpPr/>
          <p:nvPr/>
        </p:nvSpPr>
        <p:spPr>
          <a:xfrm>
            <a:off x="510269" y="3238430"/>
            <a:ext cx="1325427" cy="425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300"/>
              </a:lnSpc>
            </a:pPr>
            <a:r>
              <a:rPr lang="es-ES" sz="1270" b="0" dirty="0" smtClean="0">
                <a:solidFill>
                  <a:srgbClr val="0000CC"/>
                </a:solidFill>
                <a:latin typeface="Lucida Sans" pitchFamily="34" charset="0"/>
                <a:cs typeface="Lucida Sans" pitchFamily="34" charset="0"/>
              </a:rPr>
              <a:t>De donde se procede a </a:t>
            </a:r>
            <a:endParaRPr lang="es-ES" sz="1270" b="0" dirty="0">
              <a:solidFill>
                <a:srgbClr val="0000CC"/>
              </a:solidFill>
              <a:latin typeface="Lucida Sans" pitchFamily="34" charset="0"/>
              <a:cs typeface="Lucida Sans" pitchFamily="34" charset="0"/>
            </a:endParaRPr>
          </a:p>
        </p:txBody>
      </p:sp>
      <p:sp>
        <p:nvSpPr>
          <p:cNvPr id="37" name="38 Rectángulo"/>
          <p:cNvSpPr/>
          <p:nvPr/>
        </p:nvSpPr>
        <p:spPr>
          <a:xfrm>
            <a:off x="457325" y="2302326"/>
            <a:ext cx="1378371" cy="425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300"/>
              </a:lnSpc>
            </a:pPr>
            <a:r>
              <a:rPr lang="es-ES" sz="1270" b="0" dirty="0">
                <a:solidFill>
                  <a:srgbClr val="0000CC"/>
                </a:solidFill>
                <a:latin typeface="Lucida Sans" pitchFamily="34" charset="0"/>
                <a:cs typeface="Lucida Sans" pitchFamily="34" charset="0"/>
              </a:rPr>
              <a:t>P</a:t>
            </a:r>
            <a:r>
              <a:rPr lang="es-ES" sz="1270" b="0" dirty="0" smtClean="0">
                <a:solidFill>
                  <a:srgbClr val="0000CC"/>
                </a:solidFill>
                <a:latin typeface="Lucida Sans" pitchFamily="34" charset="0"/>
                <a:cs typeface="Lucida Sans" pitchFamily="34" charset="0"/>
              </a:rPr>
              <a:t>ara validarla corresponde</a:t>
            </a:r>
            <a:endParaRPr lang="es-ES" sz="1270" b="0" dirty="0">
              <a:solidFill>
                <a:srgbClr val="0000CC"/>
              </a:solidFill>
              <a:latin typeface="Lucida Sans" pitchFamily="34" charset="0"/>
              <a:cs typeface="Lucida Sans" pitchFamily="34" charset="0"/>
            </a:endParaRPr>
          </a:p>
        </p:txBody>
      </p:sp>
      <p:sp>
        <p:nvSpPr>
          <p:cNvPr id="40" name="48 Rectángulo"/>
          <p:cNvSpPr/>
          <p:nvPr/>
        </p:nvSpPr>
        <p:spPr>
          <a:xfrm>
            <a:off x="467544" y="1499592"/>
            <a:ext cx="1573208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270" b="0" dirty="0" smtClean="0">
                <a:solidFill>
                  <a:srgbClr val="0000CC"/>
                </a:solidFill>
                <a:latin typeface="Lucida Sans" pitchFamily="34" charset="0"/>
                <a:cs typeface="Lucida Sans" pitchFamily="34" charset="0"/>
              </a:rPr>
              <a:t>Y definir y  </a:t>
            </a:r>
            <a:endParaRPr lang="es-ES" sz="1270" b="0" dirty="0">
              <a:solidFill>
                <a:srgbClr val="0000CC"/>
              </a:solidFill>
              <a:latin typeface="Lucida Sans" pitchFamily="34" charset="0"/>
              <a:cs typeface="Lucida Sans" pitchFamily="34" charset="0"/>
            </a:endParaRPr>
          </a:p>
        </p:txBody>
      </p:sp>
      <p:sp>
        <p:nvSpPr>
          <p:cNvPr id="43" name="Text Box 20"/>
          <p:cNvSpPr txBox="1">
            <a:spLocks noChangeArrowheads="1"/>
          </p:cNvSpPr>
          <p:nvPr/>
        </p:nvSpPr>
        <p:spPr bwMode="auto">
          <a:xfrm>
            <a:off x="189851" y="980728"/>
            <a:ext cx="1512000" cy="523220"/>
          </a:xfrm>
          <a:prstGeom prst="rect">
            <a:avLst/>
          </a:prstGeom>
          <a:gradFill>
            <a:gsLst>
              <a:gs pos="15000">
                <a:srgbClr val="2E8A5C"/>
              </a:gs>
              <a:gs pos="8000">
                <a:srgbClr val="FF0000"/>
              </a:gs>
              <a:gs pos="3000">
                <a:srgbClr val="FF9900"/>
              </a:gs>
            </a:gsLst>
            <a:path path="circle">
              <a:fillToRect l="100000" t="100000"/>
            </a:path>
          </a:gradFill>
          <a:ln w="12700" algn="ctr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lvl="0" algn="ctr"/>
            <a:r>
              <a:rPr lang="es-ES" dirty="0" smtClean="0">
                <a:solidFill>
                  <a:srgbClr val="FFFF00"/>
                </a:solidFill>
                <a:latin typeface="Lucida Sans" panose="020B0602030504020204" pitchFamily="34" charset="0"/>
              </a:rPr>
              <a:t>7.</a:t>
            </a:r>
            <a:r>
              <a:rPr lang="es-ES" b="0" dirty="0" smtClean="0">
                <a:solidFill>
                  <a:schemeClr val="bg1"/>
                </a:solidFill>
                <a:latin typeface="Lucida Sans" panose="020B0602030504020204" pitchFamily="34" charset="0"/>
              </a:rPr>
              <a:t>Seleccionar</a:t>
            </a:r>
          </a:p>
          <a:p>
            <a:pPr lvl="0" algn="ctr"/>
            <a:r>
              <a:rPr lang="es-ES" b="0" dirty="0" smtClean="0">
                <a:solidFill>
                  <a:schemeClr val="bg1"/>
                </a:solidFill>
                <a:latin typeface="Lucida Sans" panose="020B0602030504020204" pitchFamily="34" charset="0"/>
              </a:rPr>
              <a:t>la </a:t>
            </a:r>
            <a:r>
              <a:rPr lang="es-ES" b="0" dirty="0">
                <a:solidFill>
                  <a:schemeClr val="bg1"/>
                </a:solidFill>
                <a:latin typeface="Lucida Sans" panose="020B0602030504020204" pitchFamily="34" charset="0"/>
              </a:rPr>
              <a:t>muestra</a:t>
            </a:r>
          </a:p>
        </p:txBody>
      </p:sp>
      <p:sp>
        <p:nvSpPr>
          <p:cNvPr id="45" name="Text Box 20"/>
          <p:cNvSpPr txBox="1">
            <a:spLocks noChangeArrowheads="1"/>
          </p:cNvSpPr>
          <p:nvPr/>
        </p:nvSpPr>
        <p:spPr bwMode="auto">
          <a:xfrm>
            <a:off x="202467" y="1772816"/>
            <a:ext cx="1440000" cy="523220"/>
          </a:xfrm>
          <a:prstGeom prst="rect">
            <a:avLst/>
          </a:prstGeom>
          <a:gradFill>
            <a:gsLst>
              <a:gs pos="15000">
                <a:srgbClr val="2E8A5C"/>
              </a:gs>
              <a:gs pos="8000">
                <a:srgbClr val="FF0000"/>
              </a:gs>
              <a:gs pos="3000">
                <a:srgbClr val="FF9900"/>
              </a:gs>
            </a:gsLst>
            <a:path path="circle">
              <a:fillToRect l="100000" t="100000"/>
            </a:path>
          </a:gradFill>
          <a:ln w="12700" algn="ctr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lvl="0" algn="ctr"/>
            <a:r>
              <a:rPr lang="es-ES" dirty="0" smtClean="0">
                <a:solidFill>
                  <a:srgbClr val="FFFF00"/>
                </a:solidFill>
                <a:latin typeface="Lucida Sans" panose="020B0602030504020204" pitchFamily="34" charset="0"/>
              </a:rPr>
              <a:t>6. </a:t>
            </a:r>
            <a:r>
              <a:rPr lang="es-ES" b="0" dirty="0" smtClean="0">
                <a:solidFill>
                  <a:schemeClr val="bg1"/>
                </a:solidFill>
                <a:latin typeface="Lucida Sans" panose="020B0602030504020204" pitchFamily="34" charset="0"/>
              </a:rPr>
              <a:t>Diseñar la investigación</a:t>
            </a:r>
            <a:endParaRPr lang="es-ES" b="0" dirty="0">
              <a:solidFill>
                <a:schemeClr val="bg1"/>
              </a:solidFill>
              <a:latin typeface="Lucida Sans" panose="020B0602030504020204" pitchFamily="34" charset="0"/>
            </a:endParaRPr>
          </a:p>
        </p:txBody>
      </p:sp>
      <p:sp>
        <p:nvSpPr>
          <p:cNvPr id="46" name="Text Box 20"/>
          <p:cNvSpPr txBox="1">
            <a:spLocks noChangeArrowheads="1"/>
          </p:cNvSpPr>
          <p:nvPr/>
        </p:nvSpPr>
        <p:spPr bwMode="auto">
          <a:xfrm>
            <a:off x="209694" y="2708920"/>
            <a:ext cx="1512000" cy="523220"/>
          </a:xfrm>
          <a:prstGeom prst="rect">
            <a:avLst/>
          </a:prstGeom>
          <a:gradFill>
            <a:gsLst>
              <a:gs pos="15000">
                <a:srgbClr val="2E8A5C"/>
              </a:gs>
              <a:gs pos="8000">
                <a:srgbClr val="FF0000"/>
              </a:gs>
              <a:gs pos="3000">
                <a:srgbClr val="FF9900"/>
              </a:gs>
            </a:gsLst>
            <a:path path="circle">
              <a:fillToRect l="100000" t="100000"/>
            </a:path>
          </a:gradFill>
          <a:ln w="12700" algn="ctr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lvl="0" algn="ctr"/>
            <a:r>
              <a:rPr lang="es-ES" dirty="0" smtClean="0">
                <a:solidFill>
                  <a:srgbClr val="FFFF00"/>
                </a:solidFill>
                <a:latin typeface="Lucida Sans" panose="020B0602030504020204" pitchFamily="34" charset="0"/>
              </a:rPr>
              <a:t>5.</a:t>
            </a:r>
            <a:r>
              <a:rPr lang="es-ES" b="0" dirty="0" smtClean="0">
                <a:solidFill>
                  <a:schemeClr val="bg1"/>
                </a:solidFill>
                <a:latin typeface="Lucida Sans" panose="020B0602030504020204" pitchFamily="34" charset="0"/>
              </a:rPr>
              <a:t>Formular</a:t>
            </a:r>
            <a:r>
              <a:rPr lang="es-ES" dirty="0" smtClean="0">
                <a:solidFill>
                  <a:srgbClr val="FFFF00"/>
                </a:solidFill>
                <a:latin typeface="Lucida Sans" panose="020B0602030504020204" pitchFamily="34" charset="0"/>
              </a:rPr>
              <a:t> </a:t>
            </a:r>
            <a:r>
              <a:rPr lang="es-ES" b="0" dirty="0">
                <a:solidFill>
                  <a:schemeClr val="bg1"/>
                </a:solidFill>
                <a:latin typeface="Lucida Sans" panose="020B0602030504020204" pitchFamily="34" charset="0"/>
              </a:rPr>
              <a:t>hipótesis</a:t>
            </a:r>
          </a:p>
        </p:txBody>
      </p:sp>
      <p:sp>
        <p:nvSpPr>
          <p:cNvPr id="47" name="Text Box 20"/>
          <p:cNvSpPr txBox="1">
            <a:spLocks noChangeArrowheads="1"/>
          </p:cNvSpPr>
          <p:nvPr/>
        </p:nvSpPr>
        <p:spPr bwMode="auto">
          <a:xfrm>
            <a:off x="209694" y="3645024"/>
            <a:ext cx="1512000" cy="523220"/>
          </a:xfrm>
          <a:prstGeom prst="rect">
            <a:avLst/>
          </a:prstGeom>
          <a:gradFill>
            <a:gsLst>
              <a:gs pos="15000">
                <a:srgbClr val="2E8A5C"/>
              </a:gs>
              <a:gs pos="8000">
                <a:srgbClr val="FF0000"/>
              </a:gs>
              <a:gs pos="3000">
                <a:srgbClr val="FF9900"/>
              </a:gs>
            </a:gsLst>
            <a:path path="circle">
              <a:fillToRect l="100000" t="100000"/>
            </a:path>
          </a:gradFill>
          <a:ln w="12700" algn="ctr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s-ES" dirty="0" smtClean="0">
                <a:solidFill>
                  <a:srgbClr val="FFFF00"/>
                </a:solidFill>
                <a:latin typeface="Lucida Sans" panose="020B0602030504020204" pitchFamily="34" charset="0"/>
              </a:rPr>
              <a:t>4</a:t>
            </a:r>
            <a:r>
              <a:rPr lang="es-ES" b="0" dirty="0" smtClean="0">
                <a:solidFill>
                  <a:schemeClr val="bg1"/>
                </a:solidFill>
                <a:latin typeface="Lucida Sans" panose="020B0602030504020204" pitchFamily="34" charset="0"/>
              </a:rPr>
              <a:t>.Alcance </a:t>
            </a:r>
            <a:r>
              <a:rPr lang="es-ES" b="0" dirty="0">
                <a:solidFill>
                  <a:schemeClr val="bg1"/>
                </a:solidFill>
                <a:latin typeface="Lucida Sans" panose="020B0602030504020204" pitchFamily="34" charset="0"/>
              </a:rPr>
              <a:t>de la </a:t>
            </a:r>
            <a:r>
              <a:rPr lang="es-ES" b="0" dirty="0" smtClean="0">
                <a:solidFill>
                  <a:schemeClr val="bg1"/>
                </a:solidFill>
                <a:latin typeface="Lucida Sans" panose="020B0602030504020204" pitchFamily="34" charset="0"/>
              </a:rPr>
              <a:t>investigación</a:t>
            </a:r>
            <a:endParaRPr lang="es-ES" b="0" dirty="0">
              <a:solidFill>
                <a:schemeClr val="bg1"/>
              </a:solidFill>
              <a:latin typeface="Lucida Sans" panose="020B0602030504020204" pitchFamily="34" charset="0"/>
            </a:endParaRPr>
          </a:p>
        </p:txBody>
      </p:sp>
      <p:sp>
        <p:nvSpPr>
          <p:cNvPr id="48" name="Text Box 20"/>
          <p:cNvSpPr txBox="1">
            <a:spLocks noChangeArrowheads="1"/>
          </p:cNvSpPr>
          <p:nvPr/>
        </p:nvSpPr>
        <p:spPr bwMode="auto">
          <a:xfrm>
            <a:off x="211569" y="4581128"/>
            <a:ext cx="1512000" cy="523220"/>
          </a:xfrm>
          <a:prstGeom prst="rect">
            <a:avLst/>
          </a:prstGeom>
          <a:gradFill>
            <a:gsLst>
              <a:gs pos="66460">
                <a:srgbClr val="2E8A5C"/>
              </a:gs>
              <a:gs pos="15000">
                <a:srgbClr val="2E8A5C"/>
              </a:gs>
              <a:gs pos="8000">
                <a:srgbClr val="FF0000"/>
              </a:gs>
              <a:gs pos="3000">
                <a:srgbClr val="FF9900"/>
              </a:gs>
            </a:gsLst>
            <a:path path="circle">
              <a:fillToRect l="100000" t="100000"/>
            </a:path>
          </a:gradFill>
          <a:ln w="12700" algn="ctr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lvl="0" algn="ctr"/>
            <a:r>
              <a:rPr lang="es-ES" dirty="0" smtClean="0">
                <a:solidFill>
                  <a:srgbClr val="FFFF00"/>
                </a:solidFill>
                <a:latin typeface="Lucida Sans" panose="020B0602030504020204" pitchFamily="34" charset="0"/>
              </a:rPr>
              <a:t>3.</a:t>
            </a:r>
            <a:r>
              <a:rPr lang="es-ES" b="0" dirty="0" smtClean="0">
                <a:solidFill>
                  <a:schemeClr val="bg1"/>
                </a:solidFill>
                <a:latin typeface="Lucida Sans" panose="020B0602030504020204" pitchFamily="34" charset="0"/>
              </a:rPr>
              <a:t>Marco </a:t>
            </a:r>
            <a:endParaRPr lang="es-ES" b="0" dirty="0">
              <a:solidFill>
                <a:schemeClr val="bg1"/>
              </a:solidFill>
              <a:latin typeface="Lucida Sans" panose="020B0602030504020204" pitchFamily="34" charset="0"/>
            </a:endParaRPr>
          </a:p>
          <a:p>
            <a:pPr lvl="0" algn="ctr"/>
            <a:r>
              <a:rPr lang="es-ES" b="0" dirty="0" smtClean="0">
                <a:solidFill>
                  <a:schemeClr val="bg1"/>
                </a:solidFill>
                <a:latin typeface="Lucida Sans" panose="020B0602030504020204" pitchFamily="34" charset="0"/>
              </a:rPr>
              <a:t>teórico</a:t>
            </a:r>
            <a:endParaRPr lang="es-ES" b="0" dirty="0">
              <a:solidFill>
                <a:schemeClr val="bg1"/>
              </a:solidFill>
              <a:latin typeface="Lucida Sans" panose="020B0602030504020204" pitchFamily="34" charset="0"/>
            </a:endParaRPr>
          </a:p>
        </p:txBody>
      </p:sp>
      <p:sp>
        <p:nvSpPr>
          <p:cNvPr id="51" name="Text Box 20"/>
          <p:cNvSpPr txBox="1">
            <a:spLocks noChangeArrowheads="1"/>
          </p:cNvSpPr>
          <p:nvPr/>
        </p:nvSpPr>
        <p:spPr bwMode="auto">
          <a:xfrm>
            <a:off x="217941" y="5392380"/>
            <a:ext cx="1512000" cy="523220"/>
          </a:xfrm>
          <a:prstGeom prst="rect">
            <a:avLst/>
          </a:prstGeom>
          <a:gradFill>
            <a:gsLst>
              <a:gs pos="15000">
                <a:srgbClr val="2E8A5C"/>
              </a:gs>
              <a:gs pos="8000">
                <a:srgbClr val="FF0000"/>
              </a:gs>
              <a:gs pos="3000">
                <a:srgbClr val="FF9900"/>
              </a:gs>
            </a:gsLst>
            <a:path path="circle">
              <a:fillToRect l="100000" t="100000"/>
            </a:path>
          </a:gradFill>
          <a:ln w="12700" algn="ctr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lvl="0" algn="ctr"/>
            <a:r>
              <a:rPr lang="es-ES" dirty="0" smtClean="0">
                <a:solidFill>
                  <a:srgbClr val="FFFF00"/>
                </a:solidFill>
                <a:latin typeface="Lucida Sans" panose="020B0602030504020204" pitchFamily="34" charset="0"/>
              </a:rPr>
              <a:t>2.</a:t>
            </a:r>
            <a:r>
              <a:rPr lang="es-ES" b="0" dirty="0" smtClean="0">
                <a:solidFill>
                  <a:schemeClr val="bg1"/>
                </a:solidFill>
                <a:latin typeface="Lucida Sans" panose="020B0602030504020204" pitchFamily="34" charset="0"/>
              </a:rPr>
              <a:t>Problemas </a:t>
            </a:r>
            <a:endParaRPr lang="es-ES" b="0" dirty="0">
              <a:solidFill>
                <a:schemeClr val="bg1"/>
              </a:solidFill>
              <a:latin typeface="Lucida Sans" panose="020B0602030504020204" pitchFamily="34" charset="0"/>
            </a:endParaRPr>
          </a:p>
          <a:p>
            <a:pPr lvl="0" algn="ctr"/>
            <a:r>
              <a:rPr lang="es-ES" b="0" dirty="0" smtClean="0">
                <a:solidFill>
                  <a:schemeClr val="bg1"/>
                </a:solidFill>
                <a:latin typeface="Lucida Sans" panose="020B0602030504020204" pitchFamily="34" charset="0"/>
              </a:rPr>
              <a:t>Objetivos</a:t>
            </a:r>
            <a:endParaRPr lang="es-ES" b="0" dirty="0">
              <a:solidFill>
                <a:schemeClr val="bg1"/>
              </a:solidFill>
              <a:latin typeface="Lucida Sans" panose="020B0602030504020204" pitchFamily="34" charset="0"/>
            </a:endParaRPr>
          </a:p>
        </p:txBody>
      </p:sp>
      <p:sp>
        <p:nvSpPr>
          <p:cNvPr id="34" name="48 Rectángulo"/>
          <p:cNvSpPr/>
          <p:nvPr/>
        </p:nvSpPr>
        <p:spPr>
          <a:xfrm>
            <a:off x="1697164" y="1131034"/>
            <a:ext cx="786604" cy="425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300"/>
              </a:lnSpc>
            </a:pPr>
            <a:r>
              <a:rPr lang="es-ES" sz="1270" b="0" dirty="0" smtClean="0">
                <a:solidFill>
                  <a:srgbClr val="0000CC"/>
                </a:solidFill>
                <a:latin typeface="Lucida Sans" pitchFamily="34" charset="0"/>
                <a:cs typeface="Lucida Sans" pitchFamily="34" charset="0"/>
              </a:rPr>
              <a:t>De la </a:t>
            </a:r>
          </a:p>
          <a:p>
            <a:pPr>
              <a:lnSpc>
                <a:spcPts val="1300"/>
              </a:lnSpc>
            </a:pPr>
            <a:r>
              <a:rPr lang="es-ES" sz="1270" b="0" dirty="0" smtClean="0">
                <a:solidFill>
                  <a:srgbClr val="0000CC"/>
                </a:solidFill>
                <a:latin typeface="Lucida Sans" pitchFamily="34" charset="0"/>
                <a:cs typeface="Lucida Sans" pitchFamily="34" charset="0"/>
              </a:rPr>
              <a:t>cual se</a:t>
            </a:r>
            <a:endParaRPr lang="es-ES" sz="1270" b="0" dirty="0">
              <a:solidFill>
                <a:srgbClr val="0000CC"/>
              </a:solidFill>
              <a:latin typeface="Lucida Sans" pitchFamily="34" charset="0"/>
              <a:cs typeface="Lucida Sans" pitchFamily="34" charset="0"/>
            </a:endParaRPr>
          </a:p>
        </p:txBody>
      </p:sp>
      <p:sp>
        <p:nvSpPr>
          <p:cNvPr id="50" name="Text Box 20"/>
          <p:cNvSpPr txBox="1">
            <a:spLocks noChangeArrowheads="1"/>
          </p:cNvSpPr>
          <p:nvPr/>
        </p:nvSpPr>
        <p:spPr bwMode="auto">
          <a:xfrm>
            <a:off x="241909" y="6308739"/>
            <a:ext cx="1512000" cy="307777"/>
          </a:xfrm>
          <a:prstGeom prst="rect">
            <a:avLst/>
          </a:prstGeom>
          <a:gradFill>
            <a:gsLst>
              <a:gs pos="15000">
                <a:srgbClr val="2E8A5C"/>
              </a:gs>
              <a:gs pos="8000">
                <a:srgbClr val="FF0000"/>
              </a:gs>
              <a:gs pos="3000">
                <a:srgbClr val="FF9900"/>
              </a:gs>
            </a:gsLst>
            <a:path path="circle">
              <a:fillToRect l="100000" t="100000"/>
            </a:path>
          </a:gradFill>
          <a:ln w="12700" algn="ctr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lvl="0" algn="ctr"/>
            <a:r>
              <a:rPr lang="es-ES" dirty="0" smtClean="0">
                <a:solidFill>
                  <a:srgbClr val="FFFF00"/>
                </a:solidFill>
                <a:latin typeface="Lucida Sans" panose="020B0602030504020204" pitchFamily="34" charset="0"/>
              </a:rPr>
              <a:t>1.</a:t>
            </a:r>
            <a:r>
              <a:rPr lang="es-ES" b="0" dirty="0" smtClean="0">
                <a:solidFill>
                  <a:schemeClr val="bg1"/>
                </a:solidFill>
                <a:latin typeface="Lucida Sans" panose="020B0602030504020204" pitchFamily="34" charset="0"/>
              </a:rPr>
              <a:t>Idea</a:t>
            </a:r>
            <a:r>
              <a:rPr lang="es-ES" dirty="0" smtClean="0">
                <a:solidFill>
                  <a:srgbClr val="FFFF00"/>
                </a:solidFill>
                <a:latin typeface="Lucida Sans" panose="020B0602030504020204" pitchFamily="34" charset="0"/>
              </a:rPr>
              <a:t> </a:t>
            </a:r>
            <a:endParaRPr lang="es-ES" dirty="0">
              <a:solidFill>
                <a:srgbClr val="FFFF00"/>
              </a:solidFill>
              <a:latin typeface="Lucida Sans" panose="020B0602030504020204" pitchFamily="34" charset="0"/>
            </a:endParaRPr>
          </a:p>
        </p:txBody>
      </p:sp>
      <p:sp>
        <p:nvSpPr>
          <p:cNvPr id="57" name="27 Rectángulo"/>
          <p:cNvSpPr/>
          <p:nvPr/>
        </p:nvSpPr>
        <p:spPr>
          <a:xfrm>
            <a:off x="539552" y="5896436"/>
            <a:ext cx="1142357" cy="48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270" b="0" dirty="0" smtClean="0">
                <a:solidFill>
                  <a:srgbClr val="0000CC"/>
                </a:solidFill>
                <a:latin typeface="Lucida Sans" pitchFamily="34" charset="0"/>
                <a:cs typeface="Lucida Sans" pitchFamily="34" charset="0"/>
              </a:rPr>
              <a:t>Ayuda a identificar</a:t>
            </a:r>
            <a:endParaRPr lang="es-ES" sz="1270" b="0" dirty="0">
              <a:solidFill>
                <a:srgbClr val="0000CC"/>
              </a:solidFill>
              <a:latin typeface="Lucida Sans" pitchFamily="34" charset="0"/>
              <a:cs typeface="Lucida Sans" pitchFamily="34" charset="0"/>
            </a:endParaRPr>
          </a:p>
        </p:txBody>
      </p:sp>
      <p:sp>
        <p:nvSpPr>
          <p:cNvPr id="39" name="Text Box 20"/>
          <p:cNvSpPr txBox="1">
            <a:spLocks noChangeArrowheads="1"/>
          </p:cNvSpPr>
          <p:nvPr/>
        </p:nvSpPr>
        <p:spPr bwMode="auto">
          <a:xfrm>
            <a:off x="4932200" y="975311"/>
            <a:ext cx="1440000" cy="523220"/>
          </a:xfrm>
          <a:prstGeom prst="rect">
            <a:avLst/>
          </a:prstGeom>
          <a:gradFill>
            <a:gsLst>
              <a:gs pos="15000">
                <a:srgbClr val="2E8A5C"/>
              </a:gs>
              <a:gs pos="8000">
                <a:srgbClr val="FF0000"/>
              </a:gs>
              <a:gs pos="3000">
                <a:srgbClr val="FF9900"/>
              </a:gs>
            </a:gsLst>
            <a:path path="circle">
              <a:fillToRect l="100000" t="100000"/>
            </a:path>
          </a:gradFill>
          <a:ln w="12700" algn="ctr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lvl="0" algn="ctr"/>
            <a:r>
              <a:rPr lang="es-ES" dirty="0" smtClean="0">
                <a:solidFill>
                  <a:srgbClr val="FFFF00"/>
                </a:solidFill>
                <a:latin typeface="Lucida Sans" panose="020B0602030504020204" pitchFamily="34" charset="0"/>
              </a:rPr>
              <a:t>9.</a:t>
            </a:r>
            <a:r>
              <a:rPr lang="es-ES" b="0" dirty="0" smtClean="0">
                <a:solidFill>
                  <a:schemeClr val="bg1"/>
                </a:solidFill>
                <a:latin typeface="Lucida Sans" panose="020B0602030504020204" pitchFamily="34" charset="0"/>
              </a:rPr>
              <a:t>Análisis</a:t>
            </a:r>
            <a:r>
              <a:rPr lang="es-ES" dirty="0" smtClean="0">
                <a:solidFill>
                  <a:srgbClr val="FFFF00"/>
                </a:solidFill>
                <a:latin typeface="Lucida Sans" panose="020B0602030504020204" pitchFamily="34" charset="0"/>
              </a:rPr>
              <a:t> </a:t>
            </a:r>
            <a:r>
              <a:rPr lang="es-ES" b="0" dirty="0" smtClean="0">
                <a:solidFill>
                  <a:schemeClr val="bg1"/>
                </a:solidFill>
                <a:latin typeface="Lucida Sans" panose="020B0602030504020204" pitchFamily="34" charset="0"/>
              </a:rPr>
              <a:t>de</a:t>
            </a:r>
          </a:p>
          <a:p>
            <a:pPr lvl="0" algn="ctr"/>
            <a:r>
              <a:rPr lang="es-ES" b="0" dirty="0" smtClean="0">
                <a:solidFill>
                  <a:schemeClr val="bg1"/>
                </a:solidFill>
                <a:latin typeface="Lucida Sans" panose="020B0602030504020204" pitchFamily="34" charset="0"/>
              </a:rPr>
              <a:t>los datos</a:t>
            </a:r>
            <a:endParaRPr lang="es-ES" b="0" dirty="0">
              <a:solidFill>
                <a:schemeClr val="bg1"/>
              </a:solidFill>
              <a:latin typeface="Lucida Sans" panose="020B0602030504020204" pitchFamily="34" charset="0"/>
            </a:endParaRPr>
          </a:p>
        </p:txBody>
      </p:sp>
      <p:cxnSp>
        <p:nvCxnSpPr>
          <p:cNvPr id="41" name="28 Conector recto de flecha"/>
          <p:cNvCxnSpPr/>
          <p:nvPr/>
        </p:nvCxnSpPr>
        <p:spPr>
          <a:xfrm rot="21600000">
            <a:off x="3707904" y="1123155"/>
            <a:ext cx="122400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48 Rectángulo"/>
          <p:cNvSpPr/>
          <p:nvPr/>
        </p:nvSpPr>
        <p:spPr>
          <a:xfrm>
            <a:off x="3760518" y="1124744"/>
            <a:ext cx="1357118" cy="425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300"/>
              </a:lnSpc>
            </a:pPr>
            <a:r>
              <a:rPr lang="es-ES" sz="1270" b="0" dirty="0">
                <a:solidFill>
                  <a:srgbClr val="0000CC"/>
                </a:solidFill>
                <a:latin typeface="Lucida Sans" pitchFamily="34" charset="0"/>
                <a:cs typeface="Lucida Sans" pitchFamily="34" charset="0"/>
              </a:rPr>
              <a:t>S</a:t>
            </a:r>
            <a:r>
              <a:rPr lang="es-ES" sz="1270" b="0" dirty="0" smtClean="0">
                <a:solidFill>
                  <a:srgbClr val="0000CC"/>
                </a:solidFill>
                <a:latin typeface="Lucida Sans" pitchFamily="34" charset="0"/>
                <a:cs typeface="Lucida Sans" pitchFamily="34" charset="0"/>
              </a:rPr>
              <a:t>e preparan para el</a:t>
            </a:r>
            <a:endParaRPr lang="es-ES" sz="1270" b="0" dirty="0">
              <a:solidFill>
                <a:srgbClr val="0000CC"/>
              </a:solidFill>
              <a:latin typeface="Lucida Sans" pitchFamily="34" charset="0"/>
              <a:cs typeface="Lucida Sans" pitchFamily="34" charset="0"/>
            </a:endParaRPr>
          </a:p>
        </p:txBody>
      </p:sp>
      <p:sp>
        <p:nvSpPr>
          <p:cNvPr id="42" name="Text Box 20"/>
          <p:cNvSpPr txBox="1">
            <a:spLocks noChangeArrowheads="1"/>
          </p:cNvSpPr>
          <p:nvPr/>
        </p:nvSpPr>
        <p:spPr bwMode="auto">
          <a:xfrm>
            <a:off x="2339912" y="980728"/>
            <a:ext cx="1440000" cy="523220"/>
          </a:xfrm>
          <a:prstGeom prst="rect">
            <a:avLst/>
          </a:prstGeom>
          <a:gradFill>
            <a:gsLst>
              <a:gs pos="15000">
                <a:srgbClr val="2E8A5C"/>
              </a:gs>
              <a:gs pos="8000">
                <a:srgbClr val="FF0000"/>
              </a:gs>
              <a:gs pos="3000">
                <a:srgbClr val="FF9900"/>
              </a:gs>
            </a:gsLst>
            <a:path path="circle">
              <a:fillToRect l="100000" t="100000"/>
            </a:path>
          </a:gradFill>
          <a:ln w="12700" algn="ctr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lvl="0" algn="ctr"/>
            <a:r>
              <a:rPr lang="es-ES" dirty="0" smtClean="0">
                <a:solidFill>
                  <a:srgbClr val="FFFF00"/>
                </a:solidFill>
                <a:latin typeface="Lucida Sans" panose="020B0602030504020204" pitchFamily="34" charset="0"/>
              </a:rPr>
              <a:t>8.</a:t>
            </a:r>
            <a:r>
              <a:rPr lang="es-ES" b="0" dirty="0" smtClean="0">
                <a:solidFill>
                  <a:schemeClr val="bg1"/>
                </a:solidFill>
                <a:latin typeface="Lucida Sans" panose="020B0602030504020204" pitchFamily="34" charset="0"/>
              </a:rPr>
              <a:t>Recolectan datos</a:t>
            </a:r>
            <a:endParaRPr lang="es-ES" b="0" dirty="0">
              <a:solidFill>
                <a:schemeClr val="bg1"/>
              </a:solidFill>
              <a:latin typeface="Lucida Sans" panose="020B0602030504020204" pitchFamily="34" charset="0"/>
            </a:endParaRPr>
          </a:p>
        </p:txBody>
      </p:sp>
      <p:sp>
        <p:nvSpPr>
          <p:cNvPr id="52" name="Text Box 20"/>
          <p:cNvSpPr txBox="1">
            <a:spLocks noChangeArrowheads="1"/>
          </p:cNvSpPr>
          <p:nvPr/>
        </p:nvSpPr>
        <p:spPr bwMode="auto">
          <a:xfrm>
            <a:off x="7452320" y="980728"/>
            <a:ext cx="1584000" cy="522000"/>
          </a:xfrm>
          <a:prstGeom prst="rect">
            <a:avLst/>
          </a:prstGeom>
          <a:gradFill>
            <a:gsLst>
              <a:gs pos="15000">
                <a:srgbClr val="CC0066"/>
              </a:gs>
              <a:gs pos="8000">
                <a:srgbClr val="FF0000"/>
              </a:gs>
              <a:gs pos="3000">
                <a:srgbClr val="FF9900"/>
              </a:gs>
            </a:gsLst>
            <a:path path="circle">
              <a:fillToRect l="100000" t="100000"/>
            </a:path>
          </a:gradFill>
          <a:ln w="12700" algn="ctr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lvl="0" algn="ctr"/>
            <a:r>
              <a:rPr lang="es-ES" dirty="0" smtClean="0">
                <a:solidFill>
                  <a:srgbClr val="FFFF00"/>
                </a:solidFill>
                <a:latin typeface="Lucida Sans" panose="020B0602030504020204" pitchFamily="34" charset="0"/>
              </a:rPr>
              <a:t>10</a:t>
            </a:r>
            <a:r>
              <a:rPr lang="es-ES" b="0" dirty="0" smtClean="0">
                <a:solidFill>
                  <a:srgbClr val="FFFF00"/>
                </a:solidFill>
                <a:latin typeface="Lucida Sans" panose="020B0602030504020204" pitchFamily="34" charset="0"/>
              </a:rPr>
              <a:t>.Reporte de la investigación</a:t>
            </a:r>
            <a:endParaRPr lang="es-ES" b="0" dirty="0">
              <a:solidFill>
                <a:srgbClr val="FFFF00"/>
              </a:solidFill>
              <a:latin typeface="Lucida Sans" panose="020B0602030504020204" pitchFamily="34" charset="0"/>
            </a:endParaRPr>
          </a:p>
        </p:txBody>
      </p:sp>
      <p:sp>
        <p:nvSpPr>
          <p:cNvPr id="49" name="48 Rectángulo"/>
          <p:cNvSpPr/>
          <p:nvPr/>
        </p:nvSpPr>
        <p:spPr>
          <a:xfrm>
            <a:off x="6352806" y="1124744"/>
            <a:ext cx="1099514" cy="425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300"/>
              </a:lnSpc>
            </a:pPr>
            <a:r>
              <a:rPr lang="es-ES" sz="1270" b="0" dirty="0" smtClean="0">
                <a:solidFill>
                  <a:srgbClr val="0000CC"/>
                </a:solidFill>
                <a:latin typeface="Lucida Sans" pitchFamily="34" charset="0"/>
                <a:cs typeface="Lucida Sans" pitchFamily="34" charset="0"/>
              </a:rPr>
              <a:t>Y concluye con el</a:t>
            </a:r>
            <a:endParaRPr lang="es-ES" sz="1270" b="0" dirty="0">
              <a:solidFill>
                <a:srgbClr val="0000CC"/>
              </a:solidFill>
              <a:latin typeface="Lucida Sans" pitchFamily="34" charset="0"/>
              <a:cs typeface="Lucida Sans" pitchFamily="34" charset="0"/>
            </a:endParaRPr>
          </a:p>
        </p:txBody>
      </p:sp>
      <p:sp>
        <p:nvSpPr>
          <p:cNvPr id="58" name="54 Rectángulo"/>
          <p:cNvSpPr/>
          <p:nvPr/>
        </p:nvSpPr>
        <p:spPr>
          <a:xfrm rot="16200000">
            <a:off x="1356616" y="5185640"/>
            <a:ext cx="209170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BO" b="0" dirty="0" smtClean="0">
                <a:solidFill>
                  <a:srgbClr val="0000FF"/>
                </a:solidFill>
                <a:latin typeface="Lucida Sans" panose="020B0602030504020204" pitchFamily="34" charset="0"/>
              </a:rPr>
              <a:t>Pasos del planteamiento </a:t>
            </a:r>
          </a:p>
          <a:p>
            <a:pPr algn="ctr"/>
            <a:r>
              <a:rPr lang="es-BO" b="0" dirty="0" smtClean="0">
                <a:solidFill>
                  <a:srgbClr val="0000FF"/>
                </a:solidFill>
                <a:latin typeface="Lucida Sans" panose="020B0602030504020204" pitchFamily="34" charset="0"/>
              </a:rPr>
              <a:t>del problema</a:t>
            </a:r>
            <a:endParaRPr lang="es-ES" dirty="0">
              <a:solidFill>
                <a:srgbClr val="0000FF"/>
              </a:solidFill>
              <a:latin typeface="Lucida Sans" panose="020B0602030504020204" pitchFamily="34" charset="0"/>
            </a:endParaRPr>
          </a:p>
        </p:txBody>
      </p:sp>
      <p:sp>
        <p:nvSpPr>
          <p:cNvPr id="59" name="AutoShape 14"/>
          <p:cNvSpPr>
            <a:spLocks/>
          </p:cNvSpPr>
          <p:nvPr/>
        </p:nvSpPr>
        <p:spPr bwMode="auto">
          <a:xfrm rot="10800000">
            <a:off x="1835696" y="4581124"/>
            <a:ext cx="252379" cy="2019699"/>
          </a:xfrm>
          <a:prstGeom prst="leftBrace">
            <a:avLst>
              <a:gd name="adj1" fmla="val 38921"/>
              <a:gd name="adj2" fmla="val 50638"/>
            </a:avLst>
          </a:prstGeom>
          <a:noFill/>
          <a:ln w="12700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61" name="AutoShape 14"/>
          <p:cNvSpPr>
            <a:spLocks/>
          </p:cNvSpPr>
          <p:nvPr/>
        </p:nvSpPr>
        <p:spPr bwMode="auto">
          <a:xfrm rot="10800000">
            <a:off x="1780375" y="975310"/>
            <a:ext cx="271345" cy="3179181"/>
          </a:xfrm>
          <a:prstGeom prst="leftBrace">
            <a:avLst>
              <a:gd name="adj1" fmla="val 38921"/>
              <a:gd name="adj2" fmla="val 50638"/>
            </a:avLst>
          </a:prstGeom>
          <a:noFill/>
          <a:ln w="12700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63" name="54 Rectángulo"/>
          <p:cNvSpPr/>
          <p:nvPr/>
        </p:nvSpPr>
        <p:spPr>
          <a:xfrm rot="16200000">
            <a:off x="1392330" y="2269027"/>
            <a:ext cx="180367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BO" b="0" dirty="0" smtClean="0">
                <a:solidFill>
                  <a:srgbClr val="0000FF"/>
                </a:solidFill>
                <a:latin typeface="Lucida Sans" panose="020B0602030504020204" pitchFamily="34" charset="0"/>
              </a:rPr>
              <a:t>Pasos del diseño metodológico</a:t>
            </a:r>
            <a:endParaRPr lang="es-ES" dirty="0">
              <a:solidFill>
                <a:srgbClr val="0000FF"/>
              </a:solidFill>
              <a:latin typeface="Lucida Sans" panose="020B0602030504020204" pitchFamily="34" charset="0"/>
            </a:endParaRPr>
          </a:p>
        </p:txBody>
      </p:sp>
      <p:sp>
        <p:nvSpPr>
          <p:cNvPr id="65" name="AutoShape 14"/>
          <p:cNvSpPr>
            <a:spLocks/>
          </p:cNvSpPr>
          <p:nvPr/>
        </p:nvSpPr>
        <p:spPr bwMode="auto">
          <a:xfrm rot="16200000">
            <a:off x="5580025" y="-1683481"/>
            <a:ext cx="216023" cy="6696570"/>
          </a:xfrm>
          <a:prstGeom prst="leftBrace">
            <a:avLst>
              <a:gd name="adj1" fmla="val 38921"/>
              <a:gd name="adj2" fmla="val 50638"/>
            </a:avLst>
          </a:prstGeom>
          <a:noFill/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68" name="54 Rectángulo"/>
          <p:cNvSpPr/>
          <p:nvPr/>
        </p:nvSpPr>
        <p:spPr>
          <a:xfrm>
            <a:off x="4211960" y="1700808"/>
            <a:ext cx="273072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BO" b="0" dirty="0" smtClean="0">
                <a:solidFill>
                  <a:schemeClr val="bg1"/>
                </a:solidFill>
                <a:latin typeface="Lucida Sans" panose="020B0602030504020204" pitchFamily="34" charset="0"/>
              </a:rPr>
              <a:t>Pasos de la ejecución</a:t>
            </a:r>
            <a:endParaRPr lang="es-ES" dirty="0">
              <a:solidFill>
                <a:schemeClr val="bg1"/>
              </a:solidFill>
              <a:latin typeface="Lucida Sans" panose="020B0602030504020204" pitchFamily="34" charset="0"/>
            </a:endParaRPr>
          </a:p>
        </p:txBody>
      </p:sp>
      <p:sp>
        <p:nvSpPr>
          <p:cNvPr id="64" name="Rectángulo 63"/>
          <p:cNvSpPr/>
          <p:nvPr/>
        </p:nvSpPr>
        <p:spPr>
          <a:xfrm rot="21121509">
            <a:off x="2771041" y="2231182"/>
            <a:ext cx="2530557" cy="1077218"/>
          </a:xfrm>
          <a:prstGeom prst="rect">
            <a:avLst/>
          </a:prstGeom>
          <a:solidFill>
            <a:srgbClr val="FFFFFF"/>
          </a:solidFill>
          <a:ln>
            <a:solidFill>
              <a:srgbClr val="0000FF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600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00FF"/>
                </a:solidFill>
                <a:latin typeface="Lucida Sans" panose="020B0602030504020204" pitchFamily="34" charset="0"/>
              </a:rPr>
              <a:t>El resultado de la investigación se comunica mediante un reporte escrito.</a:t>
            </a:r>
            <a:endParaRPr lang="es-BO" sz="1600" b="1" cap="none" spc="0" dirty="0">
              <a:ln w="12700">
                <a:solidFill>
                  <a:schemeClr val="accent1"/>
                </a:solidFill>
                <a:prstDash val="solid"/>
              </a:ln>
              <a:solidFill>
                <a:srgbClr val="0000FF"/>
              </a:solidFill>
            </a:endParaRPr>
          </a:p>
        </p:txBody>
      </p:sp>
      <p:pic>
        <p:nvPicPr>
          <p:cNvPr id="66" name="Picture 2" descr="D:\TRABAJOS\IMAGENES\sebuscatesisae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1740934"/>
            <a:ext cx="1365121" cy="1866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9" name="10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6509101"/>
              </p:ext>
            </p:extLst>
          </p:nvPr>
        </p:nvGraphicFramePr>
        <p:xfrm>
          <a:off x="3059832" y="3717032"/>
          <a:ext cx="5757609" cy="2606039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5757609"/>
              </a:tblGrid>
              <a:tr h="269722">
                <a:tc>
                  <a:txBody>
                    <a:bodyPr/>
                    <a:lstStyle/>
                    <a:p>
                      <a:pPr algn="ctr">
                        <a:buClr>
                          <a:srgbClr val="FF3300"/>
                        </a:buClr>
                      </a:pPr>
                      <a:r>
                        <a:rPr lang="es-BO" sz="1500" b="1" dirty="0" smtClean="0">
                          <a:solidFill>
                            <a:srgbClr val="000090"/>
                          </a:solidFill>
                          <a:latin typeface="Lucida Sans" panose="020B0602030504020204" pitchFamily="34" charset="0"/>
                        </a:rPr>
                        <a:t>REPORTE</a:t>
                      </a:r>
                      <a:r>
                        <a:rPr lang="es-BO" sz="1500" b="1" baseline="0" dirty="0" smtClean="0">
                          <a:solidFill>
                            <a:srgbClr val="000090"/>
                          </a:solidFill>
                          <a:latin typeface="Lucida Sans" panose="020B0602030504020204" pitchFamily="34" charset="0"/>
                        </a:rPr>
                        <a:t> DE LA INVESTIGACIÓN</a:t>
                      </a:r>
                      <a:endParaRPr lang="es-MX" sz="1500" b="1" dirty="0">
                        <a:solidFill>
                          <a:srgbClr val="000090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256878">
                <a:tc>
                  <a:txBody>
                    <a:bodyPr/>
                    <a:lstStyle/>
                    <a:p>
                      <a:pPr algn="ctr"/>
                      <a:r>
                        <a:rPr lang="es-BO" sz="1400" dirty="0" smtClean="0">
                          <a:solidFill>
                            <a:srgbClr val="000090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 2" panose="05020102010507070707" pitchFamily="18" charset="2"/>
                        </a:rPr>
                        <a:t>Descripción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25687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BO" sz="1400" dirty="0" smtClean="0">
                          <a:solidFill>
                            <a:srgbClr val="000090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 2" panose="05020102010507070707" pitchFamily="18" charset="2"/>
                        </a:rPr>
                        <a:t></a:t>
                      </a:r>
                      <a:r>
                        <a:rPr lang="es-MX" sz="1400" b="0" dirty="0" smtClean="0">
                          <a:solidFill>
                            <a:srgbClr val="000090"/>
                          </a:solidFill>
                          <a:effectLst/>
                          <a:latin typeface="Lucida Sans" panose="020B0602030504020204" pitchFamily="34" charset="0"/>
                          <a:ea typeface="+mn-ea"/>
                          <a:cs typeface="+mn-cs"/>
                          <a:sym typeface="Wingdings 2" panose="05020102010507070707" pitchFamily="18" charset="2"/>
                        </a:rPr>
                        <a:t>Es</a:t>
                      </a:r>
                      <a:r>
                        <a:rPr lang="es-MX" sz="1400" b="0" baseline="0" dirty="0" smtClean="0">
                          <a:solidFill>
                            <a:srgbClr val="000090"/>
                          </a:solidFill>
                          <a:effectLst/>
                          <a:latin typeface="Lucida Sans" panose="020B0602030504020204" pitchFamily="34" charset="0"/>
                          <a:ea typeface="+mn-ea"/>
                          <a:cs typeface="+mn-cs"/>
                          <a:sym typeface="Wingdings 2" panose="05020102010507070707" pitchFamily="18" charset="2"/>
                        </a:rPr>
                        <a:t> un </a:t>
                      </a:r>
                      <a:r>
                        <a:rPr lang="es-MX" sz="1400" b="1" baseline="0" dirty="0" smtClean="0">
                          <a:solidFill>
                            <a:srgbClr val="000090"/>
                          </a:solidFill>
                          <a:effectLst/>
                          <a:latin typeface="Lucida Sans" panose="020B0602030504020204" pitchFamily="34" charset="0"/>
                          <a:ea typeface="+mn-ea"/>
                          <a:cs typeface="+mn-cs"/>
                          <a:sym typeface="Wingdings 2" panose="05020102010507070707" pitchFamily="18" charset="2"/>
                        </a:rPr>
                        <a:t>reporte escrito </a:t>
                      </a:r>
                      <a:r>
                        <a:rPr lang="es-MX" sz="1400" b="0" baseline="0" dirty="0" smtClean="0">
                          <a:solidFill>
                            <a:srgbClr val="000090"/>
                          </a:solidFill>
                          <a:effectLst/>
                          <a:latin typeface="Lucida Sans" panose="020B0602030504020204" pitchFamily="34" charset="0"/>
                          <a:ea typeface="+mn-ea"/>
                          <a:cs typeface="+mn-cs"/>
                          <a:sym typeface="Wingdings 2" panose="05020102010507070707" pitchFamily="18" charset="2"/>
                        </a:rPr>
                        <a:t>sobre el resultado de la investigación.</a:t>
                      </a:r>
                      <a:endParaRPr lang="es-BO" sz="1400" b="0" dirty="0" smtClean="0">
                        <a:solidFill>
                          <a:srgbClr val="000090"/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  <a:sym typeface="Wingdings 2" panose="05020102010507070707" pitchFamily="18" charset="2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61650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BO" sz="1400" dirty="0" smtClean="0">
                          <a:solidFill>
                            <a:srgbClr val="000090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 2" panose="05020102010507070707" pitchFamily="18" charset="2"/>
                        </a:rPr>
                        <a:t></a:t>
                      </a:r>
                      <a:r>
                        <a:rPr lang="es-ES_tradnl" sz="1400" b="0" dirty="0" smtClean="0">
                          <a:solidFill>
                            <a:srgbClr val="000090"/>
                          </a:solidFill>
                          <a:effectLst/>
                          <a:latin typeface="Lucida Sans" panose="020B0602030504020204" pitchFamily="34" charset="0"/>
                          <a:ea typeface="+mn-ea"/>
                          <a:cs typeface="+mn-cs"/>
                          <a:sym typeface="Wingdings 2" panose="05020102010507070707" pitchFamily="18" charset="2"/>
                        </a:rPr>
                        <a:t>P</a:t>
                      </a:r>
                      <a:r>
                        <a:rPr lang="es-ES_tradnl" sz="1400" b="0" baseline="0" dirty="0" smtClean="0">
                          <a:solidFill>
                            <a:srgbClr val="000090"/>
                          </a:solidFill>
                          <a:effectLst/>
                          <a:latin typeface="Lucida Sans" panose="020B0602030504020204" pitchFamily="34" charset="0"/>
                          <a:ea typeface="+mn-ea"/>
                          <a:cs typeface="+mn-cs"/>
                          <a:sym typeface="Wingdings 2" panose="05020102010507070707" pitchFamily="18" charset="2"/>
                        </a:rPr>
                        <a:t>uede </a:t>
                      </a:r>
                      <a:r>
                        <a:rPr lang="es-ES" sz="1400" b="0" dirty="0" smtClean="0">
                          <a:solidFill>
                            <a:srgbClr val="000090"/>
                          </a:solidFill>
                          <a:latin typeface="Lucida Sans" panose="020B0602030504020204" pitchFamily="34" charset="0"/>
                        </a:rPr>
                        <a:t>adquirir diferentes </a:t>
                      </a:r>
                      <a:r>
                        <a:rPr lang="es-ES" sz="1400" b="1" dirty="0" smtClean="0">
                          <a:solidFill>
                            <a:srgbClr val="000090"/>
                          </a:solidFill>
                          <a:latin typeface="Lucida Sans" panose="020B0602030504020204" pitchFamily="34" charset="0"/>
                        </a:rPr>
                        <a:t>formatos</a:t>
                      </a:r>
                      <a:r>
                        <a:rPr lang="es-ES" sz="1400" b="0" dirty="0" smtClean="0">
                          <a:solidFill>
                            <a:srgbClr val="000090"/>
                          </a:solidFill>
                          <a:latin typeface="Lucida Sans" panose="020B0602030504020204" pitchFamily="34" charset="0"/>
                        </a:rPr>
                        <a:t>: libro, artículo para revista académica o diario de divulgación general, presentación en PC, documento técnico o </a:t>
                      </a:r>
                      <a:r>
                        <a:rPr lang="es-ES" sz="1400" b="1" dirty="0" smtClean="0">
                          <a:solidFill>
                            <a:srgbClr val="000090"/>
                          </a:solidFill>
                          <a:latin typeface="Lucida Sans" panose="020B0602030504020204" pitchFamily="34" charset="0"/>
                        </a:rPr>
                        <a:t>tesis de grado</a:t>
                      </a:r>
                      <a:r>
                        <a:rPr lang="es-MX" sz="1400" b="0" dirty="0" smtClean="0">
                          <a:solidFill>
                            <a:srgbClr val="000090"/>
                          </a:solidFill>
                          <a:latin typeface="Lucida Sans" panose="020B0602030504020204" pitchFamily="34" charset="0"/>
                        </a:rPr>
                        <a:t>. </a:t>
                      </a:r>
                      <a:endParaRPr lang="es-BO" sz="1400" dirty="0" smtClean="0">
                        <a:solidFill>
                          <a:srgbClr val="000090"/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  <a:sym typeface="Wingdings 2" panose="05020102010507070707" pitchFamily="18" charset="2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79632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BO" sz="1400" dirty="0" smtClean="0">
                          <a:solidFill>
                            <a:srgbClr val="000090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 2" panose="05020102010507070707" pitchFamily="18" charset="2"/>
                        </a:rPr>
                        <a:t></a:t>
                      </a:r>
                      <a:r>
                        <a:rPr lang="es-ES_tradnl" sz="1400" b="0" dirty="0" smtClean="0">
                          <a:solidFill>
                            <a:srgbClr val="000090"/>
                          </a:solidFill>
                          <a:effectLst/>
                          <a:latin typeface="Lucida Sans" panose="020B0602030504020204" pitchFamily="34" charset="0"/>
                          <a:ea typeface="+mn-ea"/>
                          <a:cs typeface="+mn-cs"/>
                          <a:sym typeface="Wingdings 2" panose="05020102010507070707" pitchFamily="18" charset="2"/>
                        </a:rPr>
                        <a:t>La</a:t>
                      </a:r>
                      <a:r>
                        <a:rPr lang="es-ES_tradnl" sz="1400" b="0" baseline="0" dirty="0" smtClean="0">
                          <a:solidFill>
                            <a:srgbClr val="000090"/>
                          </a:solidFill>
                          <a:effectLst/>
                          <a:latin typeface="Lucida Sans" panose="020B0602030504020204" pitchFamily="34" charset="0"/>
                          <a:ea typeface="+mn-ea"/>
                          <a:cs typeface="+mn-cs"/>
                          <a:sym typeface="Wingdings 2" panose="05020102010507070707" pitchFamily="18" charset="2"/>
                        </a:rPr>
                        <a:t> </a:t>
                      </a:r>
                      <a:r>
                        <a:rPr lang="es-ES_tradnl" sz="1400" b="1" baseline="0" dirty="0" smtClean="0">
                          <a:solidFill>
                            <a:srgbClr val="000090"/>
                          </a:solidFill>
                          <a:effectLst/>
                          <a:latin typeface="Lucida Sans" panose="020B0602030504020204" pitchFamily="34" charset="0"/>
                          <a:ea typeface="+mn-ea"/>
                          <a:cs typeface="+mn-cs"/>
                          <a:sym typeface="Wingdings 2" panose="05020102010507070707" pitchFamily="18" charset="2"/>
                        </a:rPr>
                        <a:t>tesis de grado </a:t>
                      </a:r>
                      <a:r>
                        <a:rPr lang="es-ES_tradnl" sz="1400" b="0" baseline="0" dirty="0" smtClean="0">
                          <a:solidFill>
                            <a:srgbClr val="000090"/>
                          </a:solidFill>
                          <a:effectLst/>
                          <a:latin typeface="Lucida Sans" panose="020B0602030504020204" pitchFamily="34" charset="0"/>
                          <a:ea typeface="+mn-ea"/>
                          <a:cs typeface="+mn-cs"/>
                          <a:sym typeface="Wingdings 2" panose="05020102010507070707" pitchFamily="18" charset="2"/>
                        </a:rPr>
                        <a:t>es, por tanto, el reporte escrito de la investigación, que el aspirante </a:t>
                      </a:r>
                      <a:r>
                        <a:rPr lang="es-ES" sz="1400" b="0" dirty="0" smtClean="0">
                          <a:solidFill>
                            <a:srgbClr val="000090"/>
                          </a:solidFill>
                          <a:latin typeface="Lucida Sans" panose="020B0602030504020204" pitchFamily="34" charset="0"/>
                        </a:rPr>
                        <a:t>al grado de licenciatura, maestría o doctorado presenta ante un </a:t>
                      </a:r>
                      <a:r>
                        <a:rPr lang="es-ES" sz="1400" b="1" dirty="0" smtClean="0">
                          <a:solidFill>
                            <a:srgbClr val="000090"/>
                          </a:solidFill>
                          <a:latin typeface="Lucida Sans" panose="020B0602030504020204" pitchFamily="34" charset="0"/>
                        </a:rPr>
                        <a:t>jurado universitario </a:t>
                      </a:r>
                      <a:r>
                        <a:rPr lang="es-ES" sz="1400" b="0" dirty="0" smtClean="0">
                          <a:solidFill>
                            <a:srgbClr val="000090"/>
                          </a:solidFill>
                          <a:latin typeface="Lucida Sans" panose="020B0602030504020204" pitchFamily="34" charset="0"/>
                        </a:rPr>
                        <a:t>para su aprobación</a:t>
                      </a:r>
                      <a:r>
                        <a:rPr lang="es-ES" sz="1400" b="0" dirty="0" smtClean="0">
                          <a:solidFill>
                            <a:srgbClr val="000090"/>
                          </a:solidFill>
                          <a:latin typeface="Lucida Sans" pitchFamily="34" charset="0"/>
                          <a:cs typeface="Lucida Sans" pitchFamily="34" charset="0"/>
                        </a:rPr>
                        <a:t>.</a:t>
                      </a:r>
                      <a:endParaRPr lang="es-BO" sz="1400" dirty="0" smtClean="0">
                        <a:solidFill>
                          <a:srgbClr val="000090"/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  <a:sym typeface="Wingdings 2" panose="05020102010507070707" pitchFamily="18" charset="2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8084283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600"/>
                            </p:stCondLst>
                            <p:childTnLst>
                              <p:par>
                                <p:cTn id="13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/>
      <p:bldP spid="59" grpId="0" animBg="1"/>
      <p:bldP spid="61" grpId="0" animBg="1"/>
      <p:bldP spid="63" grpId="0"/>
      <p:bldP spid="65" grpId="0" animBg="1"/>
      <p:bldP spid="68" grpId="0"/>
      <p:bldP spid="6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 Título"/>
          <p:cNvSpPr txBox="1">
            <a:spLocks/>
          </p:cNvSpPr>
          <p:nvPr/>
        </p:nvSpPr>
        <p:spPr>
          <a:xfrm>
            <a:off x="-36512" y="-27384"/>
            <a:ext cx="9184534" cy="571480"/>
          </a:xfrm>
          <a:prstGeom prst="rect">
            <a:avLst/>
          </a:prstGeom>
          <a:noFill/>
          <a:effectLst>
            <a:reflection blurRad="6350" stA="50000" endA="300" endPos="55000" dir="5400000" sy="-100000" algn="bl" rotWithShape="0"/>
          </a:effec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ES_tradnl" sz="2800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" pitchFamily="34" charset="0"/>
                <a:ea typeface="+mj-ea"/>
                <a:cs typeface="Lucida Sans" pitchFamily="34" charset="0"/>
              </a:rPr>
              <a:t>Aspectos generales de una tesis</a:t>
            </a:r>
            <a:endParaRPr kumimoji="0" lang="es-ES" sz="2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Lucida Sans" pitchFamily="34" charset="0"/>
              <a:ea typeface="+mj-ea"/>
              <a:cs typeface="Lucida Sans" pitchFamily="34" charset="0"/>
            </a:endParaRPr>
          </a:p>
        </p:txBody>
      </p:sp>
      <p:sp>
        <p:nvSpPr>
          <p:cNvPr id="24" name="8 Marcador de número de diapositiva"/>
          <p:cNvSpPr txBox="1">
            <a:spLocks/>
          </p:cNvSpPr>
          <p:nvPr/>
        </p:nvSpPr>
        <p:spPr>
          <a:xfrm>
            <a:off x="7048500" y="6600825"/>
            <a:ext cx="2133600" cy="476250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161A972-1B43-4031-B38E-6352516437A2}" type="slidenum">
              <a:rPr kumimoji="0" lang="es-ES" sz="1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s-ES" sz="1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5" name="1 Título"/>
          <p:cNvSpPr txBox="1">
            <a:spLocks/>
          </p:cNvSpPr>
          <p:nvPr/>
        </p:nvSpPr>
        <p:spPr bwMode="auto">
          <a:xfrm>
            <a:off x="-17633" y="548680"/>
            <a:ext cx="2501401" cy="324000"/>
          </a:xfrm>
          <a:prstGeom prst="rect">
            <a:avLst/>
          </a:prstGeom>
          <a:solidFill>
            <a:srgbClr val="00FF99"/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483700"/>
              </a:buClr>
              <a:buSzPct val="80000"/>
              <a:tabLst/>
              <a:defRPr/>
            </a:pPr>
            <a:r>
              <a:rPr lang="es-ES_tradnl" sz="1800" b="0" kern="0" dirty="0" smtClean="0">
                <a:latin typeface="Lucida Sans" pitchFamily="34" charset="0"/>
                <a:ea typeface="+mj-ea"/>
                <a:cs typeface="Lucida Sans" pitchFamily="34" charset="0"/>
              </a:rPr>
              <a:t>¿Qué es una tesis?</a:t>
            </a:r>
            <a:endParaRPr kumimoji="0" lang="es-ES" sz="1800" b="0" i="0" u="none" strike="noStrike" kern="0" cap="none" spc="0" normalizeH="0" baseline="0" noProof="0" dirty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Lucida Sans" pitchFamily="34" charset="0"/>
              <a:ea typeface="+mj-ea"/>
              <a:cs typeface="Lucida Sans" pitchFamily="34" charset="0"/>
            </a:endParaRPr>
          </a:p>
        </p:txBody>
      </p:sp>
      <p:sp>
        <p:nvSpPr>
          <p:cNvPr id="35" name="128 Rectángulo"/>
          <p:cNvSpPr/>
          <p:nvPr/>
        </p:nvSpPr>
        <p:spPr bwMode="auto">
          <a:xfrm>
            <a:off x="1331640" y="6318000"/>
            <a:ext cx="6256408" cy="5400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 eaLnBrk="0" hangingPunct="0">
              <a:defRPr/>
            </a:pPr>
            <a:r>
              <a:rPr lang="es-BO" sz="1600" b="0" dirty="0" smtClean="0">
                <a:solidFill>
                  <a:srgbClr val="0000FF"/>
                </a:solidFill>
                <a:latin typeface="Lucida Sans" panose="020B0602030504020204" pitchFamily="34" charset="0"/>
              </a:rPr>
              <a:t>Una tesis debe incluir recolección de datos e interpretación, proyección o interrelación de los mismos.</a:t>
            </a:r>
            <a:endParaRPr lang="es-ES" sz="1600" b="0" kern="0" dirty="0">
              <a:solidFill>
                <a:srgbClr val="0000FF"/>
              </a:solidFill>
              <a:latin typeface="Lucida Sans" pitchFamily="34" charset="0"/>
              <a:cs typeface="Lucida Sans" pitchFamily="34" charset="0"/>
            </a:endParaRPr>
          </a:p>
        </p:txBody>
      </p:sp>
      <p:graphicFrame>
        <p:nvGraphicFramePr>
          <p:cNvPr id="8" name="10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9480836"/>
              </p:ext>
            </p:extLst>
          </p:nvPr>
        </p:nvGraphicFramePr>
        <p:xfrm>
          <a:off x="251520" y="1013873"/>
          <a:ext cx="8568952" cy="5103689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2160240"/>
                <a:gridCol w="6408712"/>
              </a:tblGrid>
              <a:tr h="298801">
                <a:tc gridSpan="2">
                  <a:txBody>
                    <a:bodyPr/>
                    <a:lstStyle/>
                    <a:p>
                      <a:pPr algn="ctr">
                        <a:buClr>
                          <a:srgbClr val="FF3300"/>
                        </a:buClr>
                      </a:pPr>
                      <a:r>
                        <a:rPr lang="es-BO" sz="1500" b="1" baseline="0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</a:rPr>
                        <a:t>Aspectos generales</a:t>
                      </a:r>
                      <a:endParaRPr lang="es-MX" sz="1500" b="1" dirty="0">
                        <a:solidFill>
                          <a:srgbClr val="0000FF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BO"/>
                    </a:p>
                  </a:txBody>
                  <a:tcPr/>
                </a:tc>
              </a:tr>
              <a:tr h="29168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50" b="0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</a:rPr>
                        <a:t>Preguntas</a:t>
                      </a:r>
                      <a:endParaRPr lang="es-ES" sz="1450" b="0" dirty="0">
                        <a:solidFill>
                          <a:srgbClr val="0000FF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50" b="0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</a:rPr>
                        <a:t>Respuestas</a:t>
                      </a:r>
                      <a:endParaRPr lang="es-ES" sz="1450" b="0" dirty="0">
                        <a:solidFill>
                          <a:srgbClr val="0000FF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62605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FF3300"/>
                        </a:buClr>
                      </a:pPr>
                      <a:r>
                        <a:rPr lang="es-ES_tradnl" sz="1400" b="1" kern="1200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  <a:ea typeface="+mn-ea"/>
                          <a:cs typeface="+mn-cs"/>
                          <a:sym typeface="Wingdings 2" panose="05020102010507070707" pitchFamily="18" charset="2"/>
                        </a:rPr>
                        <a:t></a:t>
                      </a:r>
                      <a:r>
                        <a:rPr lang="es-MX" sz="1400" b="0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</a:rPr>
                        <a:t>¿Qué es una tesis?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1300" b="1" kern="1200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  <a:ea typeface="+mn-ea"/>
                          <a:cs typeface="+mn-cs"/>
                          <a:sym typeface="Wingdings 2" panose="05020102010507070707" pitchFamily="18" charset="2"/>
                        </a:rPr>
                        <a:t></a:t>
                      </a:r>
                      <a:r>
                        <a:rPr lang="es-BO" sz="1300" b="0" dirty="0" smtClean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Es </a:t>
                      </a:r>
                      <a:r>
                        <a:rPr lang="es-BO" sz="1300" b="0" dirty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el reporte escrito de un trabajo de investigación que el aspirante al grado de licenciatura, de maestría o de doctorado </a:t>
                      </a:r>
                      <a:r>
                        <a:rPr lang="es-BO" sz="1300" b="0" dirty="0" smtClean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presenta </a:t>
                      </a:r>
                      <a:r>
                        <a:rPr lang="es-BO" sz="1300" b="0" dirty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ante un jurado universitario para su aprobación</a:t>
                      </a:r>
                      <a:r>
                        <a:rPr lang="es-BO" sz="1300" b="0" dirty="0" smtClean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BO" sz="500" b="0" dirty="0">
                        <a:solidFill>
                          <a:srgbClr val="0000FF"/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256115">
                <a:tc rowSpan="3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 kern="1200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  <a:ea typeface="+mn-ea"/>
                          <a:cs typeface="+mn-cs"/>
                          <a:sym typeface="Wingdings 2" panose="05020102010507070707" pitchFamily="18" charset="2"/>
                        </a:rPr>
                        <a:t></a:t>
                      </a:r>
                      <a:r>
                        <a:rPr lang="es-BO" sz="1400" b="0" dirty="0" smtClean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¿</a:t>
                      </a:r>
                      <a:r>
                        <a:rPr lang="es-BO" sz="1400" b="0" dirty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Qué </a:t>
                      </a:r>
                      <a:r>
                        <a:rPr lang="es-BO" sz="1400" b="0" dirty="0" smtClean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tipo </a:t>
                      </a:r>
                      <a:r>
                        <a:rPr lang="es-BO" sz="1400" b="0" dirty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 </a:t>
                      </a:r>
                      <a:r>
                        <a:rPr lang="es-BO" sz="1400" b="0" dirty="0" smtClean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investigación </a:t>
                      </a:r>
                      <a:r>
                        <a:rPr lang="es-BO" sz="1400" b="0" dirty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 </a:t>
                      </a:r>
                      <a:r>
                        <a:rPr lang="es-BO" sz="1400" b="0" dirty="0" smtClean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realiza </a:t>
                      </a:r>
                      <a:r>
                        <a:rPr lang="es-BO" sz="1400" b="0" dirty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 una tesis? </a:t>
                      </a:r>
                    </a:p>
                  </a:txBody>
                  <a:tcPr marL="89535" marR="89535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300" b="1" kern="1200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  <a:ea typeface="+mn-ea"/>
                          <a:cs typeface="+mn-cs"/>
                          <a:sym typeface="Wingdings 2" panose="05020102010507070707" pitchFamily="18" charset="2"/>
                        </a:rPr>
                        <a:t></a:t>
                      </a:r>
                      <a:r>
                        <a:rPr lang="es-ES" sz="1300" b="0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</a:rPr>
                        <a:t>Según la utilidad o el fin del conocimiento, puede ser: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500" b="0" dirty="0" smtClean="0">
                        <a:solidFill>
                          <a:srgbClr val="0000FF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988889">
                <a:tc vMerge="1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BO" sz="1350" b="0" dirty="0">
                        <a:solidFill>
                          <a:srgbClr val="C00000"/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>
                    <a:solidFill>
                      <a:srgbClr val="D9D9F3"/>
                    </a:solidFill>
                  </a:tcPr>
                </a:tc>
                <a:tc>
                  <a:txBody>
                    <a:bodyPr/>
                    <a:lstStyle/>
                    <a:p>
                      <a:pPr marL="25200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 2" panose="05020102010507070707" pitchFamily="18" charset="2"/>
                        <a:buNone/>
                      </a:pPr>
                      <a:r>
                        <a:rPr lang="es-BO" sz="1200" dirty="0" smtClean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 3" panose="05040102010807070707" pitchFamily="18" charset="2"/>
                        </a:rPr>
                        <a:t></a:t>
                      </a:r>
                      <a:r>
                        <a:rPr lang="es-ES_tradnl" sz="1300" b="1" kern="1200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  <a:ea typeface="+mn-ea"/>
                          <a:cs typeface="+mn-cs"/>
                          <a:sym typeface="Wingdings 2" panose="05020102010507070707" pitchFamily="18" charset="2"/>
                        </a:rPr>
                        <a:t>Investigación</a:t>
                      </a:r>
                      <a:r>
                        <a:rPr lang="es-ES_tradnl" sz="1300" b="1" kern="1200" baseline="0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  <a:ea typeface="+mn-ea"/>
                          <a:cs typeface="+mn-cs"/>
                          <a:sym typeface="Wingdings 2" panose="05020102010507070707" pitchFamily="18" charset="2"/>
                        </a:rPr>
                        <a:t> b</a:t>
                      </a:r>
                      <a:r>
                        <a:rPr lang="es-ES_tradnl" sz="1300" b="1" kern="1200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  <a:ea typeface="+mn-ea"/>
                          <a:cs typeface="+mn-cs"/>
                        </a:rPr>
                        <a:t>ásica </a:t>
                      </a:r>
                      <a:r>
                        <a:rPr lang="es-ES_tradnl" sz="1300" b="0" kern="1200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  <a:ea typeface="+mn-ea"/>
                          <a:cs typeface="+mn-cs"/>
                        </a:rPr>
                        <a:t>o</a:t>
                      </a:r>
                      <a:r>
                        <a:rPr lang="es-ES_tradnl" sz="1300" kern="1200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s-ES_tradnl" sz="1300" b="1" kern="1200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  <a:ea typeface="+mn-ea"/>
                          <a:cs typeface="+mn-cs"/>
                        </a:rPr>
                        <a:t>pura</a:t>
                      </a:r>
                      <a:r>
                        <a:rPr lang="es-ES_tradnl" sz="1300" b="0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</a:rPr>
                        <a:t>. Busca</a:t>
                      </a:r>
                      <a:r>
                        <a:rPr lang="es-ES_tradnl" sz="1300" b="0" baseline="0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</a:rPr>
                        <a:t> </a:t>
                      </a:r>
                      <a:r>
                        <a:rPr lang="es-ES_tradnl" sz="1300" b="0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</a:rPr>
                        <a:t>nuevos conocimientos con el objetivo de aumentar la teoría, sin preocuparse de las aplicaciones prácticas que puedan derivarse de ella. </a:t>
                      </a:r>
                    </a:p>
                    <a:p>
                      <a:pPr marL="360000" lvl="1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 2" panose="05020102010507070707" pitchFamily="18" charset="2"/>
                        <a:buNone/>
                      </a:pPr>
                      <a:r>
                        <a:rPr lang="es-ES_tradnl" sz="1300" b="0" dirty="0" smtClean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sym typeface="Wingdings 2" panose="05020102010507070707" pitchFamily="18" charset="2"/>
                        </a:rPr>
                        <a:t></a:t>
                      </a:r>
                      <a:r>
                        <a:rPr lang="es-ES_tradnl" sz="1300" b="0" dirty="0" smtClean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Ejemplo: </a:t>
                      </a:r>
                      <a:r>
                        <a:rPr lang="es-ES_tradnl" sz="1250" b="0" dirty="0" smtClean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“</a:t>
                      </a:r>
                      <a:r>
                        <a:rPr lang="es-BO" sz="1250" b="0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</a:rPr>
                        <a:t>Las personas que tienen sus </a:t>
                      </a:r>
                      <a:r>
                        <a:rPr lang="es-BO" sz="1250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</a:rPr>
                        <a:t>escritorios desordenados </a:t>
                      </a:r>
                      <a:r>
                        <a:rPr lang="es-BO" sz="1250" b="0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</a:rPr>
                        <a:t>son mas creativas</a:t>
                      </a:r>
                      <a:r>
                        <a:rPr lang="es-ES" sz="1250" b="0" dirty="0" smtClean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”.</a:t>
                      </a:r>
                      <a:endParaRPr lang="es-ES_tradnl" sz="500" b="0" dirty="0" smtClean="0">
                        <a:solidFill>
                          <a:srgbClr val="0000FF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988889">
                <a:tc vMerge="1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BO" sz="1350" b="0" dirty="0">
                        <a:solidFill>
                          <a:srgbClr val="C00000"/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>
                    <a:solidFill>
                      <a:srgbClr val="D9D9F3"/>
                    </a:solidFill>
                  </a:tcPr>
                </a:tc>
                <a:tc>
                  <a:txBody>
                    <a:bodyPr/>
                    <a:lstStyle/>
                    <a:p>
                      <a:pPr marL="25200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FF3300"/>
                        </a:buClr>
                        <a:buFont typeface="Wingdings 2" panose="05020102010507070707" pitchFamily="18" charset="2"/>
                        <a:buNone/>
                      </a:pPr>
                      <a:r>
                        <a:rPr lang="es-BO" sz="1400" dirty="0" smtClean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 3" panose="05040102010807070707" pitchFamily="18" charset="2"/>
                        </a:rPr>
                        <a:t></a:t>
                      </a:r>
                      <a:r>
                        <a:rPr lang="es-ES" sz="1300" b="1" kern="1200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  <a:ea typeface="+mn-ea"/>
                          <a:cs typeface="+mn-cs"/>
                          <a:sym typeface="Wingdings 2" panose="05020102010507070707" pitchFamily="18" charset="2"/>
                        </a:rPr>
                        <a:t>Investigación aplicada</a:t>
                      </a:r>
                      <a:r>
                        <a:rPr lang="es-ES" sz="1300" b="1" baseline="0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</a:rPr>
                        <a:t> </a:t>
                      </a:r>
                      <a:r>
                        <a:rPr lang="es-ES" sz="1300" b="0" baseline="0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</a:rPr>
                        <a:t>o</a:t>
                      </a:r>
                      <a:r>
                        <a:rPr lang="es-ES_tradnl" sz="1300" kern="1200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s-ES_tradnl" sz="1300" b="1" kern="1200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  <a:ea typeface="+mn-ea"/>
                          <a:cs typeface="+mn-cs"/>
                        </a:rPr>
                        <a:t>práctica</a:t>
                      </a:r>
                      <a:r>
                        <a:rPr lang="es-ES_tradnl" sz="1300" kern="1200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s-ES_tradnl" sz="1300" b="0" kern="1200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  <a:ea typeface="+mn-ea"/>
                          <a:cs typeface="+mn-cs"/>
                        </a:rPr>
                        <a:t>o</a:t>
                      </a:r>
                      <a:r>
                        <a:rPr lang="es-ES_tradnl" sz="1300" kern="1200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s-ES_tradnl" sz="1300" b="1" kern="1200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  <a:ea typeface="+mn-ea"/>
                          <a:cs typeface="+mn-cs"/>
                        </a:rPr>
                        <a:t>empírica</a:t>
                      </a:r>
                      <a:r>
                        <a:rPr lang="es-ES_tradnl" sz="1300" b="0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</a:rPr>
                        <a:t>. </a:t>
                      </a:r>
                      <a:r>
                        <a:rPr lang="es-ES_tradnl" sz="1200" b="0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  <a:sym typeface="Wingdings 2" panose="05020102010507070707" pitchFamily="18" charset="2"/>
                        </a:rPr>
                        <a:t>Busca</a:t>
                      </a:r>
                      <a:r>
                        <a:rPr lang="es-ES" sz="1200" b="0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</a:rPr>
                        <a:t> la aplicación de los conocimientos que se adquieren para resolver problemas prácticos inmediatos, en orden a</a:t>
                      </a:r>
                      <a:r>
                        <a:rPr lang="es-ES" sz="1200" b="0" baseline="0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  <a:sym typeface="Wingdings 2" panose="05020102010507070707" pitchFamily="18" charset="2"/>
                        </a:rPr>
                        <a:t> </a:t>
                      </a:r>
                      <a:r>
                        <a:rPr lang="es-ES" sz="1200" b="0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</a:rPr>
                        <a:t>transformar las condiciones de un acto productivo y mejorar la calidad de ese producto</a:t>
                      </a:r>
                    </a:p>
                    <a:p>
                      <a:pPr marL="360000" lvl="1" algn="l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FF3300"/>
                        </a:buClr>
                      </a:pPr>
                      <a:r>
                        <a:rPr lang="es-ES_tradnl" sz="1300" b="0" dirty="0" smtClean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sym typeface="Wingdings 2" panose="05020102010507070707" pitchFamily="18" charset="2"/>
                        </a:rPr>
                        <a:t></a:t>
                      </a:r>
                      <a:r>
                        <a:rPr lang="es-ES_tradnl" sz="1300" b="0" dirty="0" smtClean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Ejemplo</a:t>
                      </a:r>
                      <a:r>
                        <a:rPr lang="es-ES" sz="1300" b="0" dirty="0" smtClean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s-ES" sz="1250" b="0" i="0" dirty="0" smtClean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“El </a:t>
                      </a:r>
                      <a:r>
                        <a:rPr lang="es-BO" sz="1200" b="0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</a:rPr>
                        <a:t>44% de los chilenos no entiende lo que lee, situación similar a la de 1998, lo que significa que las competencias básicas de la población adulta se mantienen casi tan bajas como hace 15 años</a:t>
                      </a:r>
                      <a:r>
                        <a:rPr lang="es-ES" sz="1250" b="0" i="0" dirty="0" smtClean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”.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FF3300"/>
                        </a:buClr>
                      </a:pPr>
                      <a:endParaRPr lang="es-BO" sz="500" b="0" dirty="0" smtClean="0">
                        <a:solidFill>
                          <a:srgbClr val="0000FF"/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62605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 kern="1200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  <a:ea typeface="+mn-ea"/>
                          <a:cs typeface="+mn-cs"/>
                          <a:sym typeface="Wingdings 2" panose="05020102010507070707" pitchFamily="18" charset="2"/>
                        </a:rPr>
                        <a:t></a:t>
                      </a:r>
                      <a:r>
                        <a:rPr lang="es-BO" sz="1400" b="0" kern="1200" dirty="0" smtClean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+mn-ea"/>
                          <a:cs typeface="+mn-cs"/>
                        </a:rPr>
                        <a:t>¿Cuál es la condición principal de una tesis?</a:t>
                      </a:r>
                      <a:endParaRPr lang="es-ES" sz="1400" b="0" dirty="0">
                        <a:solidFill>
                          <a:srgbClr val="0000FF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1300" b="1" kern="1200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  <a:ea typeface="+mn-ea"/>
                          <a:cs typeface="+mn-cs"/>
                          <a:sym typeface="Wingdings 2" panose="05020102010507070707" pitchFamily="18" charset="2"/>
                        </a:rPr>
                        <a:t></a:t>
                      </a:r>
                      <a:r>
                        <a:rPr lang="es-BO" sz="1300" b="0" dirty="0" smtClean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Que se realice una </a:t>
                      </a:r>
                      <a:r>
                        <a:rPr lang="es-BO" sz="1300" b="0" dirty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recolección de datos </a:t>
                      </a:r>
                      <a:r>
                        <a:rPr lang="es-BO" sz="1300" b="0" dirty="0" smtClean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</a:t>
                      </a:r>
                      <a:r>
                        <a:rPr lang="es-BO" sz="1300" b="0" baseline="0" dirty="0" smtClean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se i</a:t>
                      </a:r>
                      <a:r>
                        <a:rPr lang="es-BO" sz="1300" b="0" dirty="0" smtClean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ncluya la interpretación</a:t>
                      </a:r>
                      <a:r>
                        <a:rPr lang="es-BO" sz="1300" b="0" dirty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proyección o interrelación </a:t>
                      </a:r>
                      <a:r>
                        <a:rPr lang="es-BO" sz="1300" b="0" dirty="0" smtClean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 los mismos.</a:t>
                      </a:r>
                      <a:r>
                        <a:rPr lang="es-BO" sz="1300" b="0" baseline="0" dirty="0" smtClean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N</a:t>
                      </a:r>
                      <a:r>
                        <a:rPr lang="es-BO" sz="1300" b="0" dirty="0" smtClean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 </a:t>
                      </a:r>
                      <a:r>
                        <a:rPr lang="es-BO" sz="1300" b="0" dirty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 consideran </a:t>
                      </a:r>
                      <a:r>
                        <a:rPr lang="es-BO" sz="1300" b="0" dirty="0" smtClean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tesis </a:t>
                      </a:r>
                      <a:r>
                        <a:rPr lang="es-BO" sz="1300" b="0" dirty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los ensayos ni las </a:t>
                      </a:r>
                      <a:r>
                        <a:rPr lang="es-BO" sz="1300" b="0" dirty="0" smtClean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monografías.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BO" sz="500" b="0" baseline="0" dirty="0" smtClean="0">
                        <a:solidFill>
                          <a:srgbClr val="0000FF"/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426859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BO" sz="1200" b="0" dirty="0" smtClean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 2" panose="05020102010507070707" pitchFamily="18" charset="2"/>
                        </a:rPr>
                        <a:t></a:t>
                      </a:r>
                      <a:r>
                        <a:rPr lang="es-BO" sz="1200" b="0" dirty="0" smtClean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Ver documento sobre la introducción a la i</a:t>
                      </a:r>
                      <a:r>
                        <a:rPr lang="es-BO" sz="1200" b="0" baseline="0" dirty="0" smtClean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nvestigación científica: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BO" sz="1200" b="0" baseline="0" dirty="0" smtClean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"/>
                        </a:rPr>
                        <a:t>http://www.slideshare.net/edisoncoimbra/investigacion-y-tesis-de-grado-en-10-pasos-inroduccion</a:t>
                      </a:r>
                      <a:endParaRPr lang="es-BO" sz="1200" b="0" baseline="0" dirty="0" smtClean="0">
                        <a:solidFill>
                          <a:srgbClr val="0000FF"/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BO" sz="500" b="0" baseline="0" dirty="0" smtClean="0"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>
                    <a:solidFill>
                      <a:srgbClr val="F0F0FA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0117312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 txBox="1">
            <a:spLocks/>
          </p:cNvSpPr>
          <p:nvPr/>
        </p:nvSpPr>
        <p:spPr>
          <a:xfrm>
            <a:off x="-36512" y="-27384"/>
            <a:ext cx="9184534" cy="571480"/>
          </a:xfrm>
          <a:prstGeom prst="rect">
            <a:avLst/>
          </a:prstGeom>
          <a:noFill/>
          <a:effectLst>
            <a:reflection blurRad="6350" stA="50000" endA="300" endPos="55000" dir="5400000" sy="-100000" algn="bl" rotWithShape="0"/>
          </a:effectLst>
        </p:spPr>
        <p:txBody>
          <a:bodyPr/>
          <a:lstStyle/>
          <a:p>
            <a:pPr lvl="0" eaLnBrk="0" hangingPunct="0">
              <a:defRPr/>
            </a:pPr>
            <a:r>
              <a:rPr lang="es-ES_tradnl" sz="2800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" pitchFamily="34" charset="0"/>
                <a:ea typeface="+mj-ea"/>
                <a:cs typeface="Lucida Sans" pitchFamily="34" charset="0"/>
              </a:rPr>
              <a:t>Estructura de presentación de la tesis</a:t>
            </a:r>
            <a:endParaRPr lang="es-ES" sz="2800" kern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Sans" pitchFamily="34" charset="0"/>
              <a:cs typeface="Lucida Sans" pitchFamily="34" charset="0"/>
            </a:endParaRPr>
          </a:p>
        </p:txBody>
      </p:sp>
      <p:sp>
        <p:nvSpPr>
          <p:cNvPr id="24" name="8 Marcador de número de diapositiva"/>
          <p:cNvSpPr txBox="1">
            <a:spLocks/>
          </p:cNvSpPr>
          <p:nvPr/>
        </p:nvSpPr>
        <p:spPr>
          <a:xfrm>
            <a:off x="7048500" y="6600825"/>
            <a:ext cx="2133600" cy="476250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161A972-1B43-4031-B38E-6352516437A2}" type="slidenum">
              <a:rPr kumimoji="0" lang="es-ES" sz="1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s-ES" sz="1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5" name="1 Título"/>
          <p:cNvSpPr txBox="1">
            <a:spLocks/>
          </p:cNvSpPr>
          <p:nvPr/>
        </p:nvSpPr>
        <p:spPr bwMode="auto">
          <a:xfrm>
            <a:off x="-17633" y="548680"/>
            <a:ext cx="4229593" cy="3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483700"/>
              </a:buClr>
              <a:buSzPct val="80000"/>
              <a:tabLst/>
              <a:defRPr/>
            </a:pPr>
            <a:r>
              <a:rPr lang="es-ES_tradnl" sz="1800" b="0" kern="0" dirty="0" smtClean="0">
                <a:solidFill>
                  <a:schemeClr val="bg1"/>
                </a:solidFill>
                <a:latin typeface="Lucida Sans" pitchFamily="34" charset="0"/>
                <a:ea typeface="+mj-ea"/>
                <a:cs typeface="Lucida Sans" pitchFamily="34" charset="0"/>
              </a:rPr>
              <a:t>¿Cómo se estructura la tesis?</a:t>
            </a:r>
            <a:endParaRPr kumimoji="0" lang="es-ES" sz="18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Lucida Sans" pitchFamily="34" charset="0"/>
              <a:ea typeface="+mj-ea"/>
              <a:cs typeface="Lucida Sans" pitchFamily="34" charset="0"/>
            </a:endParaRPr>
          </a:p>
        </p:txBody>
      </p:sp>
      <p:graphicFrame>
        <p:nvGraphicFramePr>
          <p:cNvPr id="17" name="10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3384188"/>
              </p:ext>
            </p:extLst>
          </p:nvPr>
        </p:nvGraphicFramePr>
        <p:xfrm>
          <a:off x="179512" y="980728"/>
          <a:ext cx="8784976" cy="5356859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368152"/>
                <a:gridCol w="1368152"/>
                <a:gridCol w="6048672"/>
              </a:tblGrid>
              <a:tr h="283935">
                <a:tc gridSpan="3">
                  <a:txBody>
                    <a:bodyPr/>
                    <a:lstStyle/>
                    <a:p>
                      <a:pPr algn="ctr">
                        <a:buClr>
                          <a:srgbClr val="FF3300"/>
                        </a:buClr>
                      </a:pPr>
                      <a:r>
                        <a:rPr lang="es-BO" sz="1500" b="1" baseline="0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</a:rPr>
                        <a:t>ESTRUCTURA DE LA TESIS</a:t>
                      </a:r>
                      <a:endParaRPr lang="es-MX" sz="1500" b="1" dirty="0">
                        <a:solidFill>
                          <a:srgbClr val="0000FF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B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BO"/>
                    </a:p>
                  </a:txBody>
                  <a:tcPr/>
                </a:tc>
              </a:tr>
              <a:tr h="83828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BO" sz="1400" b="0" dirty="0" smtClean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 2" panose="05020102010507070707" pitchFamily="18" charset="2"/>
                        </a:rPr>
                        <a:t></a:t>
                      </a:r>
                      <a:r>
                        <a:rPr lang="es-BO" sz="1400" b="0" kern="1200" dirty="0" smtClean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+mn-ea"/>
                          <a:cs typeface="+mn-cs"/>
                        </a:rPr>
                        <a:t>¿Cuántos capítulos debe incluir?</a:t>
                      </a:r>
                      <a:endParaRPr lang="es-ES" sz="1400" b="0" dirty="0" smtClean="0">
                        <a:solidFill>
                          <a:srgbClr val="0000FF"/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BO" sz="1350" b="0" dirty="0" smtClean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 2" panose="05020102010507070707" pitchFamily="18" charset="2"/>
                        </a:rPr>
                        <a:t></a:t>
                      </a:r>
                      <a:r>
                        <a:rPr lang="es-BO" sz="1400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</a:rPr>
                        <a:t>No existe </a:t>
                      </a:r>
                      <a:r>
                        <a:rPr lang="es-BO" sz="1400" b="0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</a:rPr>
                        <a:t>una única manera de </a:t>
                      </a:r>
                      <a:r>
                        <a:rPr lang="es-BO" sz="1400" b="1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</a:rPr>
                        <a:t>estructurarla</a:t>
                      </a:r>
                      <a:r>
                        <a:rPr lang="es-BO" sz="1400" b="0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</a:rPr>
                        <a:t>, cada investigador posee un estilo propio, </a:t>
                      </a:r>
                      <a:r>
                        <a:rPr lang="es-BO" sz="1400" b="0" dirty="0" smtClean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por ello es difícil presentar un esquema rígido como guía. N</a:t>
                      </a:r>
                      <a:r>
                        <a:rPr lang="es-BO" sz="1400" b="0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</a:rPr>
                        <a:t>o obstante, y más allá de las preferencias personales, toda tesis debe incluir, al menos, </a:t>
                      </a:r>
                      <a:r>
                        <a:rPr lang="es-BO" sz="1400" b="1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</a:rPr>
                        <a:t>cinco grandes capítulos</a:t>
                      </a:r>
                      <a:r>
                        <a:rPr lang="es-BO" sz="1400" b="0" baseline="0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</a:rPr>
                        <a:t> y uno opcional.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BO"/>
                    </a:p>
                  </a:txBody>
                  <a:tcPr/>
                </a:tc>
              </a:tr>
              <a:tr h="277174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50" b="0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</a:rPr>
                        <a:t>Capítulo</a:t>
                      </a:r>
                      <a:endParaRPr lang="es-ES" sz="1450" b="0" dirty="0">
                        <a:solidFill>
                          <a:srgbClr val="0000FF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450" b="0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anchor="ctr">
                    <a:solidFill>
                      <a:srgbClr val="38AA7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50" b="0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</a:rPr>
                        <a:t>Contenido</a:t>
                      </a:r>
                      <a:endParaRPr lang="es-ES" sz="1450" b="0" dirty="0">
                        <a:solidFill>
                          <a:srgbClr val="0000FF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32663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BO" sz="1400" b="0" dirty="0" smtClean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 2" panose="05020102010507070707" pitchFamily="18" charset="2"/>
                        </a:rPr>
                        <a:t></a:t>
                      </a:r>
                      <a:r>
                        <a:rPr lang="es-BO" sz="1400" b="1" dirty="0" smtClean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1:</a:t>
                      </a:r>
                      <a:r>
                        <a:rPr lang="es-BO" sz="1400" b="0" dirty="0" smtClean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400" b="0" dirty="0" smtClean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Introducción </a:t>
                      </a:r>
                      <a:endParaRPr lang="es-ES" sz="1400" b="0" dirty="0">
                        <a:solidFill>
                          <a:srgbClr val="0000FF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" sz="200" b="0" dirty="0" smtClean="0">
                        <a:solidFill>
                          <a:schemeClr val="tx1"/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D9D9F3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BO" sz="1350" b="0" dirty="0" smtClean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 2" panose="05020102010507070707" pitchFamily="18" charset="2"/>
                        </a:rPr>
                        <a:t></a:t>
                      </a:r>
                      <a:r>
                        <a:rPr lang="es-ES" sz="1400" b="0" dirty="0" smtClean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Antecedentes.</a:t>
                      </a:r>
                      <a:r>
                        <a:rPr lang="es-ES" sz="1400" b="0" baseline="0" dirty="0" smtClean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Planteamiento del problema. Objetivos. Justificación. Escenario. Hipótesis.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" sz="200" b="0" baseline="0" dirty="0" smtClean="0">
                        <a:solidFill>
                          <a:srgbClr val="0000FF"/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" sz="200" b="0" dirty="0" smtClean="0">
                        <a:solidFill>
                          <a:srgbClr val="0000FF"/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16331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BO" sz="1400" b="0" dirty="0" smtClean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 2" panose="05020102010507070707" pitchFamily="18" charset="2"/>
                        </a:rPr>
                        <a:t></a:t>
                      </a:r>
                      <a:r>
                        <a:rPr lang="es-BO" sz="1400" b="1" dirty="0" smtClean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2: </a:t>
                      </a:r>
                      <a:r>
                        <a:rPr lang="es-BO" sz="1400" b="0" dirty="0" smtClean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 2" panose="05020102010507070707" pitchFamily="18" charset="2"/>
                        </a:rPr>
                        <a:t>Marco</a:t>
                      </a:r>
                      <a:r>
                        <a:rPr lang="es-ES" sz="1400" b="0" dirty="0" smtClean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teórico </a:t>
                      </a:r>
                      <a:endParaRPr lang="es-ES" sz="1400" b="0" dirty="0">
                        <a:solidFill>
                          <a:srgbClr val="0000FF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89535" marR="89535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BO" sz="200" dirty="0">
                        <a:solidFill>
                          <a:schemeClr val="tx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89535" marR="89535" marT="0" marB="0">
                    <a:solidFill>
                      <a:srgbClr val="F0F0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BO" sz="1350" b="0" dirty="0" smtClean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 2" panose="05020102010507070707" pitchFamily="18" charset="2"/>
                        </a:rPr>
                        <a:t></a:t>
                      </a:r>
                      <a:r>
                        <a:rPr lang="es-ES" sz="1400" b="0" dirty="0" smtClean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Apartados y subapartados del marco</a:t>
                      </a:r>
                      <a:r>
                        <a:rPr lang="es-ES" sz="1400" b="0" baseline="0" dirty="0" smtClean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teórico.</a:t>
                      </a:r>
                      <a:endParaRPr lang="es-ES" sz="200" b="0" baseline="0" dirty="0" smtClean="0">
                        <a:solidFill>
                          <a:srgbClr val="0000FF"/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BO" sz="200" dirty="0">
                        <a:solidFill>
                          <a:srgbClr val="0000FF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89535" marR="89535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32663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BO" sz="1400" b="0" dirty="0" smtClean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 2" panose="05020102010507070707" pitchFamily="18" charset="2"/>
                        </a:rPr>
                        <a:t></a:t>
                      </a:r>
                      <a:r>
                        <a:rPr lang="es-BO" sz="1400" b="1" dirty="0" smtClean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3: </a:t>
                      </a:r>
                      <a:r>
                        <a:rPr lang="es-ES" sz="1400" b="0" dirty="0" smtClean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Marco metodológico </a:t>
                      </a:r>
                      <a:endParaRPr lang="es-ES" sz="1400" b="0" dirty="0">
                        <a:solidFill>
                          <a:srgbClr val="0000FF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89535" marR="89535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BO" sz="200" b="0" dirty="0" smtClean="0"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>
                    <a:solidFill>
                      <a:srgbClr val="D9D9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BO" sz="1350" b="0" dirty="0" smtClean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 2" panose="05020102010507070707" pitchFamily="18" charset="2"/>
                        </a:rPr>
                        <a:t></a:t>
                      </a:r>
                      <a:r>
                        <a:rPr lang="es-ES" sz="1400" b="0" dirty="0" smtClean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Diseño de la investigación.</a:t>
                      </a:r>
                      <a:r>
                        <a:rPr lang="es-ES" sz="1400" b="0" baseline="0" dirty="0" smtClean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Selección de la muestra. Operacionalización de variables. Recolección de datos.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200" b="0" baseline="0" dirty="0" smtClean="0">
                        <a:solidFill>
                          <a:srgbClr val="0000FF"/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BO" sz="200" b="0" dirty="0" smtClean="0">
                        <a:solidFill>
                          <a:srgbClr val="0000FF"/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16331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BO" sz="1400" b="0" dirty="0" smtClean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 2" panose="05020102010507070707" pitchFamily="18" charset="2"/>
                        </a:rPr>
                        <a:t></a:t>
                      </a:r>
                      <a:r>
                        <a:rPr lang="es-BO" sz="1400" b="1" dirty="0" smtClean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4:</a:t>
                      </a:r>
                      <a:r>
                        <a:rPr lang="es-BO" sz="1400" b="0" dirty="0" smtClean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400" b="0" dirty="0" smtClean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Resultados</a:t>
                      </a:r>
                      <a:endParaRPr lang="es-ES" sz="1400" b="0" dirty="0">
                        <a:solidFill>
                          <a:srgbClr val="0000FF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89535" marR="89535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BO" sz="200" dirty="0">
                        <a:latin typeface="Lucida Sans" panose="020B0602030504020204" pitchFamily="34" charset="0"/>
                      </a:endParaRPr>
                    </a:p>
                  </a:txBody>
                  <a:tcPr marL="89535" marR="89535" marT="0" marB="0">
                    <a:solidFill>
                      <a:srgbClr val="F0F0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BO" sz="1350" b="0" dirty="0" smtClean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 2" panose="05020102010507070707" pitchFamily="18" charset="2"/>
                        </a:rPr>
                        <a:t></a:t>
                      </a:r>
                      <a:r>
                        <a:rPr lang="es-ES" sz="1400" b="0" dirty="0" smtClean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Resumen de los resultados. Análisis de los datos.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BO" sz="200" dirty="0">
                        <a:solidFill>
                          <a:srgbClr val="0000FF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89535" marR="89535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16331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BO" sz="1400" b="0" dirty="0" smtClean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 2" panose="05020102010507070707" pitchFamily="18" charset="2"/>
                        </a:rPr>
                        <a:t></a:t>
                      </a:r>
                      <a:r>
                        <a:rPr lang="es-BO" sz="1400" b="1" dirty="0" smtClean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5:</a:t>
                      </a:r>
                      <a:r>
                        <a:rPr lang="es-BO" sz="1400" b="0" dirty="0" smtClean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Discusión</a:t>
                      </a:r>
                      <a:r>
                        <a:rPr lang="es-BO" sz="1400" b="0" baseline="0" dirty="0" smtClean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de resultados </a:t>
                      </a:r>
                      <a:endParaRPr lang="es-ES" sz="1400" b="0" dirty="0">
                        <a:solidFill>
                          <a:srgbClr val="0000FF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89535" marR="89535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BO" sz="1300" dirty="0">
                        <a:latin typeface="Lucida Sans" panose="020B0602030504020204" pitchFamily="34" charset="0"/>
                      </a:endParaRPr>
                    </a:p>
                  </a:txBody>
                  <a:tcPr marL="89535" marR="89535" marT="0" marB="0">
                    <a:solidFill>
                      <a:srgbClr val="D9D9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BO" sz="1350" b="0" dirty="0" smtClean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 2" panose="05020102010507070707" pitchFamily="18" charset="2"/>
                        </a:rPr>
                        <a:t></a:t>
                      </a:r>
                      <a:r>
                        <a:rPr lang="es-ES" sz="1400" b="0" dirty="0" smtClean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Conclusiones. Recomendaciones.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BO" sz="200" dirty="0">
                        <a:solidFill>
                          <a:srgbClr val="0000FF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89535" marR="89535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16331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BO" sz="1400" b="0" dirty="0" smtClean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 2" panose="05020102010507070707" pitchFamily="18" charset="2"/>
                        </a:rPr>
                        <a:t></a:t>
                      </a:r>
                      <a:r>
                        <a:rPr lang="es-BO" sz="1400" b="1" dirty="0" smtClean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6: </a:t>
                      </a:r>
                      <a:r>
                        <a:rPr lang="es-BO" sz="1400" b="0" dirty="0" smtClean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Propuesta (opcional) </a:t>
                      </a:r>
                      <a:endParaRPr lang="es-ES" sz="1400" b="0" dirty="0">
                        <a:solidFill>
                          <a:srgbClr val="0000FF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89535" marR="89535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BO" sz="1300" dirty="0">
                        <a:latin typeface="Lucida Sans" panose="020B0602030504020204" pitchFamily="34" charset="0"/>
                      </a:endParaRPr>
                    </a:p>
                  </a:txBody>
                  <a:tcPr marL="89535" marR="89535" marT="0" marB="0">
                    <a:solidFill>
                      <a:srgbClr val="F0F0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BO" sz="1350" b="0" dirty="0" smtClean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 2" panose="05020102010507070707" pitchFamily="18" charset="2"/>
                        </a:rPr>
                        <a:t></a:t>
                      </a:r>
                      <a:r>
                        <a:rPr lang="es-ES" sz="1400" b="0" dirty="0" smtClean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Apartados y subapartados de la propuesta.</a:t>
                      </a:r>
                    </a:p>
                    <a:p>
                      <a:endParaRPr lang="es-BO" sz="200" dirty="0">
                        <a:solidFill>
                          <a:srgbClr val="0000FF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89535" marR="89535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96050"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50" b="0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</a:rPr>
                        <a:t>Formato</a:t>
                      </a:r>
                      <a:endParaRPr lang="es-ES" sz="1450" b="0" dirty="0">
                        <a:solidFill>
                          <a:srgbClr val="0000FF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89535" marR="89535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B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BO"/>
                    </a:p>
                  </a:txBody>
                  <a:tcPr/>
                </a:tc>
              </a:tr>
              <a:tr h="209571">
                <a:tc row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BO" sz="1400" b="0" dirty="0" smtClean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 2" panose="05020102010507070707" pitchFamily="18" charset="2"/>
                        </a:rPr>
                        <a:t></a:t>
                      </a:r>
                      <a:r>
                        <a:rPr lang="es-BO" sz="1400" b="0" kern="1200" dirty="0" smtClean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+mn-ea"/>
                          <a:cs typeface="+mn-cs"/>
                        </a:rPr>
                        <a:t>¿Cuál es</a:t>
                      </a:r>
                      <a:r>
                        <a:rPr lang="es-BO" sz="1400" b="0" kern="1200" baseline="0" dirty="0" smtClean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+mn-ea"/>
                          <a:cs typeface="+mn-cs"/>
                        </a:rPr>
                        <a:t> la forma de presentación?</a:t>
                      </a:r>
                      <a:endParaRPr lang="es-ES" sz="1400" b="0" dirty="0">
                        <a:solidFill>
                          <a:srgbClr val="0000FF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89535" marR="89535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s-BO" sz="1200" b="0" dirty="0" smtClean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 2" panose="05020102010507070707" pitchFamily="18" charset="2"/>
                        </a:rPr>
                        <a:t></a:t>
                      </a:r>
                      <a:r>
                        <a:rPr lang="es-BO" sz="1350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</a:rPr>
                        <a:t>Formato</a:t>
                      </a:r>
                      <a:r>
                        <a:rPr lang="es-BO" sz="135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</a:rPr>
                        <a:t>: APA.</a:t>
                      </a:r>
                      <a:endParaRPr lang="es-BO" sz="1350" dirty="0" smtClean="0">
                        <a:solidFill>
                          <a:srgbClr val="0000FF"/>
                        </a:solidFill>
                        <a:latin typeface="Lucida Sans" panose="020B0602030504020204" pitchFamily="34" charset="0"/>
                      </a:endParaRPr>
                    </a:p>
                    <a:p>
                      <a:endParaRPr lang="es-BO" sz="200" dirty="0">
                        <a:solidFill>
                          <a:srgbClr val="0000FF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89535" marR="89535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BO"/>
                    </a:p>
                  </a:txBody>
                  <a:tcPr/>
                </a:tc>
              </a:tr>
              <a:tr h="588151">
                <a:tc vMerge="1">
                  <a:txBody>
                    <a:bodyPr/>
                    <a:lstStyle/>
                    <a:p>
                      <a:endParaRPr lang="es-B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BO" sz="1200" b="0" dirty="0" smtClean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 2" panose="05020102010507070707" pitchFamily="18" charset="2"/>
                        </a:rPr>
                        <a:t></a:t>
                      </a:r>
                      <a:r>
                        <a:rPr lang="es-BO" sz="1350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</a:rPr>
                        <a:t>Tipo de letra: </a:t>
                      </a:r>
                      <a:r>
                        <a:rPr lang="es-ES" sz="1350" dirty="0" smtClean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Arial  16. Subtítulos 14</a:t>
                      </a:r>
                      <a:r>
                        <a:rPr lang="es-ES" sz="1350" baseline="0" dirty="0" smtClean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párrafos 12, pie de </a:t>
                      </a:r>
                      <a:r>
                        <a:rPr lang="es-ES" sz="1350" baseline="0" dirty="0" err="1" smtClean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pág</a:t>
                      </a:r>
                      <a:r>
                        <a:rPr lang="es-ES" sz="1350" baseline="0" dirty="0" smtClean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8. Puede </a:t>
                      </a:r>
                      <a:r>
                        <a:rPr lang="es-ES" sz="1350" kern="1200" dirty="0" smtClean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+mn-ea"/>
                          <a:cs typeface="+mn-cs"/>
                        </a:rPr>
                        <a:t>reducirse 2 puntos para anexos, figuras y tablas. Se reserva el uso de cursiva para palabras que no estén en castellano.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BO" sz="300" dirty="0">
                        <a:solidFill>
                          <a:srgbClr val="0000FF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89535" marR="89535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BO"/>
                    </a:p>
                  </a:txBody>
                  <a:tcPr/>
                </a:tc>
              </a:tr>
              <a:tr h="209571">
                <a:tc vMerge="1">
                  <a:txBody>
                    <a:bodyPr/>
                    <a:lstStyle/>
                    <a:p>
                      <a:endParaRPr lang="es-B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s-BO" sz="1200" b="0" dirty="0" smtClean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 2" panose="05020102010507070707" pitchFamily="18" charset="2"/>
                        </a:rPr>
                        <a:t></a:t>
                      </a:r>
                      <a:r>
                        <a:rPr lang="es-BO" sz="1350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</a:rPr>
                        <a:t>Espacio entre líneas: 1,5. y  3 espacios simples entre parrafo y parrafo.</a:t>
                      </a:r>
                    </a:p>
                    <a:p>
                      <a:endParaRPr lang="es-BO" sz="200" dirty="0">
                        <a:solidFill>
                          <a:srgbClr val="0000FF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89535" marR="89535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BO"/>
                    </a:p>
                  </a:txBody>
                  <a:tcPr/>
                </a:tc>
              </a:tr>
              <a:tr h="209571">
                <a:tc vMerge="1">
                  <a:txBody>
                    <a:bodyPr/>
                    <a:lstStyle/>
                    <a:p>
                      <a:endParaRPr lang="es-B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BO" sz="1200" b="0" dirty="0" smtClean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 2" panose="05020102010507070707" pitchFamily="18" charset="2"/>
                        </a:rPr>
                        <a:t></a:t>
                      </a:r>
                      <a:r>
                        <a:rPr lang="es-BO" sz="1350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</a:rPr>
                        <a:t>Márgenes: </a:t>
                      </a:r>
                      <a:r>
                        <a:rPr lang="es-ES" sz="1350" dirty="0" smtClean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superior, inferior y derecho 2,5 cm.</a:t>
                      </a:r>
                      <a:r>
                        <a:rPr lang="es-ES" sz="1350" baseline="0" dirty="0" smtClean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Izq</a:t>
                      </a:r>
                      <a:r>
                        <a:rPr lang="es-ES" sz="1350" dirty="0" smtClean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uierdo 4 cm. Hoja tamaño carta.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BO" sz="200" dirty="0">
                        <a:solidFill>
                          <a:srgbClr val="0000FF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89535" marR="89535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BO"/>
                    </a:p>
                  </a:txBody>
                  <a:tcPr/>
                </a:tc>
              </a:tr>
              <a:tr h="209571">
                <a:tc vMerge="1">
                  <a:txBody>
                    <a:bodyPr/>
                    <a:lstStyle/>
                    <a:p>
                      <a:endParaRPr lang="es-B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s-BO" sz="1200" b="0" dirty="0" smtClean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 2" panose="05020102010507070707" pitchFamily="18" charset="2"/>
                        </a:rPr>
                        <a:t></a:t>
                      </a:r>
                      <a:r>
                        <a:rPr lang="es-BO" sz="1350" kern="1200" dirty="0" smtClean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+mn-ea"/>
                          <a:cs typeface="+mn-cs"/>
                        </a:rPr>
                        <a:t>Numeración: numerar todas las páginas, incluyendo tablas y figuras.</a:t>
                      </a:r>
                    </a:p>
                    <a:p>
                      <a:endParaRPr lang="es-BO" sz="200" dirty="0">
                        <a:solidFill>
                          <a:srgbClr val="0000FF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89535" marR="89535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BO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8" name="128 Rectángulo"/>
          <p:cNvSpPr/>
          <p:nvPr/>
        </p:nvSpPr>
        <p:spPr bwMode="auto">
          <a:xfrm>
            <a:off x="1331640" y="6534000"/>
            <a:ext cx="5752352" cy="3240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 eaLnBrk="0" hangingPunct="0">
              <a:defRPr/>
            </a:pPr>
            <a:r>
              <a:rPr lang="es-BO" sz="1600" b="0" dirty="0" smtClean="0">
                <a:solidFill>
                  <a:srgbClr val="0000FF"/>
                </a:solidFill>
                <a:latin typeface="Lucida Sans" panose="020B0602030504020204" pitchFamily="34" charset="0"/>
              </a:rPr>
              <a:t>La tesis debe incluir, al menos, 4 grandes capítulos.</a:t>
            </a:r>
            <a:endParaRPr lang="es-ES" sz="1600" b="0" kern="0" dirty="0">
              <a:solidFill>
                <a:srgbClr val="0000FF"/>
              </a:solidFill>
              <a:latin typeface="Lucida Sans" pitchFamily="34" charset="0"/>
              <a:cs typeface="Lucida San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5454214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 Título"/>
          <p:cNvSpPr txBox="1">
            <a:spLocks/>
          </p:cNvSpPr>
          <p:nvPr/>
        </p:nvSpPr>
        <p:spPr>
          <a:xfrm>
            <a:off x="-36512" y="-27384"/>
            <a:ext cx="9184534" cy="571480"/>
          </a:xfrm>
          <a:prstGeom prst="rect">
            <a:avLst/>
          </a:prstGeom>
          <a:noFill/>
          <a:effectLst>
            <a:reflection blurRad="6350" stA="50000" endA="300" endPos="55000" dir="5400000" sy="-100000" algn="bl" rotWithShape="0"/>
          </a:effectLst>
        </p:spPr>
        <p:txBody>
          <a:bodyPr/>
          <a:lstStyle/>
          <a:p>
            <a:pPr lvl="0" eaLnBrk="0" hangingPunct="0">
              <a:defRPr/>
            </a:pPr>
            <a:r>
              <a:rPr lang="es-ES_tradnl" sz="2800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" pitchFamily="34" charset="0"/>
                <a:cs typeface="Lucida Sans" pitchFamily="34" charset="0"/>
              </a:rPr>
              <a:t>Partes preliminares</a:t>
            </a:r>
            <a:endParaRPr lang="es-ES" sz="2800" kern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Sans" pitchFamily="34" charset="0"/>
              <a:cs typeface="Lucida Sans" pitchFamily="34" charset="0"/>
            </a:endParaRPr>
          </a:p>
        </p:txBody>
      </p:sp>
      <p:sp>
        <p:nvSpPr>
          <p:cNvPr id="24" name="8 Marcador de número de diapositiva"/>
          <p:cNvSpPr txBox="1">
            <a:spLocks/>
          </p:cNvSpPr>
          <p:nvPr/>
        </p:nvSpPr>
        <p:spPr>
          <a:xfrm>
            <a:off x="7048500" y="6600825"/>
            <a:ext cx="2133600" cy="476250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161A972-1B43-4031-B38E-6352516437A2}" type="slidenum">
              <a:rPr kumimoji="0" lang="es-ES" sz="1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s-ES" sz="1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5" name="1 Título"/>
          <p:cNvSpPr txBox="1">
            <a:spLocks/>
          </p:cNvSpPr>
          <p:nvPr/>
        </p:nvSpPr>
        <p:spPr bwMode="auto">
          <a:xfrm>
            <a:off x="-17633" y="548680"/>
            <a:ext cx="6533849" cy="3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483700"/>
              </a:buClr>
              <a:buSzPct val="80000"/>
              <a:tabLst/>
              <a:defRPr/>
            </a:pPr>
            <a:r>
              <a:rPr lang="es-ES_tradnl" sz="1800" b="0" kern="0" dirty="0" smtClean="0">
                <a:solidFill>
                  <a:srgbClr val="FFFFFF"/>
                </a:solidFill>
                <a:latin typeface="Lucida Sans" pitchFamily="34" charset="0"/>
                <a:ea typeface="+mj-ea"/>
                <a:cs typeface="Lucida Sans" pitchFamily="34" charset="0"/>
              </a:rPr>
              <a:t>Cubierta o tapa, </a:t>
            </a:r>
            <a:r>
              <a:rPr lang="es-ES_tradnl" sz="1800" b="0" kern="0" dirty="0" err="1" smtClean="0">
                <a:solidFill>
                  <a:srgbClr val="FFFFFF"/>
                </a:solidFill>
                <a:latin typeface="Lucida Sans" pitchFamily="34" charset="0"/>
                <a:ea typeface="+mj-ea"/>
                <a:cs typeface="Lucida Sans" pitchFamily="34" charset="0"/>
              </a:rPr>
              <a:t>Abstract</a:t>
            </a:r>
            <a:r>
              <a:rPr lang="es-ES_tradnl" sz="1800" b="0" kern="0" dirty="0" smtClean="0">
                <a:solidFill>
                  <a:srgbClr val="FFFFFF"/>
                </a:solidFill>
                <a:latin typeface="Lucida Sans" pitchFamily="34" charset="0"/>
                <a:ea typeface="+mj-ea"/>
                <a:cs typeface="Lucida Sans" pitchFamily="34" charset="0"/>
              </a:rPr>
              <a:t>, Índices y Resumen Ejecutivo</a:t>
            </a:r>
            <a:endParaRPr kumimoji="0" lang="es-E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Lucida Sans" pitchFamily="34" charset="0"/>
              <a:ea typeface="+mj-ea"/>
              <a:cs typeface="Lucida Sans" pitchFamily="34" charset="0"/>
            </a:endParaRPr>
          </a:p>
        </p:txBody>
      </p:sp>
      <p:graphicFrame>
        <p:nvGraphicFramePr>
          <p:cNvPr id="20" name="10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6585698"/>
              </p:ext>
            </p:extLst>
          </p:nvPr>
        </p:nvGraphicFramePr>
        <p:xfrm>
          <a:off x="251520" y="1473285"/>
          <a:ext cx="8568952" cy="5052059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224136"/>
                <a:gridCol w="7344816"/>
              </a:tblGrid>
              <a:tr h="237931">
                <a:tc gridSpan="2">
                  <a:txBody>
                    <a:bodyPr/>
                    <a:lstStyle/>
                    <a:p>
                      <a:pPr algn="ctr">
                        <a:buClr>
                          <a:srgbClr val="FF3300"/>
                        </a:buClr>
                      </a:pPr>
                      <a:r>
                        <a:rPr lang="es-BO" sz="1500" b="1" baseline="0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</a:rPr>
                        <a:t>PARTES PRELIMINARES</a:t>
                      </a:r>
                      <a:endParaRPr lang="es-MX" sz="1500" b="1" dirty="0">
                        <a:solidFill>
                          <a:srgbClr val="0000FF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BO"/>
                    </a:p>
                  </a:txBody>
                  <a:tcPr/>
                </a:tc>
              </a:tr>
              <a:tr h="23226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50" b="0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</a:rPr>
                        <a:t>Sección</a:t>
                      </a:r>
                      <a:endParaRPr lang="es-ES" sz="1450" b="0" dirty="0">
                        <a:solidFill>
                          <a:srgbClr val="0000FF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50" b="0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</a:rPr>
                        <a:t>Descripción</a:t>
                      </a:r>
                      <a:endParaRPr lang="es-ES" sz="1450" b="0" dirty="0">
                        <a:solidFill>
                          <a:srgbClr val="0000FF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75863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FF3300"/>
                        </a:buClr>
                      </a:pPr>
                      <a:r>
                        <a:rPr lang="es-BO" sz="1400" b="0" dirty="0" smtClean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 2" panose="05020102010507070707" pitchFamily="18" charset="2"/>
                        </a:rPr>
                        <a:t></a:t>
                      </a:r>
                      <a:r>
                        <a:rPr lang="es-MX" sz="1400" b="0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</a:rPr>
                        <a:t>Cubierta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FF3300"/>
                        </a:buClr>
                      </a:pPr>
                      <a:r>
                        <a:rPr lang="es-MX" sz="1400" b="0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</a:rPr>
                        <a:t>o tapa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 kern="1200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  <a:ea typeface="+mn-ea"/>
                          <a:cs typeface="+mn-cs"/>
                          <a:sym typeface="Wingdings 2" panose="05020102010507070707" pitchFamily="18" charset="2"/>
                        </a:rPr>
                        <a:t></a:t>
                      </a:r>
                      <a:r>
                        <a:rPr lang="es-BO" sz="1400" b="0" kern="1200" dirty="0" smtClean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+mn-ea"/>
                          <a:cs typeface="Times New Roman" panose="02020603050405020304" pitchFamily="18" charset="0"/>
                          <a:sym typeface="Wingdings 2" panose="05020102010507070707" pitchFamily="18" charset="2"/>
                        </a:rPr>
                        <a:t>L</a:t>
                      </a:r>
                      <a:r>
                        <a:rPr lang="es-BO" sz="1400" dirty="0" smtClean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ogotipo de la Universidad. Programa. Facultad. Carrera.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 kern="1200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  <a:ea typeface="+mn-ea"/>
                          <a:cs typeface="+mn-cs"/>
                          <a:sym typeface="Wingdings 2" panose="05020102010507070707" pitchFamily="18" charset="2"/>
                        </a:rPr>
                        <a:t></a:t>
                      </a:r>
                      <a:r>
                        <a:rPr lang="es-BO" sz="1400" b="0" dirty="0" smtClean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Título de la investigación.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 kern="1200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  <a:ea typeface="+mn-ea"/>
                          <a:cs typeface="+mn-cs"/>
                          <a:sym typeface="Wingdings 2" panose="05020102010507070707" pitchFamily="18" charset="2"/>
                        </a:rPr>
                        <a:t></a:t>
                      </a:r>
                      <a:r>
                        <a:rPr lang="es-BO" sz="1400" dirty="0" smtClean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Nombre del autor. Lugar y Fecha.</a:t>
                      </a:r>
                      <a:endParaRPr lang="es-BO" sz="1400" dirty="0">
                        <a:solidFill>
                          <a:srgbClr val="0000FF"/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39902">
                <a:tc v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FF3300"/>
                        </a:buClr>
                      </a:pPr>
                      <a:endParaRPr lang="es-MX" sz="1400" b="0" dirty="0" smtClean="0">
                        <a:solidFill>
                          <a:srgbClr val="C00000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>
                    <a:solidFill>
                      <a:srgbClr val="D9D9F3"/>
                    </a:solidFill>
                  </a:tcPr>
                </a:tc>
                <a:tc>
                  <a:txBody>
                    <a:bodyPr/>
                    <a:lstStyle/>
                    <a:p>
                      <a:pPr marL="288000" lvl="1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BO" sz="1400" dirty="0" smtClean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 3" panose="05040102010807070707" pitchFamily="18" charset="2"/>
                        </a:rPr>
                        <a:t></a:t>
                      </a:r>
                      <a:r>
                        <a:rPr lang="es-BO" sz="1400" dirty="0" smtClean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 Título describe en pocas palabras el contenido de la investigación. Debe ser sintético, claro y preciso.</a:t>
                      </a:r>
                      <a:endParaRPr lang="es-BO" sz="1400" dirty="0">
                        <a:solidFill>
                          <a:srgbClr val="0000FF"/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lvl="1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BO" sz="200" dirty="0" smtClean="0">
                        <a:solidFill>
                          <a:srgbClr val="0000FF"/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98523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BO" sz="1400" b="0" dirty="0" smtClean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 2" panose="05020102010507070707" pitchFamily="18" charset="2"/>
                        </a:rPr>
                        <a:t></a:t>
                      </a:r>
                      <a:r>
                        <a:rPr lang="es-BO" sz="1400" b="0" dirty="0" err="1" smtClean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Abstract</a:t>
                      </a:r>
                      <a:r>
                        <a:rPr lang="es-BO" sz="1400" b="0" dirty="0" smtClean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BO" sz="1400" b="0" dirty="0">
                        <a:solidFill>
                          <a:srgbClr val="0000FF"/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 kern="1200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  <a:ea typeface="+mn-ea"/>
                          <a:cs typeface="+mn-cs"/>
                          <a:sym typeface="Wingdings 2" panose="05020102010507070707" pitchFamily="18" charset="2"/>
                        </a:rPr>
                        <a:t></a:t>
                      </a:r>
                      <a:r>
                        <a:rPr lang="es-BO" sz="1400" b="0" dirty="0" smtClean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Título de la investigación, </a:t>
                      </a:r>
                      <a:r>
                        <a:rPr lang="es-BO" sz="1400" dirty="0" smtClean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nombre y datos del autor, nombre del profesor guía, nombre del programa académico.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 kern="1200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  <a:ea typeface="+mn-ea"/>
                          <a:cs typeface="+mn-cs"/>
                          <a:sym typeface="Wingdings 2" panose="05020102010507070707" pitchFamily="18" charset="2"/>
                        </a:rPr>
                        <a:t></a:t>
                      </a:r>
                      <a:r>
                        <a:rPr lang="es-BO" sz="1400" dirty="0" smtClean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 </a:t>
                      </a:r>
                      <a:r>
                        <a:rPr lang="es-BO" sz="1400" dirty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problema que se investiga, el objetivo y el contenido del documento</a:t>
                      </a:r>
                      <a:r>
                        <a:rPr lang="es-BO" sz="1400" dirty="0" smtClean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s-BO" sz="1400" baseline="0" dirty="0" smtClean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BO" sz="1400" baseline="0" dirty="0">
                        <a:solidFill>
                          <a:srgbClr val="0000FF"/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BO" sz="200" baseline="0" dirty="0" smtClean="0">
                        <a:solidFill>
                          <a:srgbClr val="0000FF"/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815765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BO" sz="1400" b="0" dirty="0" smtClean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 2" panose="05020102010507070707" pitchFamily="18" charset="2"/>
                        </a:rPr>
                        <a:t></a:t>
                      </a:r>
                      <a:r>
                        <a:rPr lang="es-BO" sz="1400" b="0" dirty="0" smtClean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Índices</a:t>
                      </a:r>
                      <a:endParaRPr lang="es-BO" sz="1400" b="0" dirty="0">
                        <a:solidFill>
                          <a:srgbClr val="0000FF"/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s-ES_tradnl" sz="1400" b="1" kern="1200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  <a:ea typeface="+mn-ea"/>
                          <a:cs typeface="+mn-cs"/>
                          <a:sym typeface="Wingdings 2" panose="05020102010507070707" pitchFamily="18" charset="2"/>
                        </a:rPr>
                        <a:t></a:t>
                      </a:r>
                      <a:r>
                        <a:rPr lang="es-ES" sz="1400" b="1" dirty="0" smtClean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Tabla </a:t>
                      </a:r>
                      <a:r>
                        <a:rPr lang="es-ES" sz="1400" b="1" dirty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 </a:t>
                      </a:r>
                      <a:r>
                        <a:rPr lang="es-ES" sz="1400" b="1" dirty="0" smtClean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contenidos</a:t>
                      </a:r>
                      <a:r>
                        <a:rPr lang="es-ES" sz="1400" dirty="0" smtClean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Capítulos</a:t>
                      </a:r>
                      <a:r>
                        <a:rPr lang="es-ES" sz="1400" dirty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apartados y subapartados, diferenciados por numeración progresiva </a:t>
                      </a:r>
                      <a:r>
                        <a:rPr lang="es-ES" sz="1400" dirty="0" smtClean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y/o </a:t>
                      </a:r>
                      <a:r>
                        <a:rPr lang="es-ES" sz="1400" dirty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tamaño.</a:t>
                      </a:r>
                      <a:endParaRPr lang="es-BO" sz="1400" dirty="0">
                        <a:solidFill>
                          <a:srgbClr val="0000FF"/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 algn="l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s-ES_tradnl" sz="1400" b="1" kern="1200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  <a:ea typeface="+mn-ea"/>
                          <a:cs typeface="+mn-cs"/>
                          <a:sym typeface="Wingdings 2" panose="05020102010507070707" pitchFamily="18" charset="2"/>
                        </a:rPr>
                        <a:t></a:t>
                      </a:r>
                      <a:r>
                        <a:rPr lang="es-ES" sz="1400" b="1" dirty="0" smtClean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Índice </a:t>
                      </a:r>
                      <a:r>
                        <a:rPr lang="es-ES" sz="1400" b="1" dirty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 Tablas.</a:t>
                      </a:r>
                      <a:endParaRPr lang="es-BO" sz="1400" dirty="0">
                        <a:solidFill>
                          <a:srgbClr val="0000FF"/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 algn="l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s-ES_tradnl" sz="1400" b="1" kern="1200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  <a:ea typeface="+mn-ea"/>
                          <a:cs typeface="+mn-cs"/>
                          <a:sym typeface="Wingdings 2" panose="05020102010507070707" pitchFamily="18" charset="2"/>
                        </a:rPr>
                        <a:t></a:t>
                      </a:r>
                      <a:r>
                        <a:rPr lang="es-ES" sz="1400" b="1" dirty="0" smtClean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Índice </a:t>
                      </a:r>
                      <a:r>
                        <a:rPr lang="es-ES" sz="1400" b="1" dirty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 </a:t>
                      </a:r>
                      <a:r>
                        <a:rPr lang="es-ES" sz="1400" b="1" dirty="0" smtClean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Figuras</a:t>
                      </a:r>
                      <a:r>
                        <a:rPr lang="es-ES" sz="1400" b="0" dirty="0" smtClean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s-ES" sz="1400" b="0" baseline="0" dirty="0" smtClean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Figuras, </a:t>
                      </a:r>
                      <a:r>
                        <a:rPr lang="es-ES_tradnl" sz="1400" b="0" baseline="0" dirty="0" smtClean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cs typeface="+mn-cs"/>
                          <a:sym typeface="Wingdings 3" panose="05040102010807070707" pitchFamily="18" charset="2"/>
                        </a:rPr>
                        <a:t>tablas, cuadros, gráficas, dibujos, diagramas, mapas.</a:t>
                      </a:r>
                    </a:p>
                    <a:p>
                      <a:pPr marL="0" lvl="0" indent="0" algn="l">
                        <a:spcAft>
                          <a:spcPts val="0"/>
                        </a:spcAft>
                        <a:buFontTx/>
                        <a:buNone/>
                      </a:pPr>
                      <a:endParaRPr lang="es-BO" sz="200" dirty="0">
                        <a:solidFill>
                          <a:srgbClr val="0000FF"/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657144">
                <a:tc rowSpan="2">
                  <a:txBody>
                    <a:bodyPr/>
                    <a:lstStyle/>
                    <a:p>
                      <a:r>
                        <a:rPr lang="es-BO" sz="1400" b="0" dirty="0" smtClean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 2" panose="05020102010507070707" pitchFamily="18" charset="2"/>
                        </a:rPr>
                        <a:t></a:t>
                      </a:r>
                      <a:r>
                        <a:rPr lang="es-BO" sz="1400" b="0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</a:rPr>
                        <a:t>Resumen ejecutivo</a:t>
                      </a:r>
                      <a:endParaRPr lang="es-BO" sz="1400" b="0" dirty="0">
                        <a:solidFill>
                          <a:srgbClr val="0000FF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89535" marR="89535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 kern="1200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  <a:ea typeface="+mn-ea"/>
                          <a:cs typeface="+mn-cs"/>
                          <a:sym typeface="Wingdings 2" panose="05020102010507070707" pitchFamily="18" charset="2"/>
                        </a:rPr>
                        <a:t></a:t>
                      </a:r>
                      <a:r>
                        <a:rPr lang="es-BO" sz="1400" b="1" dirty="0" smtClean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Escribirlo al final</a:t>
                      </a:r>
                      <a:r>
                        <a:rPr lang="es-BO" sz="1400" dirty="0" smtClean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En castellano y en inglés. 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 kern="1200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  <a:ea typeface="+mn-ea"/>
                          <a:cs typeface="+mn-cs"/>
                          <a:sym typeface="Wingdings 2" panose="05020102010507070707" pitchFamily="18" charset="2"/>
                        </a:rPr>
                        <a:t></a:t>
                      </a:r>
                      <a:r>
                        <a:rPr lang="es-BO" sz="1400" dirty="0" smtClean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Referirse </a:t>
                      </a:r>
                      <a:r>
                        <a:rPr lang="es-BO" sz="1400" dirty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 forma breve al problema de investigación, </a:t>
                      </a:r>
                      <a:r>
                        <a:rPr lang="es-BO" sz="1400" dirty="0" smtClean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objetivo general</a:t>
                      </a:r>
                      <a:r>
                        <a:rPr lang="es-BO" sz="1400" dirty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s-BO" sz="1400" dirty="0" smtClean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hipótesis, metodología utilizada, resultados y conclusiones </a:t>
                      </a:r>
                      <a:r>
                        <a:rPr lang="es-BO" sz="1400" dirty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inferidas en el proceso investigativo. </a:t>
                      </a:r>
                      <a:endParaRPr lang="es-BO" sz="1400" dirty="0" smtClean="0">
                        <a:solidFill>
                          <a:srgbClr val="0000FF"/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BO" sz="200" dirty="0">
                        <a:solidFill>
                          <a:srgbClr val="0000FF"/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98523">
                <a:tc vMerge="1">
                  <a:txBody>
                    <a:bodyPr/>
                    <a:lstStyle/>
                    <a:p>
                      <a:endParaRPr lang="es-BO" sz="1400" dirty="0">
                        <a:solidFill>
                          <a:srgbClr val="C00000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89535" marR="89535" marT="0" marB="0">
                    <a:solidFill>
                      <a:srgbClr val="D9D9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400" b="1" kern="1200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  <a:ea typeface="+mn-ea"/>
                          <a:cs typeface="+mn-cs"/>
                          <a:sym typeface="Wingdings 2" panose="05020102010507070707" pitchFamily="18" charset="2"/>
                        </a:rPr>
                        <a:t></a:t>
                      </a:r>
                      <a:r>
                        <a:rPr lang="es-BO" sz="1400" dirty="0" smtClean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 resumen ejecutivo</a:t>
                      </a:r>
                      <a:r>
                        <a:rPr lang="es-BO" sz="1400" baseline="0" dirty="0" smtClean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BO" sz="1400" dirty="0" smtClean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provee información resumida de:</a:t>
                      </a:r>
                    </a:p>
                    <a:p>
                      <a:pPr marL="360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BO" sz="1400" dirty="0" smtClean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 3" panose="05040102010807070707" pitchFamily="18" charset="2"/>
                        </a:rPr>
                        <a:t></a:t>
                      </a:r>
                      <a:r>
                        <a:rPr lang="es-BO" sz="1400" dirty="0" smtClean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¿Qué se investigó?, </a:t>
                      </a:r>
                      <a:r>
                        <a:rPr lang="es-BO" sz="1400" dirty="0" smtClean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 3" panose="05040102010807070707" pitchFamily="18" charset="2"/>
                        </a:rPr>
                        <a:t></a:t>
                      </a:r>
                      <a:r>
                        <a:rPr lang="es-BO" sz="1400" dirty="0" smtClean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¿Por qué se investigó?, </a:t>
                      </a:r>
                      <a:r>
                        <a:rPr lang="es-BO" sz="1400" dirty="0" smtClean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 3" panose="05040102010807070707" pitchFamily="18" charset="2"/>
                        </a:rPr>
                        <a:t></a:t>
                      </a:r>
                      <a:r>
                        <a:rPr lang="es-BO" sz="1400" dirty="0" smtClean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¿Cómo se investigó?, </a:t>
                      </a:r>
                      <a:r>
                        <a:rPr lang="es-BO" sz="1400" dirty="0" smtClean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 3" panose="05040102010807070707" pitchFamily="18" charset="2"/>
                        </a:rPr>
                        <a:t></a:t>
                      </a:r>
                      <a:r>
                        <a:rPr lang="es-BO" sz="1400" dirty="0" smtClean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¿Cuáles son los resultados finales?</a:t>
                      </a:r>
                      <a:endParaRPr lang="es-BO" sz="1400" dirty="0">
                        <a:solidFill>
                          <a:srgbClr val="0000FF"/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60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BO" sz="200" dirty="0" smtClean="0">
                        <a:solidFill>
                          <a:srgbClr val="0000FF"/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6" name="128 Rectángulo"/>
          <p:cNvSpPr/>
          <p:nvPr/>
        </p:nvSpPr>
        <p:spPr bwMode="auto">
          <a:xfrm>
            <a:off x="251520" y="6561408"/>
            <a:ext cx="8568952" cy="5400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 eaLnBrk="0" hangingPunct="0">
              <a:defRPr/>
            </a:pPr>
            <a:r>
              <a:rPr lang="es-BO" sz="1600" b="0" dirty="0" smtClean="0">
                <a:solidFill>
                  <a:srgbClr val="0000FF"/>
                </a:solidFill>
                <a:latin typeface="Lucida Sans" panose="020B0602030504020204" pitchFamily="34" charset="0"/>
              </a:rPr>
              <a:t>El resumen ejecutivo contiene una visión general del problema investigado.</a:t>
            </a:r>
            <a:endParaRPr lang="es-ES" sz="1600" b="0" kern="0" dirty="0">
              <a:solidFill>
                <a:srgbClr val="0000FF"/>
              </a:solidFill>
              <a:latin typeface="Lucida Sans" pitchFamily="34" charset="0"/>
              <a:cs typeface="Lucida San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0307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 Título"/>
          <p:cNvSpPr txBox="1">
            <a:spLocks/>
          </p:cNvSpPr>
          <p:nvPr/>
        </p:nvSpPr>
        <p:spPr>
          <a:xfrm>
            <a:off x="-36512" y="-27384"/>
            <a:ext cx="9184534" cy="571480"/>
          </a:xfrm>
          <a:prstGeom prst="rect">
            <a:avLst/>
          </a:prstGeom>
          <a:noFill/>
          <a:effectLst>
            <a:reflection blurRad="6350" stA="50000" endA="300" endPos="55000" dir="5400000" sy="-100000" algn="bl" rotWithShape="0"/>
          </a:effec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ES_tradnl" sz="28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" pitchFamily="34" charset="0"/>
                <a:ea typeface="+mj-ea"/>
                <a:cs typeface="Lucida Sans" pitchFamily="34" charset="0"/>
              </a:rPr>
              <a:t>CAPÍTULO 1: INTRODUCCIÓN</a:t>
            </a:r>
            <a:endParaRPr kumimoji="0" lang="es-ES" sz="2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Lucida Sans" pitchFamily="34" charset="0"/>
              <a:ea typeface="+mj-ea"/>
              <a:cs typeface="Lucida Sans" pitchFamily="34" charset="0"/>
            </a:endParaRPr>
          </a:p>
        </p:txBody>
      </p:sp>
      <p:sp>
        <p:nvSpPr>
          <p:cNvPr id="24" name="8 Marcador de número de diapositiva"/>
          <p:cNvSpPr txBox="1">
            <a:spLocks/>
          </p:cNvSpPr>
          <p:nvPr/>
        </p:nvSpPr>
        <p:spPr>
          <a:xfrm>
            <a:off x="7048500" y="6600825"/>
            <a:ext cx="2133600" cy="476250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161A972-1B43-4031-B38E-6352516437A2}" type="slidenum">
              <a:rPr kumimoji="0" lang="es-ES" sz="1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s-ES" sz="1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5" name="1 Título"/>
          <p:cNvSpPr txBox="1">
            <a:spLocks/>
          </p:cNvSpPr>
          <p:nvPr/>
        </p:nvSpPr>
        <p:spPr bwMode="auto">
          <a:xfrm>
            <a:off x="-17633" y="548680"/>
            <a:ext cx="5453729" cy="3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483700"/>
              </a:buClr>
              <a:buSzPct val="80000"/>
              <a:tabLst/>
              <a:defRPr/>
            </a:pPr>
            <a:r>
              <a:rPr lang="es-ES_tradnl" sz="1800" b="0" kern="0" dirty="0" smtClean="0">
                <a:solidFill>
                  <a:schemeClr val="bg1"/>
                </a:solidFill>
                <a:latin typeface="Lucida Sans" pitchFamily="34" charset="0"/>
                <a:ea typeface="+mj-ea"/>
                <a:cs typeface="Lucida Sans" pitchFamily="34" charset="0"/>
              </a:rPr>
              <a:t>Antecedentes y Planteamiento del problema</a:t>
            </a:r>
            <a:endParaRPr kumimoji="0" lang="es-ES" sz="18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Lucida Sans" pitchFamily="34" charset="0"/>
              <a:ea typeface="+mj-ea"/>
              <a:cs typeface="Lucida Sans" pitchFamily="34" charset="0"/>
            </a:endParaRPr>
          </a:p>
        </p:txBody>
      </p:sp>
      <p:graphicFrame>
        <p:nvGraphicFramePr>
          <p:cNvPr id="10" name="10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3636543"/>
              </p:ext>
            </p:extLst>
          </p:nvPr>
        </p:nvGraphicFramePr>
        <p:xfrm>
          <a:off x="179512" y="1016085"/>
          <a:ext cx="8712967" cy="5509259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512168"/>
                <a:gridCol w="7200799"/>
              </a:tblGrid>
              <a:tr h="285934">
                <a:tc gridSpan="2">
                  <a:txBody>
                    <a:bodyPr/>
                    <a:lstStyle/>
                    <a:p>
                      <a:pPr algn="ctr">
                        <a:buClr>
                          <a:srgbClr val="FF3300"/>
                        </a:buClr>
                      </a:pPr>
                      <a:r>
                        <a:rPr lang="es-BO" sz="1500" b="1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</a:rPr>
                        <a:t>CAPÍTULO 1: INTRODUCCIÓN</a:t>
                      </a:r>
                      <a:endParaRPr lang="es-MX" sz="1500" b="1" dirty="0">
                        <a:solidFill>
                          <a:srgbClr val="0000FF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400" b="0" dirty="0"/>
                    </a:p>
                  </a:txBody>
                  <a:tcPr anchor="ctr">
                    <a:solidFill>
                      <a:srgbClr val="FF9900"/>
                    </a:solidFill>
                  </a:tcPr>
                </a:tc>
              </a:tr>
              <a:tr h="27912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50" b="0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</a:rPr>
                        <a:t>Apartado</a:t>
                      </a:r>
                      <a:endParaRPr lang="es-ES" sz="1450" b="0" dirty="0">
                        <a:solidFill>
                          <a:srgbClr val="0000FF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anchor="ctr">
                    <a:solidFill>
                      <a:srgbClr val="2F2F9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50" b="0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</a:rPr>
                        <a:t>Descripción</a:t>
                      </a:r>
                      <a:endParaRPr lang="es-ES" sz="1450" b="0" dirty="0">
                        <a:solidFill>
                          <a:srgbClr val="0000FF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885034">
                <a:tc>
                  <a:txBody>
                    <a:bodyPr/>
                    <a:lstStyle/>
                    <a:p>
                      <a:pPr>
                        <a:buClr>
                          <a:srgbClr val="FF3300"/>
                        </a:buClr>
                      </a:pPr>
                      <a:r>
                        <a:rPr lang="es-MX" sz="1400" b="1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</a:rPr>
                        <a:t>1.1. </a:t>
                      </a:r>
                      <a:r>
                        <a:rPr lang="es-MX" sz="1400" b="0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</a:rPr>
                        <a:t>Antecedentes</a:t>
                      </a:r>
                    </a:p>
                  </a:txBody>
                  <a:tcPr anchor="ctr">
                    <a:solidFill>
                      <a:srgbClr val="F6F6F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BO" sz="1300" dirty="0" smtClean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 2" panose="05020102010507070707" pitchFamily="18" charset="2"/>
                        </a:rPr>
                        <a:t></a:t>
                      </a:r>
                      <a:r>
                        <a:rPr lang="es-BO" sz="1300" dirty="0" smtClean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Especificar el problema que se quiere resolver. Para hacerlo, c</a:t>
                      </a:r>
                      <a:r>
                        <a:rPr lang="es-BO" sz="1300" dirty="0" smtClean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 2" panose="05020102010507070707" pitchFamily="18" charset="2"/>
                        </a:rPr>
                        <a:t>omenzar</a:t>
                      </a:r>
                      <a:r>
                        <a:rPr lang="es-BO" sz="1300" dirty="0" smtClean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BO" sz="1300" dirty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 una discusión sobre </a:t>
                      </a:r>
                      <a:r>
                        <a:rPr lang="es-BO" sz="1300" dirty="0" smtClean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antecedentes </a:t>
                      </a:r>
                      <a:r>
                        <a:rPr lang="es-BO" sz="1300" dirty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sobre el tema, que </a:t>
                      </a:r>
                      <a:r>
                        <a:rPr lang="es-BO" sz="1300" dirty="0" smtClean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refleje </a:t>
                      </a:r>
                      <a:r>
                        <a:rPr lang="es-BO" sz="1300" dirty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todo lo hecho </a:t>
                      </a:r>
                      <a:r>
                        <a:rPr lang="es-BO" sz="1300" dirty="0" smtClean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anteriormente, es decir el </a:t>
                      </a:r>
                      <a:r>
                        <a:rPr lang="es-BO" sz="1300" b="1" dirty="0" smtClean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estado de la cuestión o del arte</a:t>
                      </a:r>
                      <a:r>
                        <a:rPr lang="es-BO" sz="1300" dirty="0" smtClean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marL="2520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300" b="0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  <a:sym typeface="Wingdings 3" panose="05040102010807070707" pitchFamily="18" charset="2"/>
                        </a:rPr>
                        <a:t></a:t>
                      </a:r>
                      <a:r>
                        <a:rPr lang="es-BO" sz="1300" baseline="0" dirty="0" smtClean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 2" panose="05020102010507070707" pitchFamily="18" charset="2"/>
                        </a:rPr>
                        <a:t>Incluir </a:t>
                      </a:r>
                      <a:r>
                        <a:rPr lang="es-BO" sz="1300" dirty="0" smtClean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referencias</a:t>
                      </a:r>
                      <a:r>
                        <a:rPr lang="es-BO" sz="1300" dirty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circunstancias o relaciones con </a:t>
                      </a:r>
                      <a:r>
                        <a:rPr lang="es-BO" sz="1300" dirty="0" smtClean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 tema.</a:t>
                      </a:r>
                    </a:p>
                    <a:p>
                      <a:pPr marL="2520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300" b="0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  <a:sym typeface="Wingdings 3" panose="05040102010807070707" pitchFamily="18" charset="2"/>
                        </a:rPr>
                        <a:t></a:t>
                      </a:r>
                      <a:r>
                        <a:rPr lang="es-BO" sz="1300" dirty="0" smtClean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 2" panose="05020102010507070707" pitchFamily="18" charset="2"/>
                        </a:rPr>
                        <a:t>Indicar</a:t>
                      </a:r>
                      <a:r>
                        <a:rPr lang="es-BO" sz="1300" baseline="0" dirty="0" smtClean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 2" panose="05020102010507070707" pitchFamily="18" charset="2"/>
                        </a:rPr>
                        <a:t> </a:t>
                      </a:r>
                      <a:r>
                        <a:rPr lang="es-BO" sz="1300" dirty="0" smtClean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los </a:t>
                      </a:r>
                      <a:r>
                        <a:rPr lang="es-BO" sz="1300" dirty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motivos que llevaron a realizar la investigación</a:t>
                      </a:r>
                      <a:r>
                        <a:rPr lang="es-BO" sz="1300" dirty="0" smtClean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es-BO" sz="200" dirty="0" smtClean="0">
                        <a:solidFill>
                          <a:srgbClr val="0000FF"/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81245">
                <a:tc rowSpan="4">
                  <a:txBody>
                    <a:bodyPr/>
                    <a:lstStyle/>
                    <a:p>
                      <a:r>
                        <a:rPr lang="es-ES" sz="1400" b="1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</a:rPr>
                        <a:t>1.2. </a:t>
                      </a:r>
                      <a:r>
                        <a:rPr lang="es-ES" sz="1400" b="0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</a:rPr>
                        <a:t>Planteamiento del problema</a:t>
                      </a:r>
                      <a:endParaRPr lang="es-ES" sz="1400" b="0" dirty="0">
                        <a:solidFill>
                          <a:srgbClr val="0000FF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anchor="ctr">
                    <a:solidFill>
                      <a:srgbClr val="D9D9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BO" sz="1300" dirty="0" smtClean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 2" panose="05020102010507070707" pitchFamily="18" charset="2"/>
                        </a:rPr>
                        <a:t></a:t>
                      </a:r>
                      <a:r>
                        <a:rPr lang="es-BO" sz="1300" b="0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</a:rPr>
                        <a:t>D</a:t>
                      </a:r>
                      <a:r>
                        <a:rPr lang="es-BO" sz="1300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</a:rPr>
                        <a:t>elimitar</a:t>
                      </a:r>
                      <a:r>
                        <a:rPr lang="es-BO" sz="1300" b="0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</a:rPr>
                        <a:t> lo que se ha investigado. Para hacerlo, se puede utilizar el Método Oxford que se operacionaliza en 3 fases: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BO" sz="200" b="0" dirty="0" smtClean="0">
                        <a:solidFill>
                          <a:srgbClr val="0000FF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89535" marR="89535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593060">
                <a:tc vMerge="1">
                  <a:txBody>
                    <a:bodyPr/>
                    <a:lstStyle/>
                    <a:p>
                      <a:endParaRPr lang="es-B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300" b="1" dirty="0" smtClean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Fase 1</a:t>
                      </a:r>
                      <a:r>
                        <a:rPr lang="es-ES" sz="1300" dirty="0" smtClean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s-ES" sz="1300" baseline="0" dirty="0" smtClean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300" b="1" baseline="0" dirty="0" smtClean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Problemática y problemas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BO" sz="1300" dirty="0" smtClean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 2" panose="05020102010507070707" pitchFamily="18" charset="2"/>
                        </a:rPr>
                        <a:t></a:t>
                      </a:r>
                      <a:r>
                        <a:rPr lang="es-ES" sz="1300" b="0" baseline="0" dirty="0" smtClean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 2" panose="05020102010507070707" pitchFamily="18" charset="2"/>
                        </a:rPr>
                        <a:t>D</a:t>
                      </a:r>
                      <a:r>
                        <a:rPr lang="es-ES" sz="1300" b="0" baseline="0" dirty="0" smtClean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escribir </a:t>
                      </a:r>
                      <a:r>
                        <a:rPr lang="es-ES" sz="1300" b="0" dirty="0" smtClean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 problemática que se presenta en un determinado escenario. Identificar y </a:t>
                      </a:r>
                      <a:r>
                        <a:rPr lang="es-MX" sz="1300" b="0" dirty="0" smtClean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escribir en un párrafo las situaciones no deseadas, vacíos de conocimiento.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BO" sz="1300" dirty="0" smtClean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 2" panose="05020102010507070707" pitchFamily="18" charset="2"/>
                        </a:rPr>
                        <a:t></a:t>
                      </a:r>
                      <a:r>
                        <a:rPr lang="es-MX" sz="1300" dirty="0" smtClean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Describir los 3 a 5 problemas que se han identificado en la problemática y que han merecido ser investigados. Su formulación, e</a:t>
                      </a:r>
                      <a:r>
                        <a:rPr lang="es-ES" sz="1300" b="0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</a:rPr>
                        <a:t>n forma de enunciado declarativo, debe comenzar con palabras tales como: </a:t>
                      </a:r>
                    </a:p>
                    <a:p>
                      <a:pPr marL="2520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 3" panose="05040102010807070707" pitchFamily="18" charset="2"/>
                        <a:buNone/>
                        <a:tabLst/>
                        <a:defRPr/>
                      </a:pPr>
                      <a:r>
                        <a:rPr lang="es-ES" sz="1300" b="0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  <a:sym typeface="Wingdings 3" panose="05040102010807070707" pitchFamily="18" charset="2"/>
                        </a:rPr>
                        <a:t></a:t>
                      </a:r>
                      <a:r>
                        <a:rPr lang="es-MX" sz="1300" b="0" i="0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</a:rPr>
                        <a:t>Falta de….</a:t>
                      </a:r>
                      <a:r>
                        <a:rPr lang="es-ES" sz="1300" b="0" i="0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  <a:sym typeface="Wingdings 3" panose="05040102010807070707" pitchFamily="18" charset="2"/>
                        </a:rPr>
                        <a:t> </a:t>
                      </a:r>
                      <a:r>
                        <a:rPr lang="es-MX" sz="1300" b="0" i="0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</a:rPr>
                        <a:t>Se desconoce ….</a:t>
                      </a:r>
                      <a:r>
                        <a:rPr lang="es-ES" sz="1300" b="0" i="0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  <a:sym typeface="Wingdings 3" panose="05040102010807070707" pitchFamily="18" charset="2"/>
                        </a:rPr>
                        <a:t> </a:t>
                      </a:r>
                      <a:r>
                        <a:rPr lang="es-MX" sz="1300" b="0" i="0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  <a:sym typeface="Wingdings 3" panose="05040102010807070707" pitchFamily="18" charset="2"/>
                        </a:rPr>
                        <a:t>Es</a:t>
                      </a:r>
                      <a:r>
                        <a:rPr lang="es-MX" sz="1300" b="0" i="0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</a:rPr>
                        <a:t> la causa o efecto de….</a:t>
                      </a:r>
                      <a:r>
                        <a:rPr lang="es-ES" sz="1300" b="0" i="0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  <a:sym typeface="Wingdings 3" panose="05040102010807070707" pitchFamily="18" charset="2"/>
                        </a:rPr>
                        <a:t> </a:t>
                      </a:r>
                      <a:r>
                        <a:rPr lang="es-MX" sz="1300" b="0" i="0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</a:rPr>
                        <a:t>Es muy deficiente….</a:t>
                      </a:r>
                      <a:r>
                        <a:rPr lang="es-ES" sz="1300" b="0" i="0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  <a:sym typeface="Wingdings 3" panose="05040102010807070707" pitchFamily="18" charset="2"/>
                        </a:rPr>
                        <a:t> </a:t>
                      </a:r>
                      <a:r>
                        <a:rPr lang="es-MX" sz="1300" b="0" i="0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</a:rPr>
                        <a:t>Existen discrepancias entre….</a:t>
                      </a:r>
                      <a:r>
                        <a:rPr lang="es-ES" sz="1300" b="0" i="0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  <a:sym typeface="Wingdings 3" panose="05040102010807070707" pitchFamily="18" charset="2"/>
                        </a:rPr>
                        <a:t> </a:t>
                      </a:r>
                      <a:r>
                        <a:rPr lang="es-MX" sz="1300" b="0" i="0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</a:rPr>
                        <a:t>No hay información actualizada sobre….</a:t>
                      </a:r>
                      <a:r>
                        <a:rPr lang="es-ES" sz="1300" b="0" i="0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  <a:sym typeface="Wingdings 3" panose="05040102010807070707" pitchFamily="18" charset="2"/>
                        </a:rPr>
                        <a:t> </a:t>
                      </a:r>
                      <a:r>
                        <a:rPr lang="es-MX" sz="1300" b="0" i="0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</a:rPr>
                        <a:t>Existe una insuficiente….</a:t>
                      </a:r>
                      <a:r>
                        <a:rPr lang="es-ES" sz="1300" b="0" i="0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  <a:sym typeface="Wingdings 3" panose="05040102010807070707" pitchFamily="18" charset="2"/>
                        </a:rPr>
                        <a:t> </a:t>
                      </a:r>
                      <a:r>
                        <a:rPr lang="es-MX" sz="1300" b="0" i="0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</a:rPr>
                        <a:t>Inadecuada…., etc.</a:t>
                      </a:r>
                      <a:r>
                        <a:rPr lang="es-ES" sz="1300" b="0" i="0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</a:rPr>
                        <a:t> </a:t>
                      </a:r>
                      <a:endParaRPr lang="es-ES" sz="1400" b="0" dirty="0" smtClean="0">
                        <a:solidFill>
                          <a:srgbClr val="0000FF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89535" marR="89535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062040">
                <a:tc vMerge="1">
                  <a:txBody>
                    <a:bodyPr/>
                    <a:lstStyle/>
                    <a:p>
                      <a:endParaRPr lang="es-B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 3" panose="05040102010807070707" pitchFamily="18" charset="2"/>
                        <a:buNone/>
                        <a:tabLst/>
                        <a:defRPr/>
                      </a:pPr>
                      <a:r>
                        <a:rPr lang="es-ES" sz="1300" b="1" dirty="0" smtClean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Fase 2</a:t>
                      </a:r>
                      <a:r>
                        <a:rPr lang="es-ES" sz="1300" dirty="0" smtClean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s-MX" sz="1300" dirty="0" smtClean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MX" sz="1300" b="1" dirty="0" smtClean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Matriz de problemas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 3" panose="05040102010807070707" pitchFamily="18" charset="2"/>
                        <a:buNone/>
                        <a:tabLst/>
                        <a:defRPr/>
                      </a:pPr>
                      <a:r>
                        <a:rPr lang="es-BO" sz="1300" dirty="0" smtClean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 2" panose="05020102010507070707" pitchFamily="18" charset="2"/>
                        </a:rPr>
                        <a:t></a:t>
                      </a:r>
                      <a:r>
                        <a:rPr lang="es-ES" sz="1300" b="0" baseline="0" dirty="0" smtClean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 2" panose="05020102010507070707" pitchFamily="18" charset="2"/>
                        </a:rPr>
                        <a:t>D</a:t>
                      </a:r>
                      <a:r>
                        <a:rPr lang="es-ES" sz="1300" b="0" baseline="0" dirty="0" smtClean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escribir </a:t>
                      </a:r>
                      <a:r>
                        <a:rPr lang="es-MX" sz="1300" dirty="0" smtClean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las relaciones </a:t>
                      </a:r>
                      <a:r>
                        <a:rPr lang="es-ES" sz="1300" b="0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</a:rPr>
                        <a:t>entre los problemas, que pueden ser:</a:t>
                      </a:r>
                    </a:p>
                    <a:p>
                      <a:pPr marL="252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 3" panose="05040102010807070707" pitchFamily="18" charset="2"/>
                        <a:buNone/>
                        <a:tabLst/>
                        <a:defRPr/>
                      </a:pPr>
                      <a:r>
                        <a:rPr lang="es-ES" sz="1300" b="0" i="0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  <a:sym typeface="Wingdings 3" panose="05040102010807070707" pitchFamily="18" charset="2"/>
                        </a:rPr>
                        <a:t></a:t>
                      </a:r>
                      <a:r>
                        <a:rPr lang="es-ES" sz="1300" b="0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  <a:sym typeface="Wingdings 3" panose="05040102010807070707" pitchFamily="18" charset="2"/>
                        </a:rPr>
                        <a:t>U</a:t>
                      </a:r>
                      <a:r>
                        <a:rPr lang="es-ES" sz="1300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</a:rPr>
                        <a:t>nívocas</a:t>
                      </a:r>
                      <a:r>
                        <a:rPr lang="es-ES" sz="1300" b="0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</a:rPr>
                        <a:t> </a:t>
                      </a:r>
                      <a:r>
                        <a:rPr lang="es-ES" sz="1300" b="0" i="0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</a:rPr>
                        <a:t>(A causa B) </a:t>
                      </a:r>
                      <a:r>
                        <a:rPr lang="es-ES" sz="1300" b="0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</a:rPr>
                        <a:t>o </a:t>
                      </a:r>
                      <a:r>
                        <a:rPr lang="es-ES" sz="1300" b="0" i="0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  <a:sym typeface="Wingdings 3" panose="05040102010807070707" pitchFamily="18" charset="2"/>
                        </a:rPr>
                        <a:t></a:t>
                      </a:r>
                      <a:r>
                        <a:rPr lang="es-ES" sz="1300" b="0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  <a:sym typeface="Wingdings 3" panose="05040102010807070707" pitchFamily="18" charset="2"/>
                        </a:rPr>
                        <a:t>B</a:t>
                      </a:r>
                      <a:r>
                        <a:rPr lang="es-ES" sz="1300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</a:rPr>
                        <a:t>iunívocas</a:t>
                      </a:r>
                      <a:r>
                        <a:rPr lang="es-ES" sz="1300" b="0" baseline="0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</a:rPr>
                        <a:t> (</a:t>
                      </a:r>
                      <a:r>
                        <a:rPr lang="es-ES" sz="1300" b="0" i="0" baseline="0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</a:rPr>
                        <a:t>A</a:t>
                      </a:r>
                      <a:r>
                        <a:rPr lang="es-ES" sz="1300" b="0" i="0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</a:rPr>
                        <a:t> interactúa con B</a:t>
                      </a:r>
                      <a:r>
                        <a:rPr lang="es-ES" sz="1300" b="0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</a:rPr>
                        <a:t>).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 3" panose="05040102010807070707" pitchFamily="18" charset="2"/>
                        <a:buNone/>
                        <a:tabLst/>
                        <a:defRPr/>
                      </a:pPr>
                      <a:r>
                        <a:rPr lang="es-BO" sz="1300" dirty="0" smtClean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 2" panose="05020102010507070707" pitchFamily="18" charset="2"/>
                        </a:rPr>
                        <a:t></a:t>
                      </a:r>
                      <a:r>
                        <a:rPr lang="es-ES" sz="1300" b="0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</a:rPr>
                        <a:t>Con</a:t>
                      </a:r>
                      <a:r>
                        <a:rPr lang="es-ES" sz="1300" b="0" baseline="0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</a:rPr>
                        <a:t> base a e</a:t>
                      </a:r>
                      <a:r>
                        <a:rPr lang="es-ES" sz="1300" b="0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</a:rPr>
                        <a:t>ste</a:t>
                      </a:r>
                      <a:r>
                        <a:rPr lang="es-ES" sz="1300" b="0" baseline="0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</a:rPr>
                        <a:t> análisis, establecer u</a:t>
                      </a:r>
                      <a:r>
                        <a:rPr lang="es-ES" sz="1300" b="0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</a:rPr>
                        <a:t>n orden </a:t>
                      </a:r>
                      <a:r>
                        <a:rPr lang="es-MX" sz="1300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</a:rPr>
                        <a:t>jerárquico </a:t>
                      </a:r>
                      <a:r>
                        <a:rPr lang="es-MX" sz="1300" b="0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</a:rPr>
                        <a:t>que refleje cuál es el </a:t>
                      </a:r>
                      <a:r>
                        <a:rPr lang="es-MX" sz="1300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</a:rPr>
                        <a:t>problema principal</a:t>
                      </a:r>
                      <a:r>
                        <a:rPr lang="es-MX" sz="1300" b="0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</a:rPr>
                        <a:t> (el que causa todos los demás, o la mayoría</a:t>
                      </a:r>
                      <a:r>
                        <a:rPr lang="es-MX" sz="1300" b="0" i="1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</a:rPr>
                        <a:t>) </a:t>
                      </a:r>
                      <a:r>
                        <a:rPr lang="es-MX" sz="1300" b="0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</a:rPr>
                        <a:t>y cuáles son los </a:t>
                      </a:r>
                      <a:r>
                        <a:rPr lang="es-MX" sz="1300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</a:rPr>
                        <a:t>problemas</a:t>
                      </a:r>
                      <a:r>
                        <a:rPr lang="es-MX" sz="1300" b="0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</a:rPr>
                        <a:t> </a:t>
                      </a:r>
                      <a:r>
                        <a:rPr lang="es-MX" sz="1300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</a:rPr>
                        <a:t>secundarios</a:t>
                      </a:r>
                      <a:r>
                        <a:rPr lang="es-MX" sz="1300" b="0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</a:rPr>
                        <a:t> de la problemática.</a:t>
                      </a:r>
                      <a:endParaRPr lang="es-MX" sz="200" b="0" dirty="0" smtClean="0">
                        <a:solidFill>
                          <a:srgbClr val="0000FF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89535" marR="89535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77007">
                <a:tc vMerge="1">
                  <a:txBody>
                    <a:bodyPr/>
                    <a:lstStyle/>
                    <a:p>
                      <a:endParaRPr lang="es-B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300" b="1" dirty="0" smtClean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Fase 3.</a:t>
                      </a:r>
                      <a:r>
                        <a:rPr lang="es-MX" sz="1300" dirty="0" smtClean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MX" sz="1300" b="1" dirty="0" smtClean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Objetivos</a:t>
                      </a:r>
                      <a:r>
                        <a:rPr lang="es-MX" sz="1300" dirty="0" smtClean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es-BO" sz="1300" dirty="0" smtClean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 2" panose="05020102010507070707" pitchFamily="18" charset="2"/>
                        </a:rPr>
                        <a:t></a:t>
                      </a:r>
                      <a:r>
                        <a:rPr lang="es-MX" sz="1300" dirty="0" smtClean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Ver</a:t>
                      </a:r>
                      <a:r>
                        <a:rPr lang="es-MX" sz="1300" baseline="0" dirty="0" smtClean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apartado de Objetivos.</a:t>
                      </a:r>
                      <a:endParaRPr lang="es-ES" sz="200" b="0" dirty="0" smtClean="0">
                        <a:solidFill>
                          <a:srgbClr val="0000FF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89535" marR="89535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58702">
                <a:tc gridSpan="2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BO" sz="1300" b="0" dirty="0" smtClean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 2" panose="05020102010507070707" pitchFamily="18" charset="2"/>
                        </a:rPr>
                        <a:t></a:t>
                      </a:r>
                      <a:r>
                        <a:rPr lang="es-BO" sz="1300" b="0" dirty="0" smtClean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Ver documento sobre el planteamiento del problema</a:t>
                      </a:r>
                      <a:r>
                        <a:rPr lang="es-BO" sz="1300" b="0" baseline="0" dirty="0" smtClean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s-BO" sz="1300" b="0" baseline="0" dirty="0" smtClean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"/>
                        </a:rPr>
                        <a:t>El Problema – Paso 2 de la Investigación Científica</a:t>
                      </a:r>
                      <a:r>
                        <a:rPr lang="es-BO" sz="1300" b="0" baseline="0" dirty="0" smtClean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" sz="300" b="0" dirty="0" smtClean="0">
                        <a:latin typeface="Lucida Sans" panose="020B0602030504020204" pitchFamily="34" charset="0"/>
                      </a:endParaRPr>
                    </a:p>
                  </a:txBody>
                  <a:tcPr marL="89535" marR="89535" marT="0" marB="0">
                    <a:solidFill>
                      <a:srgbClr val="FFE6CD"/>
                    </a:solidFill>
                  </a:tcPr>
                </a:tc>
              </a:tr>
            </a:tbl>
          </a:graphicData>
        </a:graphic>
      </p:graphicFrame>
      <p:sp>
        <p:nvSpPr>
          <p:cNvPr id="35" name="128 Rectángulo"/>
          <p:cNvSpPr/>
          <p:nvPr/>
        </p:nvSpPr>
        <p:spPr bwMode="auto">
          <a:xfrm>
            <a:off x="2483768" y="6525344"/>
            <a:ext cx="6112392" cy="3240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 eaLnBrk="0" hangingPunct="0">
              <a:defRPr/>
            </a:pPr>
            <a:r>
              <a:rPr lang="es-ES_tradnl" sz="1600" b="0" kern="0" dirty="0" smtClean="0">
                <a:solidFill>
                  <a:srgbClr val="0000FF"/>
                </a:solidFill>
                <a:latin typeface="Lucida Sans" panose="020B0602030504020204" pitchFamily="34" charset="0"/>
              </a:rPr>
              <a:t>Un problema bien identificado está resuelto en un 50%.</a:t>
            </a:r>
            <a:endParaRPr lang="es-ES" sz="1600" b="0" kern="0" dirty="0">
              <a:solidFill>
                <a:srgbClr val="0000FF"/>
              </a:solidFill>
              <a:latin typeface="Lucida Sans" pitchFamily="34" charset="0"/>
              <a:cs typeface="Lucida San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7202474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 Título"/>
          <p:cNvSpPr txBox="1">
            <a:spLocks/>
          </p:cNvSpPr>
          <p:nvPr/>
        </p:nvSpPr>
        <p:spPr>
          <a:xfrm>
            <a:off x="-36512" y="-27384"/>
            <a:ext cx="9184534" cy="571480"/>
          </a:xfrm>
          <a:prstGeom prst="rect">
            <a:avLst/>
          </a:prstGeom>
          <a:noFill/>
          <a:effectLst>
            <a:reflection blurRad="6350" stA="50000" endA="300" endPos="55000" dir="5400000" sy="-100000" algn="bl" rotWithShape="0"/>
          </a:effec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ES_tradnl" sz="2600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" pitchFamily="34" charset="0"/>
                <a:ea typeface="+mj-ea"/>
                <a:cs typeface="Lucida Sans" pitchFamily="34" charset="0"/>
              </a:rPr>
              <a:t>Continuación CAPÍTULO 1: INTRODUCCIÓN</a:t>
            </a:r>
            <a:endParaRPr kumimoji="0" lang="es-ES" sz="26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Lucida Sans" pitchFamily="34" charset="0"/>
              <a:ea typeface="+mj-ea"/>
              <a:cs typeface="Lucida Sans" pitchFamily="34" charset="0"/>
            </a:endParaRPr>
          </a:p>
        </p:txBody>
      </p:sp>
      <p:sp>
        <p:nvSpPr>
          <p:cNvPr id="24" name="8 Marcador de número de diapositiva"/>
          <p:cNvSpPr txBox="1">
            <a:spLocks/>
          </p:cNvSpPr>
          <p:nvPr/>
        </p:nvSpPr>
        <p:spPr>
          <a:xfrm>
            <a:off x="7048500" y="6600825"/>
            <a:ext cx="2133600" cy="476250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161A972-1B43-4031-B38E-6352516437A2}" type="slidenum">
              <a:rPr kumimoji="0" lang="es-ES" sz="1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s-ES" sz="1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5" name="1 Título"/>
          <p:cNvSpPr txBox="1">
            <a:spLocks/>
          </p:cNvSpPr>
          <p:nvPr/>
        </p:nvSpPr>
        <p:spPr bwMode="auto">
          <a:xfrm>
            <a:off x="-17633" y="548680"/>
            <a:ext cx="3293489" cy="3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483700"/>
              </a:buClr>
              <a:buSzPct val="80000"/>
              <a:tabLst/>
              <a:defRPr/>
            </a:pPr>
            <a:r>
              <a:rPr lang="es-ES_tradnl" sz="1800" b="0" kern="0" dirty="0" smtClean="0">
                <a:solidFill>
                  <a:srgbClr val="FFFFFF"/>
                </a:solidFill>
                <a:latin typeface="Lucida Sans" pitchFamily="34" charset="0"/>
                <a:ea typeface="+mj-ea"/>
                <a:cs typeface="Lucida Sans" pitchFamily="34" charset="0"/>
              </a:rPr>
              <a:t>Objetivos y Justificación</a:t>
            </a:r>
            <a:endParaRPr kumimoji="0" lang="es-E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Lucida Sans" pitchFamily="34" charset="0"/>
              <a:ea typeface="+mj-ea"/>
              <a:cs typeface="Lucida Sans" pitchFamily="34" charset="0"/>
            </a:endParaRPr>
          </a:p>
        </p:txBody>
      </p:sp>
      <p:graphicFrame>
        <p:nvGraphicFramePr>
          <p:cNvPr id="8" name="10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1843968"/>
              </p:ext>
            </p:extLst>
          </p:nvPr>
        </p:nvGraphicFramePr>
        <p:xfrm>
          <a:off x="179512" y="1378458"/>
          <a:ext cx="8712967" cy="5074878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656184"/>
                <a:gridCol w="7056783"/>
              </a:tblGrid>
              <a:tr h="292420">
                <a:tc gridSpan="2">
                  <a:txBody>
                    <a:bodyPr/>
                    <a:lstStyle/>
                    <a:p>
                      <a:pPr algn="ctr">
                        <a:buClr>
                          <a:srgbClr val="FF3300"/>
                        </a:buClr>
                      </a:pPr>
                      <a:r>
                        <a:rPr lang="es-BO" sz="1500" b="1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</a:rPr>
                        <a:t>CAPÍTULO 1: INTRODUCCIÓN</a:t>
                      </a:r>
                      <a:endParaRPr lang="es-MX" sz="1500" b="1" dirty="0">
                        <a:solidFill>
                          <a:srgbClr val="0000FF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400" b="0" dirty="0"/>
                    </a:p>
                  </a:txBody>
                  <a:tcPr anchor="ctr">
                    <a:solidFill>
                      <a:srgbClr val="FF9900"/>
                    </a:solidFill>
                  </a:tcPr>
                </a:tc>
              </a:tr>
              <a:tr h="28545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50" b="0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</a:rPr>
                        <a:t>Apartado</a:t>
                      </a:r>
                      <a:endParaRPr lang="es-ES" sz="1450" b="0" dirty="0">
                        <a:solidFill>
                          <a:srgbClr val="0000FF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50" b="0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</a:rPr>
                        <a:t>Descripción</a:t>
                      </a:r>
                      <a:endParaRPr lang="es-ES" sz="1450" b="0" dirty="0">
                        <a:solidFill>
                          <a:srgbClr val="0000FF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19668">
                <a:tc rowSpan="4">
                  <a:txBody>
                    <a:bodyPr/>
                    <a:lstStyle/>
                    <a:p>
                      <a:pPr>
                        <a:buClr>
                          <a:srgbClr val="FF3300"/>
                        </a:buClr>
                      </a:pPr>
                      <a:r>
                        <a:rPr lang="es-MX" sz="1400" b="1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</a:rPr>
                        <a:t>1.3. </a:t>
                      </a:r>
                      <a:r>
                        <a:rPr lang="es-MX" sz="1400" b="0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</a:rPr>
                        <a:t>Objetivos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BO" sz="1300" dirty="0" smtClean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 2" panose="05020102010507070707" pitchFamily="18" charset="2"/>
                        </a:rPr>
                        <a:t></a:t>
                      </a:r>
                      <a:r>
                        <a:rPr lang="es-ES" sz="1300" b="0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</a:rPr>
                        <a:t>Formular el objetivo,</a:t>
                      </a:r>
                      <a:r>
                        <a:rPr lang="es-ES" sz="1300" b="0" baseline="0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</a:rPr>
                        <a:t> es decir el</a:t>
                      </a:r>
                      <a:r>
                        <a:rPr lang="es-ES" sz="1300" b="0" i="1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</a:rPr>
                        <a:t> </a:t>
                      </a:r>
                      <a:r>
                        <a:rPr lang="es-ES" sz="1300" b="0" i="0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</a:rPr>
                        <a:t>enunciado</a:t>
                      </a:r>
                      <a:r>
                        <a:rPr lang="es-ES" sz="1300" b="0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</a:rPr>
                        <a:t> que expresa la acción que se lleva a cabo para contribuir a solucionar el problema.  Es el para qué se desarrolla la investigación.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200" b="0" dirty="0" smtClean="0">
                        <a:solidFill>
                          <a:srgbClr val="0000FF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89535" marR="89535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03819">
                <a:tc vMerge="1">
                  <a:txBody>
                    <a:bodyPr/>
                    <a:lstStyle/>
                    <a:p>
                      <a:endParaRPr lang="es-B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BO" sz="1300" dirty="0" smtClean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 2" panose="05020102010507070707" pitchFamily="18" charset="2"/>
                        </a:rPr>
                        <a:t></a:t>
                      </a:r>
                      <a:r>
                        <a:rPr lang="es-BO" sz="1300" b="0" dirty="0" smtClean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cs typeface="Times New Roman" panose="02020603050405020304" pitchFamily="18" charset="0"/>
                          <a:sym typeface="Wingdings 3" panose="05040102010807070707" pitchFamily="18" charset="2"/>
                        </a:rPr>
                        <a:t>Iniciar</a:t>
                      </a:r>
                      <a:r>
                        <a:rPr lang="es-BO" sz="1300" b="0" baseline="0" dirty="0" smtClean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cs typeface="Times New Roman" panose="02020603050405020304" pitchFamily="18" charset="0"/>
                          <a:sym typeface="Wingdings 3" panose="05040102010807070707" pitchFamily="18" charset="2"/>
                        </a:rPr>
                        <a:t> la </a:t>
                      </a:r>
                      <a:r>
                        <a:rPr lang="es-BO" sz="1300" dirty="0" smtClean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formulación con un verbo fuerte. Se debe formular un objetivo general y varios específicos, en concordancia con los problemas identificados.</a:t>
                      </a:r>
                      <a:endParaRPr lang="es-ES" sz="1300" b="0" dirty="0" smtClean="0">
                        <a:solidFill>
                          <a:srgbClr val="0000FF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89535" marR="89535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03819">
                <a:tc vMerge="1">
                  <a:txBody>
                    <a:bodyPr/>
                    <a:lstStyle/>
                    <a:p>
                      <a:endParaRPr lang="es-B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52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300" b="0" i="0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  <a:sym typeface="Wingdings 3" panose="05040102010807070707" pitchFamily="18" charset="2"/>
                        </a:rPr>
                        <a:t></a:t>
                      </a:r>
                      <a:r>
                        <a:rPr lang="es-ES" sz="1300" b="1" dirty="0" smtClean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 2" panose="05020102010507070707" pitchFamily="18" charset="2"/>
                        </a:rPr>
                        <a:t>O</a:t>
                      </a:r>
                      <a:r>
                        <a:rPr lang="es-ES" sz="1300" b="1" dirty="0" smtClean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bjetivo general</a:t>
                      </a:r>
                      <a:r>
                        <a:rPr lang="es-ES" sz="1300" b="0" dirty="0" smtClean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s-ES" sz="1300" b="0" baseline="0" dirty="0" smtClean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Formular</a:t>
                      </a:r>
                      <a:r>
                        <a:rPr lang="es-ES" sz="1300" dirty="0" smtClean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la solución propuesta al problema principal. Es el logro mayor</a:t>
                      </a:r>
                      <a:r>
                        <a:rPr lang="es-ES" sz="1300" b="1" dirty="0" smtClean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300" dirty="0" smtClean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obtenido por medio de varias operaciones diferentes unas de otras</a:t>
                      </a:r>
                      <a:r>
                        <a:rPr lang="es-ES" sz="1300" b="1" dirty="0" smtClean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marL="288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BO" sz="300" dirty="0">
                        <a:solidFill>
                          <a:srgbClr val="0000FF"/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793713">
                <a:tc vMerge="1">
                  <a:txBody>
                    <a:bodyPr/>
                    <a:lstStyle/>
                    <a:p>
                      <a:endParaRPr lang="es-B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520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300" b="0" i="0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  <a:sym typeface="Wingdings 3" panose="05040102010807070707" pitchFamily="18" charset="2"/>
                        </a:rPr>
                        <a:t></a:t>
                      </a:r>
                      <a:r>
                        <a:rPr lang="es-ES" sz="1300" b="1" dirty="0" smtClean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Objetivos específicos.</a:t>
                      </a:r>
                      <a:r>
                        <a:rPr lang="es-ES" sz="1300" b="0" baseline="0" dirty="0" smtClean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300" dirty="0" smtClean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Formular la solución propuesta a los problemas secundarios. Son logros parciales que buscan la realización del objetivo general. </a:t>
                      </a:r>
                    </a:p>
                    <a:p>
                      <a:pPr marL="2880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300" dirty="0" smtClean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 desarrollo de la investigación es la forma en que se van resolviendo los objetivos específicos, son como las 2, 3 o 4 partes básicas</a:t>
                      </a:r>
                      <a:r>
                        <a:rPr lang="es-ES" sz="1300" baseline="0" dirty="0" smtClean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en que se divide la investigación.</a:t>
                      </a:r>
                    </a:p>
                    <a:p>
                      <a:pPr marL="2880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BO" sz="200" dirty="0">
                        <a:solidFill>
                          <a:srgbClr val="0000FF"/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4899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 b="1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</a:rPr>
                        <a:t>1.4. </a:t>
                      </a:r>
                      <a:r>
                        <a:rPr lang="es-ES" sz="1400" b="0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</a:rPr>
                        <a:t>Justificación</a:t>
                      </a:r>
                      <a:endParaRPr lang="es-ES" sz="1400" b="0" dirty="0">
                        <a:solidFill>
                          <a:srgbClr val="0000FF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BO" sz="1300" dirty="0" smtClean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 2" panose="05020102010507070707" pitchFamily="18" charset="2"/>
                        </a:rPr>
                        <a:t></a:t>
                      </a:r>
                      <a:r>
                        <a:rPr lang="es-BO" sz="1300" b="0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</a:rPr>
                        <a:t>Exponer las </a:t>
                      </a:r>
                      <a:r>
                        <a:rPr lang="es-BO" sz="1300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</a:rPr>
                        <a:t>razones</a:t>
                      </a:r>
                      <a:r>
                        <a:rPr lang="es-BO" sz="1300" b="0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</a:rPr>
                        <a:t> que influyeron para que se haya optado por investigar el tema. Algunas razones para </a:t>
                      </a:r>
                      <a:r>
                        <a:rPr lang="es-BO" sz="1300" dirty="0" smtClean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evaluar </a:t>
                      </a:r>
                      <a:r>
                        <a:rPr lang="es-BO" sz="1300" dirty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 utilidad de la investigación son:</a:t>
                      </a:r>
                    </a:p>
                    <a:p>
                      <a:pPr marL="252000" lv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300" b="0" i="0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  <a:sym typeface="Wingdings 3" panose="05040102010807070707" pitchFamily="18" charset="2"/>
                        </a:rPr>
                        <a:t></a:t>
                      </a:r>
                      <a:r>
                        <a:rPr lang="es-ES" sz="1300" b="0" dirty="0" smtClean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Conveniencia</a:t>
                      </a:r>
                      <a:r>
                        <a:rPr lang="es-ES" sz="1300" b="0" dirty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¿para qué </a:t>
                      </a:r>
                      <a:r>
                        <a:rPr lang="es-ES" sz="1300" b="0" dirty="0" smtClean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sirve?</a:t>
                      </a:r>
                      <a:endParaRPr lang="es-BO" sz="1300" b="0" dirty="0" smtClean="0">
                        <a:solidFill>
                          <a:srgbClr val="0000FF"/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52000" lv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300" b="0" i="0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  <a:sym typeface="Wingdings 3" panose="05040102010807070707" pitchFamily="18" charset="2"/>
                        </a:rPr>
                        <a:t></a:t>
                      </a:r>
                      <a:r>
                        <a:rPr lang="es-ES" sz="1300" b="0" dirty="0" smtClean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Relevancia social: </a:t>
                      </a:r>
                      <a:r>
                        <a:rPr lang="es-ES" sz="1300" b="0" dirty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¿quiénes y de qué modo se </a:t>
                      </a:r>
                      <a:r>
                        <a:rPr lang="es-ES" sz="1300" b="0" dirty="0" smtClean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beneficiarán </a:t>
                      </a:r>
                      <a:r>
                        <a:rPr lang="es-ES" sz="1300" b="0" dirty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 los resultados?</a:t>
                      </a:r>
                      <a:endParaRPr lang="es-BO" sz="1300" b="0" dirty="0">
                        <a:solidFill>
                          <a:srgbClr val="0000FF"/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52000" lv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4F81BD"/>
                        </a:buClr>
                        <a:buFont typeface="Times New Roman" panose="02020603050405020304" pitchFamily="18" charset="0"/>
                        <a:buNone/>
                      </a:pPr>
                      <a:r>
                        <a:rPr lang="es-ES" sz="1300" b="0" i="0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  <a:sym typeface="Wingdings 3" panose="05040102010807070707" pitchFamily="18" charset="2"/>
                        </a:rPr>
                        <a:t></a:t>
                      </a:r>
                      <a:r>
                        <a:rPr lang="es-ES" sz="1300" b="0" dirty="0" smtClean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Implicaciones </a:t>
                      </a:r>
                      <a:r>
                        <a:rPr lang="es-ES" sz="1300" b="0" dirty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prácticas: ¿</a:t>
                      </a:r>
                      <a:r>
                        <a:rPr lang="es-ES" sz="1300" b="0" dirty="0" smtClean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ayudará </a:t>
                      </a:r>
                      <a:r>
                        <a:rPr lang="es-ES" sz="1300" b="0" dirty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 resolver algún problema real?</a:t>
                      </a:r>
                      <a:endParaRPr lang="es-BO" sz="1300" b="0" dirty="0">
                        <a:solidFill>
                          <a:srgbClr val="0000FF"/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52000" lv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4F81BD"/>
                        </a:buClr>
                        <a:buFont typeface="Times New Roman" panose="02020603050405020304" pitchFamily="18" charset="0"/>
                        <a:buNone/>
                      </a:pPr>
                      <a:r>
                        <a:rPr lang="es-ES" sz="1300" b="0" i="0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  <a:sym typeface="Wingdings 3" panose="05040102010807070707" pitchFamily="18" charset="2"/>
                        </a:rPr>
                        <a:t></a:t>
                      </a:r>
                      <a:r>
                        <a:rPr lang="es-ES" sz="1300" b="0" dirty="0" smtClean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Valor </a:t>
                      </a:r>
                      <a:r>
                        <a:rPr lang="es-ES" sz="1300" b="0" dirty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teórico: ¿se </a:t>
                      </a:r>
                      <a:r>
                        <a:rPr lang="es-ES" sz="1300" b="0" dirty="0" smtClean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llenará </a:t>
                      </a:r>
                      <a:r>
                        <a:rPr lang="es-ES" sz="1300" b="0" dirty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algún vacío de conocimiento?</a:t>
                      </a:r>
                      <a:endParaRPr lang="es-BO" sz="1300" b="0" dirty="0">
                        <a:solidFill>
                          <a:srgbClr val="0000FF"/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52000" lv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4F81BD"/>
                        </a:buClr>
                        <a:buFont typeface="Times New Roman" panose="02020603050405020304" pitchFamily="18" charset="0"/>
                        <a:buNone/>
                      </a:pPr>
                      <a:r>
                        <a:rPr lang="es-ES" sz="1300" b="0" i="0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  <a:sym typeface="Wingdings 3" panose="05040102010807070707" pitchFamily="18" charset="2"/>
                        </a:rPr>
                        <a:t></a:t>
                      </a:r>
                      <a:r>
                        <a:rPr lang="es-ES" sz="1300" b="0" dirty="0" smtClean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Utilidad </a:t>
                      </a:r>
                      <a:r>
                        <a:rPr lang="es-ES" sz="1300" b="0" dirty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metodológica: ¿</a:t>
                      </a:r>
                      <a:r>
                        <a:rPr lang="es-ES" sz="1300" b="0" dirty="0" smtClean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contribuirá a </a:t>
                      </a:r>
                      <a:r>
                        <a:rPr lang="es-ES" sz="1300" b="0" dirty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 definición de un concepto, variable o relación entre variables</a:t>
                      </a:r>
                      <a:r>
                        <a:rPr lang="es-ES" sz="1300" b="0" dirty="0" smtClean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?</a:t>
                      </a:r>
                    </a:p>
                    <a:p>
                      <a:pPr marL="0" lvl="0" indent="-972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4F81BD"/>
                        </a:buClr>
                        <a:buFont typeface="Times New Roman" panose="02020603050405020304" pitchFamily="18" charset="0"/>
                        <a:buNone/>
                      </a:pPr>
                      <a:endParaRPr lang="es-BO" sz="300" b="0" dirty="0">
                        <a:solidFill>
                          <a:srgbClr val="0000FF"/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92420">
                <a:tc gridSpan="2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BO" sz="1300" b="0" dirty="0" smtClean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 2" panose="05020102010507070707" pitchFamily="18" charset="2"/>
                        </a:rPr>
                        <a:t></a:t>
                      </a:r>
                      <a:r>
                        <a:rPr lang="es-BO" sz="1300" b="0" dirty="0" smtClean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Ver documento sobre objetivos y justificación:</a:t>
                      </a:r>
                      <a:r>
                        <a:rPr lang="es-BO" sz="1300" b="0" baseline="0" dirty="0" smtClean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BO" sz="1300" b="0" baseline="0" dirty="0" smtClean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"/>
                        </a:rPr>
                        <a:t>El Problema – Paso 2 de la Investigación Científica</a:t>
                      </a:r>
                      <a:endParaRPr lang="es-BO" sz="1300" b="0" baseline="0" dirty="0" smtClean="0">
                        <a:solidFill>
                          <a:srgbClr val="0000FF"/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BO" sz="200" b="0" baseline="0" dirty="0" smtClean="0">
                        <a:solidFill>
                          <a:srgbClr val="0000FF"/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lvl="0" indent="-972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4F81BD"/>
                        </a:buClr>
                        <a:buFont typeface="Times New Roman" panose="02020603050405020304" pitchFamily="18" charset="0"/>
                        <a:buNone/>
                      </a:pPr>
                      <a:endParaRPr lang="es-BO" sz="400" b="0" dirty="0"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>
                    <a:solidFill>
                      <a:srgbClr val="FFE6CD"/>
                    </a:solidFill>
                  </a:tcPr>
                </a:tc>
              </a:tr>
            </a:tbl>
          </a:graphicData>
        </a:graphic>
      </p:graphicFrame>
      <p:sp>
        <p:nvSpPr>
          <p:cNvPr id="9" name="128 Rectángulo"/>
          <p:cNvSpPr/>
          <p:nvPr/>
        </p:nvSpPr>
        <p:spPr bwMode="auto">
          <a:xfrm>
            <a:off x="2699792" y="6525344"/>
            <a:ext cx="5896368" cy="3240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 eaLnBrk="0" hangingPunct="0">
              <a:defRPr/>
            </a:pPr>
            <a:r>
              <a:rPr lang="es-ES_tradnl" sz="1600" b="0" kern="0" dirty="0" smtClean="0">
                <a:solidFill>
                  <a:srgbClr val="0000FF"/>
                </a:solidFill>
                <a:latin typeface="Lucida Sans" panose="020B0602030504020204" pitchFamily="34" charset="0"/>
              </a:rPr>
              <a:t>Los objetivos específicos son un anticipo del diseño.</a:t>
            </a:r>
            <a:endParaRPr lang="es-ES" sz="1600" b="0" kern="0" dirty="0">
              <a:solidFill>
                <a:srgbClr val="0000FF"/>
              </a:solidFill>
              <a:latin typeface="Lucida Sans" pitchFamily="34" charset="0"/>
              <a:cs typeface="Lucida San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708864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 Título"/>
          <p:cNvSpPr txBox="1">
            <a:spLocks/>
          </p:cNvSpPr>
          <p:nvPr/>
        </p:nvSpPr>
        <p:spPr>
          <a:xfrm>
            <a:off x="-36512" y="-27384"/>
            <a:ext cx="9184534" cy="571480"/>
          </a:xfrm>
          <a:prstGeom prst="rect">
            <a:avLst/>
          </a:prstGeom>
          <a:noFill/>
          <a:effectLst>
            <a:reflection blurRad="6350" stA="50000" endA="300" endPos="55000" dir="5400000" sy="-100000" algn="bl" rotWithShape="0"/>
          </a:effec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ES_tradnl" sz="2600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" pitchFamily="34" charset="0"/>
                <a:ea typeface="+mj-ea"/>
                <a:cs typeface="Lucida Sans" pitchFamily="34" charset="0"/>
              </a:rPr>
              <a:t>Continuación CAPÍTULO 1: INTRODUCCIÓN</a:t>
            </a:r>
            <a:endParaRPr kumimoji="0" lang="es-ES" sz="26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Lucida Sans" pitchFamily="34" charset="0"/>
              <a:ea typeface="+mj-ea"/>
              <a:cs typeface="Lucida Sans" pitchFamily="34" charset="0"/>
            </a:endParaRPr>
          </a:p>
        </p:txBody>
      </p:sp>
      <p:sp>
        <p:nvSpPr>
          <p:cNvPr id="24" name="8 Marcador de número de diapositiva"/>
          <p:cNvSpPr txBox="1">
            <a:spLocks/>
          </p:cNvSpPr>
          <p:nvPr/>
        </p:nvSpPr>
        <p:spPr>
          <a:xfrm>
            <a:off x="7048500" y="6600825"/>
            <a:ext cx="2133600" cy="476250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161A972-1B43-4031-B38E-6352516437A2}" type="slidenum">
              <a:rPr kumimoji="0" lang="es-ES" sz="1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s-ES" sz="1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5" name="1 Título"/>
          <p:cNvSpPr txBox="1">
            <a:spLocks/>
          </p:cNvSpPr>
          <p:nvPr/>
        </p:nvSpPr>
        <p:spPr bwMode="auto">
          <a:xfrm>
            <a:off x="-17633" y="1088776"/>
            <a:ext cx="2861441" cy="3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483700"/>
              </a:buClr>
              <a:buSzPct val="80000"/>
              <a:tabLst/>
              <a:defRPr/>
            </a:pPr>
            <a:r>
              <a:rPr lang="es-ES_tradnl" sz="1800" b="0" kern="0" dirty="0" smtClean="0">
                <a:solidFill>
                  <a:schemeClr val="bg1"/>
                </a:solidFill>
                <a:latin typeface="Lucida Sans" pitchFamily="34" charset="0"/>
                <a:ea typeface="+mj-ea"/>
                <a:cs typeface="Lucida Sans" pitchFamily="34" charset="0"/>
              </a:rPr>
              <a:t>Contexto e Hipótesis</a:t>
            </a:r>
            <a:endParaRPr kumimoji="0" lang="es-ES" sz="18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Lucida Sans" pitchFamily="34" charset="0"/>
              <a:ea typeface="+mj-ea"/>
              <a:cs typeface="Lucida Sans" pitchFamily="34" charset="0"/>
            </a:endParaRPr>
          </a:p>
        </p:txBody>
      </p:sp>
      <p:graphicFrame>
        <p:nvGraphicFramePr>
          <p:cNvPr id="9" name="10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7238597"/>
              </p:ext>
            </p:extLst>
          </p:nvPr>
        </p:nvGraphicFramePr>
        <p:xfrm>
          <a:off x="179512" y="2071836"/>
          <a:ext cx="8712967" cy="43815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512168"/>
                <a:gridCol w="7200799"/>
              </a:tblGrid>
              <a:tr h="131802">
                <a:tc gridSpan="2">
                  <a:txBody>
                    <a:bodyPr/>
                    <a:lstStyle/>
                    <a:p>
                      <a:pPr algn="ctr">
                        <a:buClr>
                          <a:srgbClr val="FF3300"/>
                        </a:buClr>
                      </a:pPr>
                      <a:r>
                        <a:rPr lang="es-BO" sz="1500" b="1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</a:rPr>
                        <a:t>CAPÍTULO 1: INTRODUCCIÓN</a:t>
                      </a:r>
                      <a:endParaRPr lang="es-MX" sz="1500" b="1" dirty="0">
                        <a:solidFill>
                          <a:srgbClr val="0000FF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anchor="ctr">
                    <a:solidFill>
                      <a:srgbClr val="94C0F4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400" b="0" dirty="0"/>
                    </a:p>
                  </a:txBody>
                  <a:tcPr anchor="ctr">
                    <a:solidFill>
                      <a:srgbClr val="FF9900"/>
                    </a:solidFill>
                  </a:tcPr>
                </a:tc>
              </a:tr>
              <a:tr h="12866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50" b="0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</a:rPr>
                        <a:t>Apartado</a:t>
                      </a:r>
                      <a:endParaRPr lang="es-ES" sz="1450" b="0" dirty="0">
                        <a:solidFill>
                          <a:srgbClr val="0000FF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anchor="ctr">
                    <a:solidFill>
                      <a:srgbClr val="94C0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50" b="0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</a:rPr>
                        <a:t>Descripción</a:t>
                      </a:r>
                      <a:endParaRPr lang="es-ES" sz="1450" b="0" dirty="0">
                        <a:solidFill>
                          <a:srgbClr val="0000FF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anchor="ctr">
                    <a:solidFill>
                      <a:srgbClr val="94C0F4"/>
                    </a:solidFill>
                  </a:tcPr>
                </a:tc>
              </a:tr>
              <a:tr h="263604">
                <a:tc>
                  <a:txBody>
                    <a:bodyPr/>
                    <a:lstStyle/>
                    <a:p>
                      <a:pPr>
                        <a:buClr>
                          <a:srgbClr val="FF3300"/>
                        </a:buClr>
                      </a:pPr>
                      <a:r>
                        <a:rPr lang="es-MX" sz="1400" b="1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</a:rPr>
                        <a:t>1.5. </a:t>
                      </a:r>
                      <a:r>
                        <a:rPr lang="es-MX" sz="1400" b="0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</a:rPr>
                        <a:t>Escenario</a:t>
                      </a:r>
                    </a:p>
                  </a:txBody>
                  <a:tcPr anchor="ctr">
                    <a:solidFill>
                      <a:srgbClr val="94C0F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BO" sz="1300" dirty="0" smtClean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 2" panose="05020102010507070707" pitchFamily="18" charset="2"/>
                        </a:rPr>
                        <a:t></a:t>
                      </a:r>
                      <a:r>
                        <a:rPr lang="es-BO" sz="1300" dirty="0" smtClean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Describir las circunstancias del entorno donde se realizó la investigación.</a:t>
                      </a:r>
                    </a:p>
                    <a:p>
                      <a:pPr marL="2520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300" b="0" i="0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  <a:sym typeface="Wingdings 3" panose="05040102010807070707" pitchFamily="18" charset="2"/>
                        </a:rPr>
                        <a:t></a:t>
                      </a:r>
                      <a:r>
                        <a:rPr lang="es-BO" sz="1300" dirty="0" smtClean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¿Cuándo se realizó?</a:t>
                      </a:r>
                      <a:r>
                        <a:rPr lang="es-BO" sz="1300" baseline="0" dirty="0" smtClean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rango de tiempo.</a:t>
                      </a:r>
                    </a:p>
                    <a:p>
                      <a:pPr marL="2520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300" b="0" i="0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  <a:sym typeface="Wingdings 3" panose="05040102010807070707" pitchFamily="18" charset="2"/>
                        </a:rPr>
                        <a:t></a:t>
                      </a:r>
                      <a:r>
                        <a:rPr lang="es-BO" sz="1300" baseline="0" dirty="0" smtClean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¿Dónde se realizó?: lugar, </a:t>
                      </a:r>
                      <a:r>
                        <a:rPr lang="es-ES" sz="1300" dirty="0" smtClean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región o área geográfica.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" sz="300" dirty="0" smtClean="0">
                        <a:solidFill>
                          <a:srgbClr val="0000FF"/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>
                    <a:solidFill>
                      <a:srgbClr val="94C0F4"/>
                    </a:solidFill>
                  </a:tcPr>
                </a:tc>
              </a:tr>
              <a:tr h="182012">
                <a:tc rowSpan="7">
                  <a:txBody>
                    <a:bodyPr/>
                    <a:lstStyle/>
                    <a:p>
                      <a:r>
                        <a:rPr lang="es-ES" sz="1400" b="1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</a:rPr>
                        <a:t>1.6. </a:t>
                      </a:r>
                      <a:r>
                        <a:rPr lang="es-ES" sz="1400" b="0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</a:rPr>
                        <a:t>Hipótesis</a:t>
                      </a:r>
                      <a:endParaRPr lang="es-ES" sz="1400" b="0" dirty="0">
                        <a:solidFill>
                          <a:srgbClr val="0000FF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anchor="ctr">
                    <a:solidFill>
                      <a:srgbClr val="94C0F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BO" sz="300" b="1" dirty="0" smtClean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BO" sz="1100" dirty="0" smtClean="0">
                        <a:solidFill>
                          <a:srgbClr val="0000FF"/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BO" sz="1300" dirty="0" smtClean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 2" panose="05020102010507070707" pitchFamily="18" charset="2"/>
                        </a:rPr>
                        <a:t></a:t>
                      </a:r>
                      <a:r>
                        <a:rPr lang="es-ES" sz="1300" b="0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</a:rPr>
                        <a:t>Formular la hipótesis, es decir la explicación o solución</a:t>
                      </a:r>
                      <a:r>
                        <a:rPr lang="es-ES" sz="1300" b="0" baseline="0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</a:rPr>
                        <a:t> provisional para el problema de investigación. </a:t>
                      </a:r>
                    </a:p>
                  </a:txBody>
                  <a:tcPr marL="68580" marR="68580" marT="0" marB="0">
                    <a:solidFill>
                      <a:srgbClr val="94C0F4"/>
                    </a:solidFill>
                  </a:tcPr>
                </a:tc>
              </a:tr>
              <a:tr h="263604">
                <a:tc vMerge="1">
                  <a:txBody>
                    <a:bodyPr/>
                    <a:lstStyle/>
                    <a:p>
                      <a:endParaRPr lang="es-B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52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300" b="0" i="0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  <a:sym typeface="Wingdings 3" panose="05040102010807070707" pitchFamily="18" charset="2"/>
                        </a:rPr>
                        <a:t></a:t>
                      </a:r>
                      <a:r>
                        <a:rPr lang="es-BO" sz="1300" b="0" dirty="0" smtClean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cs typeface="Times New Roman" panose="02020603050405020304" pitchFamily="18" charset="0"/>
                          <a:sym typeface="Wingdings 3" panose="05040102010807070707" pitchFamily="18" charset="2"/>
                        </a:rPr>
                        <a:t>La</a:t>
                      </a:r>
                      <a:r>
                        <a:rPr lang="es-BO" sz="1300" b="0" baseline="0" dirty="0" smtClean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cs typeface="Times New Roman" panose="02020603050405020304" pitchFamily="18" charset="0"/>
                          <a:sym typeface="Wingdings 3" panose="05040102010807070707" pitchFamily="18" charset="2"/>
                        </a:rPr>
                        <a:t> hipótesis s</a:t>
                      </a:r>
                      <a:r>
                        <a:rPr lang="es-BO" sz="1300" b="0" dirty="0" smtClean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cs typeface="Times New Roman" panose="02020603050405020304" pitchFamily="18" charset="0"/>
                          <a:sym typeface="Wingdings 3" panose="05040102010807070707" pitchFamily="18" charset="2"/>
                        </a:rPr>
                        <a:t>e</a:t>
                      </a:r>
                      <a:r>
                        <a:rPr lang="es-BO" sz="1300" b="0" baseline="0" dirty="0" smtClean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cs typeface="Times New Roman" panose="02020603050405020304" pitchFamily="18" charset="0"/>
                          <a:sym typeface="Wingdings 3" panose="05040102010807070707" pitchFamily="18" charset="2"/>
                        </a:rPr>
                        <a:t> expresa </a:t>
                      </a:r>
                      <a:r>
                        <a:rPr lang="es-BO" sz="1300" b="0" dirty="0" smtClean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 forma de un enunciado afirmativo que vincula las variables</a:t>
                      </a:r>
                      <a:r>
                        <a:rPr lang="es-BO" sz="1300" b="0" baseline="0" dirty="0" smtClean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es decir las </a:t>
                      </a:r>
                      <a:r>
                        <a:rPr lang="es-ES" sz="1300" b="0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</a:rPr>
                        <a:t>características de las unidades de análisis (personas, fenómenos) que </a:t>
                      </a:r>
                      <a:r>
                        <a:rPr lang="es-ES_tradnl" sz="1300" b="0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</a:rPr>
                        <a:t>fluctúan y cuya variación se puede medir.</a:t>
                      </a:r>
                      <a:endParaRPr lang="es-MX" sz="1300" b="0" dirty="0" smtClean="0">
                        <a:solidFill>
                          <a:srgbClr val="0000FF"/>
                        </a:solidFill>
                        <a:latin typeface="Lucida Sans" panose="020B0602030504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BO" sz="300" b="0" dirty="0" smtClean="0">
                        <a:solidFill>
                          <a:srgbClr val="0000FF"/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4C0F4"/>
                    </a:solidFill>
                  </a:tcPr>
                </a:tc>
              </a:tr>
              <a:tr h="163184">
                <a:tc vMerge="1">
                  <a:txBody>
                    <a:bodyPr/>
                    <a:lstStyle/>
                    <a:p>
                      <a:endParaRPr lang="es-B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BO" sz="1300" dirty="0" smtClean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 2" panose="05020102010507070707" pitchFamily="18" charset="2"/>
                        </a:rPr>
                        <a:t></a:t>
                      </a:r>
                      <a:r>
                        <a:rPr lang="es-BO" sz="1300" b="0" dirty="0" smtClean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El tipo de hipótesis se determina según el alcance de la investigación, es</a:t>
                      </a:r>
                      <a:r>
                        <a:rPr lang="es-BO" sz="1300" b="0" baseline="0" dirty="0" smtClean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decir, </a:t>
                      </a:r>
                      <a:r>
                        <a:rPr lang="es-BO" sz="1300" b="0" i="0" kern="1200" dirty="0" smtClean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+mn-ea"/>
                          <a:cs typeface="+mn-cs"/>
                        </a:rPr>
                        <a:t>hasta dónde, en términos de conocimiento, es posible que llegue la investigación</a:t>
                      </a:r>
                      <a:r>
                        <a:rPr lang="es-BO" sz="1300" b="0" i="1" kern="1200" dirty="0" smtClean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+mn-ea"/>
                          <a:cs typeface="+mn-cs"/>
                        </a:rPr>
                        <a:t>. </a:t>
                      </a:r>
                      <a:r>
                        <a:rPr lang="es-BO" sz="1300" b="0" baseline="0" dirty="0" smtClean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BO" sz="1300" b="0" dirty="0" smtClean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BO" sz="600" b="0" dirty="0" smtClean="0">
                        <a:solidFill>
                          <a:srgbClr val="0000FF"/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4C0F4"/>
                    </a:solidFill>
                  </a:tcPr>
                </a:tc>
              </a:tr>
              <a:tr h="100421">
                <a:tc vMerge="1">
                  <a:txBody>
                    <a:bodyPr/>
                    <a:lstStyle/>
                    <a:p>
                      <a:endParaRPr lang="es-B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52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300" b="0" i="0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  <a:sym typeface="Wingdings 3" panose="05040102010807070707" pitchFamily="18" charset="2"/>
                        </a:rPr>
                        <a:t></a:t>
                      </a:r>
                      <a:r>
                        <a:rPr lang="es-BO" sz="1300" b="1" dirty="0" smtClean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 2" panose="05020102010507070707" pitchFamily="18" charset="2"/>
                        </a:rPr>
                        <a:t>Hipótesi</a:t>
                      </a:r>
                      <a:r>
                        <a:rPr lang="es-BO" sz="1300" b="1" baseline="0" dirty="0" smtClean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 2" panose="05020102010507070707" pitchFamily="18" charset="2"/>
                        </a:rPr>
                        <a:t>s descriptiva</a:t>
                      </a:r>
                      <a:r>
                        <a:rPr lang="es-BO" sz="1300" baseline="0" dirty="0" smtClean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 2" panose="05020102010507070707" pitchFamily="18" charset="2"/>
                        </a:rPr>
                        <a:t>. </a:t>
                      </a:r>
                      <a:r>
                        <a:rPr lang="es-ES" sz="1300" b="0" baseline="0" dirty="0" smtClean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 2" panose="05020102010507070707" pitchFamily="18" charset="2"/>
                        </a:rPr>
                        <a:t>Pronostica el valor de la variable.</a:t>
                      </a:r>
                    </a:p>
                    <a:p>
                      <a:pPr marL="252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BO" sz="400" b="0" dirty="0">
                        <a:solidFill>
                          <a:srgbClr val="0000FF"/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4C0F4"/>
                    </a:solidFill>
                  </a:tcPr>
                </a:tc>
              </a:tr>
              <a:tr h="119250">
                <a:tc vMerge="1">
                  <a:txBody>
                    <a:bodyPr/>
                    <a:lstStyle/>
                    <a:p>
                      <a:endParaRPr lang="es-B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52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300" b="0" i="0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  <a:sym typeface="Wingdings 3" panose="05040102010807070707" pitchFamily="18" charset="2"/>
                        </a:rPr>
                        <a:t></a:t>
                      </a:r>
                      <a:r>
                        <a:rPr lang="es-BO" sz="1300" b="1" dirty="0" smtClean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 2" panose="05020102010507070707" pitchFamily="18" charset="2"/>
                        </a:rPr>
                        <a:t>Hipótesi</a:t>
                      </a:r>
                      <a:r>
                        <a:rPr lang="es-BO" sz="1300" b="1" baseline="0" dirty="0" smtClean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 2" panose="05020102010507070707" pitchFamily="18" charset="2"/>
                        </a:rPr>
                        <a:t>s correlacional. </a:t>
                      </a:r>
                      <a:r>
                        <a:rPr lang="es-ES" sz="1300" b="0" baseline="0" dirty="0" smtClean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 2" panose="05020102010507070707" pitchFamily="18" charset="2"/>
                        </a:rPr>
                        <a:t>Especifica la relación que existe entre las </a:t>
                      </a:r>
                      <a:r>
                        <a:rPr lang="es-ES_tradnl" sz="1300" b="0" dirty="0" smtClean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variables.</a:t>
                      </a:r>
                    </a:p>
                    <a:p>
                      <a:pPr marL="252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BO" sz="400" b="0" dirty="0" smtClean="0">
                        <a:solidFill>
                          <a:srgbClr val="0000FF"/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4C0F4"/>
                    </a:solidFill>
                  </a:tcPr>
                </a:tc>
              </a:tr>
              <a:tr h="182012">
                <a:tc vMerge="1">
                  <a:txBody>
                    <a:bodyPr/>
                    <a:lstStyle/>
                    <a:p>
                      <a:endParaRPr lang="es-B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520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300" b="0" i="0" dirty="0" smtClean="0">
                          <a:solidFill>
                            <a:srgbClr val="0000FF"/>
                          </a:solidFill>
                          <a:latin typeface="Lucida Sans" panose="020B0602030504020204" pitchFamily="34" charset="0"/>
                          <a:sym typeface="Wingdings 3" panose="05040102010807070707" pitchFamily="18" charset="2"/>
                        </a:rPr>
                        <a:t></a:t>
                      </a:r>
                      <a:r>
                        <a:rPr lang="es-BO" sz="1300" b="1" dirty="0" smtClean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 2" panose="05020102010507070707" pitchFamily="18" charset="2"/>
                        </a:rPr>
                        <a:t>Hipótesi</a:t>
                      </a:r>
                      <a:r>
                        <a:rPr lang="es-BO" sz="1300" b="1" baseline="0" dirty="0" smtClean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 2" panose="05020102010507070707" pitchFamily="18" charset="2"/>
                        </a:rPr>
                        <a:t>s explicativa o causal. </a:t>
                      </a:r>
                      <a:r>
                        <a:rPr lang="es-ES" sz="1300" b="0" baseline="0" dirty="0" smtClean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 2" panose="05020102010507070707" pitchFamily="18" charset="2"/>
                        </a:rPr>
                        <a:t>Explica la relación causa-efecto entre la variable independiente y la dependiente. </a:t>
                      </a:r>
                    </a:p>
                    <a:p>
                      <a:pPr marL="2520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BO" sz="300" b="0" dirty="0">
                        <a:solidFill>
                          <a:srgbClr val="0000FF"/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4C0F4"/>
                    </a:solidFill>
                  </a:tcPr>
                </a:tc>
              </a:tr>
              <a:tr h="163184">
                <a:tc vMerge="1">
                  <a:txBody>
                    <a:bodyPr/>
                    <a:lstStyle/>
                    <a:p>
                      <a:endParaRPr lang="es-ES" sz="1400" b="1" dirty="0">
                        <a:solidFill>
                          <a:srgbClr val="C00000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>
                    <a:solidFill>
                      <a:srgbClr val="EBEBF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BO" sz="1300" dirty="0" smtClean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 2" panose="05020102010507070707" pitchFamily="18" charset="2"/>
                        </a:rPr>
                        <a:t></a:t>
                      </a:r>
                      <a:r>
                        <a:rPr lang="es-BO" sz="1300" b="0" dirty="0" smtClean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 2" panose="05020102010507070707" pitchFamily="18" charset="2"/>
                        </a:rPr>
                        <a:t>Cuando</a:t>
                      </a:r>
                      <a:r>
                        <a:rPr lang="es-BO" sz="1300" b="0" baseline="0" dirty="0" smtClean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 2" panose="05020102010507070707" pitchFamily="18" charset="2"/>
                        </a:rPr>
                        <a:t> el alcance es exploratorio, </a:t>
                      </a:r>
                      <a:r>
                        <a:rPr lang="es-BO" sz="1300" b="0" baseline="0" dirty="0" smtClean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es decir cuando se trata de un problema que no se ha abordado antes, </a:t>
                      </a:r>
                      <a:r>
                        <a:rPr lang="es-BO" sz="1300" b="0" baseline="0" dirty="0" smtClean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 2" panose="05020102010507070707" pitchFamily="18" charset="2"/>
                        </a:rPr>
                        <a:t>n</a:t>
                      </a:r>
                      <a:r>
                        <a:rPr lang="es-BO" sz="1300" b="0" dirty="0" smtClean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 2" panose="05020102010507070707" pitchFamily="18" charset="2"/>
                        </a:rPr>
                        <a:t>o</a:t>
                      </a:r>
                      <a:r>
                        <a:rPr lang="es-BO" sz="1300" b="0" dirty="0" smtClean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se formulan hipótesis, </a:t>
                      </a:r>
                      <a:r>
                        <a:rPr lang="es-BO" sz="1300" b="0" baseline="0" dirty="0" smtClean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pero sí conjeturas iniciales.</a:t>
                      </a:r>
                      <a:endParaRPr lang="es-BO" sz="500" b="0" baseline="0" dirty="0" smtClean="0">
                        <a:solidFill>
                          <a:srgbClr val="0000FF"/>
                        </a:solidFill>
                        <a:effectLst/>
                        <a:latin typeface="Lucida Sans" panose="020B0602030504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4C0F4"/>
                    </a:solidFill>
                  </a:tcPr>
                </a:tc>
              </a:tr>
              <a:tr h="138078">
                <a:tc gridSpan="2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BO" sz="1200" b="0" dirty="0" smtClean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 2" panose="05020102010507070707" pitchFamily="18" charset="2"/>
                        </a:rPr>
                        <a:t></a:t>
                      </a:r>
                      <a:r>
                        <a:rPr lang="es-BO" sz="1200" b="0" dirty="0" smtClean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Ver documento sobre hipótesis:</a:t>
                      </a:r>
                      <a:r>
                        <a:rPr lang="es-BO" sz="1200" b="0" baseline="0" dirty="0" smtClean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BO" sz="1200" b="0" baseline="0" dirty="0" smtClean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"/>
                        </a:rPr>
                        <a:t>La hipótesis – El paso 5 de la Investigación Científica</a:t>
                      </a:r>
                      <a:r>
                        <a:rPr lang="es-BO" sz="1200" b="0" baseline="0" dirty="0" smtClean="0">
                          <a:solidFill>
                            <a:srgbClr val="0000FF"/>
                          </a:solidFill>
                          <a:effectLst/>
                          <a:latin typeface="Lucida Sans" panose="020B0602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BO" sz="400" b="0" baseline="0" dirty="0" smtClean="0">
                        <a:solidFill>
                          <a:srgbClr val="0000FF"/>
                        </a:solidFill>
                        <a:effectLst/>
                        <a:latin typeface="Lucida Sans" panose="020B0602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94C0F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BO" sz="500" b="0" baseline="0" dirty="0" smtClean="0">
                        <a:effectLst/>
                        <a:latin typeface="Lucida Sans" panose="020B0602030504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E6CD"/>
                    </a:solidFill>
                  </a:tcPr>
                </a:tc>
              </a:tr>
            </a:tbl>
          </a:graphicData>
        </a:graphic>
      </p:graphicFrame>
      <p:sp>
        <p:nvSpPr>
          <p:cNvPr id="8" name="128 Rectángulo"/>
          <p:cNvSpPr/>
          <p:nvPr/>
        </p:nvSpPr>
        <p:spPr bwMode="auto">
          <a:xfrm>
            <a:off x="2555776" y="6525344"/>
            <a:ext cx="4384200" cy="3240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 eaLnBrk="0" hangingPunct="0">
              <a:defRPr/>
            </a:pPr>
            <a:r>
              <a:rPr lang="es-BO" sz="1600" b="0" dirty="0" smtClean="0">
                <a:solidFill>
                  <a:srgbClr val="0000FF"/>
                </a:solidFill>
                <a:latin typeface="Lucida Sans" panose="020B0602030504020204" pitchFamily="34" charset="0"/>
              </a:rPr>
              <a:t>La hipótesis tiene que ser contrastada.</a:t>
            </a:r>
            <a:endParaRPr lang="es-ES" sz="1600" b="0" kern="0" dirty="0">
              <a:solidFill>
                <a:srgbClr val="0000FF"/>
              </a:solidFill>
              <a:latin typeface="Lucida Sans" pitchFamily="34" charset="0"/>
              <a:cs typeface="Lucida San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2637462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Génesis">
  <a:themeElements>
    <a:clrScheme name="Génesis">
      <a:dk1>
        <a:sysClr val="windowText" lastClr="000000"/>
      </a:dk1>
      <a:lt1>
        <a:sysClr val="window" lastClr="FFFFFF"/>
      </a:lt1>
      <a:dk2>
        <a:srgbClr val="465466"/>
      </a:dk2>
      <a:lt2>
        <a:srgbClr val="BBD7F8"/>
      </a:lt2>
      <a:accent1>
        <a:srgbClr val="80B606"/>
      </a:accent1>
      <a:accent2>
        <a:srgbClr val="E29F1D"/>
      </a:accent2>
      <a:accent3>
        <a:srgbClr val="2397E2"/>
      </a:accent3>
      <a:accent4>
        <a:srgbClr val="35ACA2"/>
      </a:accent4>
      <a:accent5>
        <a:srgbClr val="5430BB"/>
      </a:accent5>
      <a:accent6>
        <a:srgbClr val="8D34E0"/>
      </a:accent6>
      <a:hlink>
        <a:srgbClr val="00B0F0"/>
      </a:hlink>
      <a:folHlink>
        <a:srgbClr val="0070C0"/>
      </a:folHlink>
    </a:clrScheme>
    <a:fontScheme name="Génesis">
      <a:majorFont>
        <a:latin typeface="Calisto MT"/>
        <a:ea typeface=""/>
        <a:cs typeface=""/>
        <a:font script="Jpan" typeface="ＭＳ 明朝"/>
      </a:majorFont>
      <a:minorFont>
        <a:latin typeface="Calisto MT"/>
        <a:ea typeface=""/>
        <a:cs typeface=""/>
        <a:font script="Jpan" typeface="ＭＳ 明朝"/>
      </a:minorFont>
    </a:fontScheme>
    <a:fmtScheme name="Génesis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00000"/>
                <a:greenMod val="110000"/>
              </a:schemeClr>
            </a:gs>
            <a:gs pos="75000">
              <a:schemeClr val="phClr">
                <a:tint val="40000"/>
                <a:satMod val="150000"/>
                <a:redMod val="100000"/>
                <a:blueMod val="100000"/>
              </a:schemeClr>
            </a:gs>
            <a:gs pos="100000">
              <a:schemeClr val="phClr">
                <a:tint val="60000"/>
                <a:satMod val="120000"/>
                <a:redMod val="100000"/>
                <a:blueMod val="100000"/>
              </a:schemeClr>
            </a:gs>
          </a:gsLst>
          <a:path path="circle">
            <a:fillToRect l="25000" t="25000" r="5000" b="5000"/>
          </a:path>
        </a:gradFill>
        <a:gradFill rotWithShape="1">
          <a:gsLst>
            <a:gs pos="0">
              <a:schemeClr val="phClr">
                <a:tint val="50000"/>
                <a:shade val="100000"/>
                <a:alpha val="100000"/>
                <a:satMod val="150000"/>
              </a:schemeClr>
            </a:gs>
            <a:gs pos="40000">
              <a:schemeClr val="phClr">
                <a:tint val="70000"/>
                <a:shade val="100000"/>
                <a:alpha val="100000"/>
                <a:satMod val="150000"/>
              </a:schemeClr>
            </a:gs>
            <a:gs pos="100000">
              <a:schemeClr val="phClr">
                <a:shade val="90000"/>
                <a:satMod val="11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11400000" sx="102000" sy="101000" algn="tl" rotWithShape="0">
              <a:srgbClr val="000000">
                <a:alpha val="35000"/>
              </a:srgbClr>
            </a:outerShdw>
          </a:effectLst>
          <a:scene3d>
            <a:camera prst="perspectiveFront" fov="4800000"/>
            <a:lightRig rig="morning" dir="tl"/>
          </a:scene3d>
          <a:sp3d prstMaterial="softmetal">
            <a:bevelT w="0" h="0"/>
          </a:sp3d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reflection blurRad="101600" stA="40000" endPos="50000" dist="63500" dir="5400000" fadeDir="7200000" sy="-100000" kx="300000" rotWithShape="0"/>
          </a:effectLst>
          <a:scene3d>
            <a:camera prst="orthographicFront">
              <a:rot lat="0" lon="0" rev="0"/>
            </a:camera>
            <a:lightRig rig="chilly" dir="tr">
              <a:rot lat="0" lon="0" rev="1200000"/>
            </a:lightRig>
          </a:scene3d>
          <a:sp3d prstMaterial="plastic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1"/>
          <a:stretch/>
        </a:blipFill>
        <a:blipFill rotWithShape="1">
          <a:blip xmlns:r="http://schemas.openxmlformats.org/officeDocument/2006/relationships" r:embed="rId2"/>
          <a:stretch/>
        </a:blipFill>
        <a:blipFill rotWithShape="1">
          <a:blip xmlns:r="http://schemas.openxmlformats.org/officeDocument/2006/relationships" r:embed="rId3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Génesis.thmx</Template>
  <TotalTime>151030</TotalTime>
  <Words>4260</Words>
  <Application>Microsoft Macintosh PowerPoint</Application>
  <PresentationFormat>Presentación en pantalla (4:3)</PresentationFormat>
  <Paragraphs>380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0" baseType="lpstr">
      <vt:lpstr>Génesis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QUASAR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EDISON COIMBRA</dc:creator>
  <cp:lastModifiedBy>luz elena cervantes</cp:lastModifiedBy>
  <cp:revision>7684</cp:revision>
  <dcterms:created xsi:type="dcterms:W3CDTF">2006-01-17T04:55:05Z</dcterms:created>
  <dcterms:modified xsi:type="dcterms:W3CDTF">2025-05-14T15:55:29Z</dcterms:modified>
</cp:coreProperties>
</file>