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72" r:id="rId6"/>
    <p:sldId id="264" r:id="rId7"/>
    <p:sldId id="273" r:id="rId8"/>
    <p:sldId id="265" r:id="rId9"/>
    <p:sldId id="274" r:id="rId10"/>
    <p:sldId id="275" r:id="rId11"/>
    <p:sldId id="271" r:id="rId12"/>
    <p:sldId id="276" r:id="rId13"/>
    <p:sldId id="277" r:id="rId14"/>
    <p:sldId id="270" r:id="rId15"/>
  </p:sldIdLst>
  <p:sldSz cx="18288000" cy="10287000"/>
  <p:notesSz cx="6858000" cy="9144000"/>
  <p:embeddedFontLst>
    <p:embeddedFont>
      <p:font typeface="Berton" panose="020B0604020202020204" charset="0"/>
      <p:regular r:id="rId16"/>
    </p:embeddedFont>
    <p:embeddedFont>
      <p:font typeface="Manjari" panose="020B0604020202020204" charset="0"/>
      <p:regular r:id="rId17"/>
    </p:embeddedFont>
    <p:embeddedFont>
      <p:font typeface="Manjari Bold" panose="020B0604020202020204" charset="0"/>
      <p:regular r:id="rId18"/>
    </p:embeddedFont>
    <p:embeddedFont>
      <p:font typeface="Sigher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4622" autoAdjust="0"/>
  </p:normalViewPr>
  <p:slideViewPr>
    <p:cSldViewPr>
      <p:cViewPr varScale="1">
        <p:scale>
          <a:sx n="52" d="100"/>
          <a:sy n="52" d="100"/>
        </p:scale>
        <p:origin x="629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5692">
            <a:off x="-96612" y="-173783"/>
            <a:ext cx="18481224" cy="10634567"/>
          </a:xfrm>
          <a:custGeom>
            <a:avLst/>
            <a:gdLst/>
            <a:ahLst/>
            <a:cxnLst/>
            <a:rect l="l" t="t" r="r" b="b"/>
            <a:pathLst>
              <a:path w="18481224" h="10634567">
                <a:moveTo>
                  <a:pt x="196563" y="0"/>
                </a:moveTo>
                <a:lnTo>
                  <a:pt x="18481224" y="349444"/>
                </a:lnTo>
                <a:lnTo>
                  <a:pt x="18284661" y="10634566"/>
                </a:lnTo>
                <a:lnTo>
                  <a:pt x="0" y="10285122"/>
                </a:lnTo>
                <a:lnTo>
                  <a:pt x="196563" y="0"/>
                </a:lnTo>
                <a:close/>
              </a:path>
            </a:pathLst>
          </a:custGeom>
          <a:blipFill>
            <a:blip r:embed="rId2"/>
            <a:stretch>
              <a:fillRect l="-4136" t="-15468" r="-4064" b="-26498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 rot="303597">
            <a:off x="-1080922" y="-1093712"/>
            <a:ext cx="21009806" cy="12474425"/>
            <a:chOff x="0" y="0"/>
            <a:chExt cx="28013075" cy="16632566"/>
          </a:xfrm>
        </p:grpSpPr>
        <p:sp>
          <p:nvSpPr>
            <p:cNvPr id="4" name="Freeform 4"/>
            <p:cNvSpPr/>
            <p:nvPr/>
          </p:nvSpPr>
          <p:spPr>
            <a:xfrm rot="-278853">
              <a:off x="763003" y="5682058"/>
              <a:ext cx="26894130" cy="9877181"/>
            </a:xfrm>
            <a:custGeom>
              <a:avLst/>
              <a:gdLst/>
              <a:ahLst/>
              <a:cxnLst/>
              <a:rect l="l" t="t" r="r" b="b"/>
              <a:pathLst>
                <a:path w="26894130" h="9877181">
                  <a:moveTo>
                    <a:pt x="0" y="0"/>
                  </a:moveTo>
                  <a:lnTo>
                    <a:pt x="26894131" y="0"/>
                  </a:lnTo>
                  <a:lnTo>
                    <a:pt x="26894131" y="9877181"/>
                  </a:lnTo>
                  <a:lnTo>
                    <a:pt x="0" y="98771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3561" r="-39267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Freeform 5"/>
            <p:cNvSpPr/>
            <p:nvPr/>
          </p:nvSpPr>
          <p:spPr>
            <a:xfrm rot="10516286">
              <a:off x="361346" y="1091703"/>
              <a:ext cx="26894130" cy="9877181"/>
            </a:xfrm>
            <a:custGeom>
              <a:avLst/>
              <a:gdLst/>
              <a:ahLst/>
              <a:cxnLst/>
              <a:rect l="l" t="t" r="r" b="b"/>
              <a:pathLst>
                <a:path w="26894130" h="9877181">
                  <a:moveTo>
                    <a:pt x="0" y="0"/>
                  </a:moveTo>
                  <a:lnTo>
                    <a:pt x="26894130" y="0"/>
                  </a:lnTo>
                  <a:lnTo>
                    <a:pt x="26894130" y="9877181"/>
                  </a:lnTo>
                  <a:lnTo>
                    <a:pt x="0" y="98771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3561" r="-39267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6" name="Freeform 6"/>
          <p:cNvSpPr/>
          <p:nvPr/>
        </p:nvSpPr>
        <p:spPr>
          <a:xfrm rot="2260433" flipH="1">
            <a:off x="15968154" y="358400"/>
            <a:ext cx="2185361" cy="3404954"/>
          </a:xfrm>
          <a:custGeom>
            <a:avLst/>
            <a:gdLst/>
            <a:ahLst/>
            <a:cxnLst/>
            <a:rect l="l" t="t" r="r" b="b"/>
            <a:pathLst>
              <a:path w="2185361" h="3404954">
                <a:moveTo>
                  <a:pt x="2185361" y="0"/>
                </a:moveTo>
                <a:lnTo>
                  <a:pt x="0" y="0"/>
                </a:lnTo>
                <a:lnTo>
                  <a:pt x="0" y="3404954"/>
                </a:lnTo>
                <a:lnTo>
                  <a:pt x="2185361" y="3404954"/>
                </a:lnTo>
                <a:lnTo>
                  <a:pt x="218536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>
            <a:off x="5766381" y="2437314"/>
            <a:ext cx="7315200" cy="2088157"/>
          </a:xfrm>
          <a:custGeom>
            <a:avLst/>
            <a:gdLst/>
            <a:ahLst/>
            <a:cxnLst/>
            <a:rect l="l" t="t" r="r" b="b"/>
            <a:pathLst>
              <a:path w="7315200" h="2088157">
                <a:moveTo>
                  <a:pt x="0" y="0"/>
                </a:moveTo>
                <a:lnTo>
                  <a:pt x="7315200" y="0"/>
                </a:lnTo>
                <a:lnTo>
                  <a:pt x="7315200" y="2088157"/>
                </a:lnTo>
                <a:lnTo>
                  <a:pt x="0" y="20881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 rot="-1076751" flipH="1">
            <a:off x="-1524989" y="6341728"/>
            <a:ext cx="3736727" cy="3944722"/>
          </a:xfrm>
          <a:custGeom>
            <a:avLst/>
            <a:gdLst/>
            <a:ahLst/>
            <a:cxnLst/>
            <a:rect l="l" t="t" r="r" b="b"/>
            <a:pathLst>
              <a:path w="3736727" h="3944722">
                <a:moveTo>
                  <a:pt x="3736727" y="0"/>
                </a:moveTo>
                <a:lnTo>
                  <a:pt x="0" y="0"/>
                </a:lnTo>
                <a:lnTo>
                  <a:pt x="0" y="3944722"/>
                </a:lnTo>
                <a:lnTo>
                  <a:pt x="3736727" y="3944722"/>
                </a:lnTo>
                <a:lnTo>
                  <a:pt x="373672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Freeform 9"/>
          <p:cNvSpPr/>
          <p:nvPr/>
        </p:nvSpPr>
        <p:spPr>
          <a:xfrm>
            <a:off x="14012432" y="980176"/>
            <a:ext cx="1143047" cy="1457138"/>
          </a:xfrm>
          <a:custGeom>
            <a:avLst/>
            <a:gdLst/>
            <a:ahLst/>
            <a:cxnLst/>
            <a:rect l="l" t="t" r="r" b="b"/>
            <a:pathLst>
              <a:path w="1143047" h="1457138">
                <a:moveTo>
                  <a:pt x="0" y="0"/>
                </a:moveTo>
                <a:lnTo>
                  <a:pt x="1143047" y="0"/>
                </a:lnTo>
                <a:lnTo>
                  <a:pt x="1143047" y="1457138"/>
                </a:lnTo>
                <a:lnTo>
                  <a:pt x="0" y="14571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81433" b="-78718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0" name="Freeform 10"/>
          <p:cNvSpPr/>
          <p:nvPr/>
        </p:nvSpPr>
        <p:spPr>
          <a:xfrm>
            <a:off x="3104887" y="7762143"/>
            <a:ext cx="1143047" cy="1457138"/>
          </a:xfrm>
          <a:custGeom>
            <a:avLst/>
            <a:gdLst/>
            <a:ahLst/>
            <a:cxnLst/>
            <a:rect l="l" t="t" r="r" b="b"/>
            <a:pathLst>
              <a:path w="1143047" h="1457138">
                <a:moveTo>
                  <a:pt x="0" y="0"/>
                </a:moveTo>
                <a:lnTo>
                  <a:pt x="1143047" y="0"/>
                </a:lnTo>
                <a:lnTo>
                  <a:pt x="1143047" y="1457138"/>
                </a:lnTo>
                <a:lnTo>
                  <a:pt x="0" y="14571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81433" b="-78718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>
          <a:xfrm>
            <a:off x="-582974" y="-1622980"/>
            <a:ext cx="5725342" cy="5713537"/>
          </a:xfrm>
          <a:custGeom>
            <a:avLst/>
            <a:gdLst/>
            <a:ahLst/>
            <a:cxnLst/>
            <a:rect l="l" t="t" r="r" b="b"/>
            <a:pathLst>
              <a:path w="5725342" h="5713537">
                <a:moveTo>
                  <a:pt x="0" y="0"/>
                </a:moveTo>
                <a:lnTo>
                  <a:pt x="5725342" y="0"/>
                </a:lnTo>
                <a:lnTo>
                  <a:pt x="5725342" y="5713537"/>
                </a:lnTo>
                <a:lnTo>
                  <a:pt x="0" y="571353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2" name="Freeform 12"/>
          <p:cNvSpPr/>
          <p:nvPr/>
        </p:nvSpPr>
        <p:spPr>
          <a:xfrm>
            <a:off x="14761472" y="45553"/>
            <a:ext cx="3490841" cy="3490841"/>
          </a:xfrm>
          <a:custGeom>
            <a:avLst/>
            <a:gdLst/>
            <a:ahLst/>
            <a:cxnLst/>
            <a:rect l="l" t="t" r="r" b="b"/>
            <a:pathLst>
              <a:path w="3490841" h="3490841">
                <a:moveTo>
                  <a:pt x="0" y="0"/>
                </a:moveTo>
                <a:lnTo>
                  <a:pt x="3490841" y="0"/>
                </a:lnTo>
                <a:lnTo>
                  <a:pt x="3490841" y="3490841"/>
                </a:lnTo>
                <a:lnTo>
                  <a:pt x="0" y="349084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3" name="TextBox 13"/>
          <p:cNvSpPr txBox="1"/>
          <p:nvPr/>
        </p:nvSpPr>
        <p:spPr>
          <a:xfrm rot="7990">
            <a:off x="840457" y="4857315"/>
            <a:ext cx="16606240" cy="1980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38"/>
              </a:lnSpc>
            </a:pPr>
            <a:r>
              <a:rPr lang="en-US" sz="6300" spc="189" dirty="0">
                <a:solidFill>
                  <a:srgbClr val="032542"/>
                </a:solidFill>
                <a:latin typeface="Berton"/>
                <a:ea typeface="Berton"/>
                <a:cs typeface="Berton"/>
                <a:sym typeface="Berton"/>
              </a:rPr>
              <a:t>C ONTROL GENETICO DE LA FUNCION CELULAR Y LA HERENCIA</a:t>
            </a:r>
          </a:p>
        </p:txBody>
      </p:sp>
      <p:sp>
        <p:nvSpPr>
          <p:cNvPr id="14" name="TextBox 14"/>
          <p:cNvSpPr txBox="1"/>
          <p:nvPr/>
        </p:nvSpPr>
        <p:spPr>
          <a:xfrm rot="7990">
            <a:off x="6840619" y="2957200"/>
            <a:ext cx="5166540" cy="1127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</a:pPr>
            <a:r>
              <a:rPr lang="en-US" sz="5720" spc="274" dirty="0">
                <a:solidFill>
                  <a:srgbClr val="032542"/>
                </a:solidFill>
                <a:latin typeface="Berton"/>
                <a:ea typeface="Berton"/>
                <a:cs typeface="Berton"/>
                <a:sym typeface="Berton"/>
              </a:rPr>
              <a:t>CAPITULO 4</a:t>
            </a:r>
          </a:p>
        </p:txBody>
      </p:sp>
      <p:sp>
        <p:nvSpPr>
          <p:cNvPr id="15" name="TextBox 15"/>
          <p:cNvSpPr txBox="1"/>
          <p:nvPr/>
        </p:nvSpPr>
        <p:spPr>
          <a:xfrm rot="35827">
            <a:off x="6019510" y="6878746"/>
            <a:ext cx="6248484" cy="966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8"/>
              </a:lnSpc>
            </a:pPr>
            <a:r>
              <a:rPr lang="en-US" sz="3548" b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ALINE VALENTINA LOPEZ GUTIERREZ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AF9EF-8BE2-3C1A-036D-BFF9C3BA8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81E04A0-A2B5-A04F-B377-00131DB1F86F}"/>
              </a:ext>
            </a:extLst>
          </p:cNvPr>
          <p:cNvSpPr/>
          <p:nvPr/>
        </p:nvSpPr>
        <p:spPr>
          <a:xfrm rot="-65692">
            <a:off x="-96612" y="-173783"/>
            <a:ext cx="18481224" cy="10634567"/>
          </a:xfrm>
          <a:custGeom>
            <a:avLst/>
            <a:gdLst/>
            <a:ahLst/>
            <a:cxnLst/>
            <a:rect l="l" t="t" r="r" b="b"/>
            <a:pathLst>
              <a:path w="18481224" h="10634567">
                <a:moveTo>
                  <a:pt x="196563" y="0"/>
                </a:moveTo>
                <a:lnTo>
                  <a:pt x="18481224" y="349444"/>
                </a:lnTo>
                <a:lnTo>
                  <a:pt x="18284661" y="10634566"/>
                </a:lnTo>
                <a:lnTo>
                  <a:pt x="0" y="10285122"/>
                </a:lnTo>
                <a:lnTo>
                  <a:pt x="196563" y="0"/>
                </a:lnTo>
                <a:close/>
              </a:path>
            </a:pathLst>
          </a:custGeom>
          <a:blipFill>
            <a:blip r:embed="rId2"/>
            <a:stretch>
              <a:fillRect l="-4136" t="-15468" r="-4064" b="-26498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78F1A4C-66BA-F05C-5BDF-DB3BA2B692CF}"/>
              </a:ext>
            </a:extLst>
          </p:cNvPr>
          <p:cNvSpPr txBox="1"/>
          <p:nvPr/>
        </p:nvSpPr>
        <p:spPr>
          <a:xfrm>
            <a:off x="1295400" y="3261161"/>
            <a:ext cx="5861950" cy="1039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ea typeface="Manjari Bold"/>
                <a:cs typeface="Arial" panose="020B0604020202020204" pitchFamily="34" charset="0"/>
                <a:sym typeface="Manjari Bold"/>
              </a:rPr>
              <a:t>La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ea typeface="Manjari Bold"/>
                <a:cs typeface="Arial" panose="020B0604020202020204" pitchFamily="34" charset="0"/>
                <a:sym typeface="Manjari Bold"/>
              </a:rPr>
              <a:t>transcripción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ea typeface="Manjari Bold"/>
                <a:cs typeface="Arial" panose="020B0604020202020204" pitchFamily="34" charset="0"/>
                <a:sym typeface="Manjari Bold"/>
              </a:rPr>
              <a:t> es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ea typeface="Manjari Bold"/>
                <a:cs typeface="Arial" panose="020B0604020202020204" pitchFamily="34" charset="0"/>
                <a:sym typeface="Manjari Bold"/>
              </a:rPr>
              <a:t>el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ea typeface="Manjari Bold"/>
                <a:cs typeface="Arial" panose="020B0604020202020204" pitchFamily="34" charset="0"/>
                <a:sym typeface="Manjari Bold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ea typeface="Manjari Bold"/>
                <a:cs typeface="Arial" panose="020B0604020202020204" pitchFamily="34" charset="0"/>
                <a:sym typeface="Manjari Bold"/>
              </a:rPr>
              <a:t>proceso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ea typeface="Manjari Bold"/>
                <a:cs typeface="Arial" panose="020B0604020202020204" pitchFamily="34" charset="0"/>
                <a:sym typeface="Manjari Bold"/>
              </a:rPr>
              <a:t> de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ea typeface="Manjari Bold"/>
                <a:cs typeface="Arial" panose="020B0604020202020204" pitchFamily="34" charset="0"/>
                <a:sym typeface="Manjari Bold"/>
              </a:rPr>
              <a:t>sintetizar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ea typeface="Manjari Bold"/>
                <a:cs typeface="Arial" panose="020B0604020202020204" pitchFamily="34" charset="0"/>
                <a:sym typeface="Manjari Bold"/>
              </a:rPr>
              <a:t> ARN a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ea typeface="Manjari Bold"/>
                <a:cs typeface="Arial" panose="020B0604020202020204" pitchFamily="34" charset="0"/>
                <a:sym typeface="Manjari Bold"/>
              </a:rPr>
              <a:t>partir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ea typeface="Manjari Bold"/>
                <a:cs typeface="Arial" panose="020B0604020202020204" pitchFamily="34" charset="0"/>
                <a:sym typeface="Manjari Bold"/>
              </a:rPr>
              <a:t> de ADN.</a:t>
            </a:r>
            <a:endParaRPr lang="en-US" sz="2186" b="1" dirty="0">
              <a:solidFill>
                <a:schemeClr val="tx2"/>
              </a:solidFill>
              <a:latin typeface="Arial" panose="020B0604020202020204" pitchFamily="34" charset="0"/>
              <a:ea typeface="Manjari Bold"/>
              <a:cs typeface="Arial" panose="020B0604020202020204" pitchFamily="34" charset="0"/>
              <a:sym typeface="Manjari Bold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037DB131-34A1-B607-CF47-C1CBB2024C2F}"/>
              </a:ext>
            </a:extLst>
          </p:cNvPr>
          <p:cNvGrpSpPr/>
          <p:nvPr/>
        </p:nvGrpSpPr>
        <p:grpSpPr>
          <a:xfrm rot="303597">
            <a:off x="6077873" y="41921"/>
            <a:ext cx="5540438" cy="3289596"/>
            <a:chOff x="0" y="0"/>
            <a:chExt cx="7387251" cy="438612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D21B1EC-FCE4-B6A2-EC7C-08BA7EBBE985}"/>
                </a:ext>
              </a:extLst>
            </p:cNvPr>
            <p:cNvSpPr/>
            <p:nvPr/>
          </p:nvSpPr>
          <p:spPr>
            <a:xfrm rot="-278853">
              <a:off x="201209" y="1498400"/>
              <a:ext cx="7092177" cy="2604684"/>
            </a:xfrm>
            <a:custGeom>
              <a:avLst/>
              <a:gdLst/>
              <a:ahLst/>
              <a:cxnLst/>
              <a:rect l="l" t="t" r="r" b="b"/>
              <a:pathLst>
                <a:path w="7092177" h="2604684">
                  <a:moveTo>
                    <a:pt x="0" y="0"/>
                  </a:moveTo>
                  <a:lnTo>
                    <a:pt x="7092178" y="0"/>
                  </a:lnTo>
                  <a:lnTo>
                    <a:pt x="7092178" y="2604684"/>
                  </a:lnTo>
                  <a:lnTo>
                    <a:pt x="0" y="260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3561" r="-39267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368C27F-5E9C-CA66-029C-2059BB1FB5BD}"/>
                </a:ext>
              </a:extLst>
            </p:cNvPr>
            <p:cNvSpPr/>
            <p:nvPr/>
          </p:nvSpPr>
          <p:spPr>
            <a:xfrm rot="10516286">
              <a:off x="95290" y="287890"/>
              <a:ext cx="7092177" cy="2604684"/>
            </a:xfrm>
            <a:custGeom>
              <a:avLst/>
              <a:gdLst/>
              <a:ahLst/>
              <a:cxnLst/>
              <a:rect l="l" t="t" r="r" b="b"/>
              <a:pathLst>
                <a:path w="7092177" h="2604684">
                  <a:moveTo>
                    <a:pt x="0" y="0"/>
                  </a:moveTo>
                  <a:lnTo>
                    <a:pt x="7092177" y="0"/>
                  </a:lnTo>
                  <a:lnTo>
                    <a:pt x="7092177" y="2604684"/>
                  </a:lnTo>
                  <a:lnTo>
                    <a:pt x="0" y="260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3561" r="-39267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1F65F84F-03ED-A7DD-91EB-9A478BDB7865}"/>
              </a:ext>
            </a:extLst>
          </p:cNvPr>
          <p:cNvSpPr txBox="1"/>
          <p:nvPr/>
        </p:nvSpPr>
        <p:spPr>
          <a:xfrm rot="7990">
            <a:off x="6019519" y="1411182"/>
            <a:ext cx="5288942" cy="707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2"/>
              </a:lnSpc>
            </a:pPr>
            <a:r>
              <a:rPr lang="en-US" sz="5400" b="1" dirty="0" err="1">
                <a:solidFill>
                  <a:schemeClr val="tx2"/>
                </a:solidFill>
                <a:latin typeface="Berton" panose="020B0604020202020204" charset="0"/>
                <a:ea typeface="Manjari Bold"/>
                <a:cs typeface="Manjari Bold"/>
                <a:sym typeface="Manjari Bold"/>
              </a:rPr>
              <a:t>Transcripción</a:t>
            </a:r>
            <a:endParaRPr lang="en-US" sz="5172" spc="274" dirty="0">
              <a:solidFill>
                <a:srgbClr val="032542"/>
              </a:solidFill>
              <a:latin typeface="Berton" panose="020B0604020202020204" charset="0"/>
              <a:ea typeface="Berton"/>
              <a:cs typeface="Berton"/>
              <a:sym typeface="Berton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C30B6675-BCA8-40C2-2C2B-A0CB364BF511}"/>
              </a:ext>
            </a:extLst>
          </p:cNvPr>
          <p:cNvSpPr/>
          <p:nvPr/>
        </p:nvSpPr>
        <p:spPr>
          <a:xfrm rot="-1634658">
            <a:off x="5323798" y="275109"/>
            <a:ext cx="894410" cy="754557"/>
          </a:xfrm>
          <a:custGeom>
            <a:avLst/>
            <a:gdLst/>
            <a:ahLst/>
            <a:cxnLst/>
            <a:rect l="l" t="t" r="r" b="b"/>
            <a:pathLst>
              <a:path w="894410" h="754557">
                <a:moveTo>
                  <a:pt x="0" y="0"/>
                </a:moveTo>
                <a:lnTo>
                  <a:pt x="894411" y="0"/>
                </a:lnTo>
                <a:lnTo>
                  <a:pt x="894411" y="754557"/>
                </a:lnTo>
                <a:lnTo>
                  <a:pt x="0" y="7545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755DBE50-831F-FC9F-6066-93F05B46F1C1}"/>
              </a:ext>
            </a:extLst>
          </p:cNvPr>
          <p:cNvSpPr/>
          <p:nvPr/>
        </p:nvSpPr>
        <p:spPr>
          <a:xfrm rot="-4369647">
            <a:off x="157314" y="-173912"/>
            <a:ext cx="1666571" cy="2196672"/>
          </a:xfrm>
          <a:custGeom>
            <a:avLst/>
            <a:gdLst/>
            <a:ahLst/>
            <a:cxnLst/>
            <a:rect l="l" t="t" r="r" b="b"/>
            <a:pathLst>
              <a:path w="1847471" h="2878497">
                <a:moveTo>
                  <a:pt x="0" y="0"/>
                </a:moveTo>
                <a:lnTo>
                  <a:pt x="1847471" y="0"/>
                </a:lnTo>
                <a:lnTo>
                  <a:pt x="1847471" y="2878497"/>
                </a:lnTo>
                <a:lnTo>
                  <a:pt x="0" y="28784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pic>
        <p:nvPicPr>
          <p:cNvPr id="18" name="Imagen 17" descr="Diagrama&#10;&#10;El contenido generado por IA puede ser incorrecto.">
            <a:extLst>
              <a:ext uri="{FF2B5EF4-FFF2-40B4-BE49-F238E27FC236}">
                <a16:creationId xmlns:a16="http://schemas.microsoft.com/office/drawing/2014/main" id="{DC1CDF3F-DB30-E334-C7F5-31ED157EAC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6" r="1509" b="29423"/>
          <a:stretch/>
        </p:blipFill>
        <p:spPr>
          <a:xfrm>
            <a:off x="7569601" y="3169022"/>
            <a:ext cx="10502674" cy="428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2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93B03-6092-D7DF-3401-A47C8E713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B5D006A-D99B-6A95-534D-881FB9A116A7}"/>
              </a:ext>
            </a:extLst>
          </p:cNvPr>
          <p:cNvSpPr/>
          <p:nvPr/>
        </p:nvSpPr>
        <p:spPr>
          <a:xfrm rot="-65692">
            <a:off x="-96612" y="-173783"/>
            <a:ext cx="18481224" cy="10634567"/>
          </a:xfrm>
          <a:custGeom>
            <a:avLst/>
            <a:gdLst/>
            <a:ahLst/>
            <a:cxnLst/>
            <a:rect l="l" t="t" r="r" b="b"/>
            <a:pathLst>
              <a:path w="18481224" h="10634567">
                <a:moveTo>
                  <a:pt x="196563" y="0"/>
                </a:moveTo>
                <a:lnTo>
                  <a:pt x="18481224" y="349444"/>
                </a:lnTo>
                <a:lnTo>
                  <a:pt x="18284661" y="10634566"/>
                </a:lnTo>
                <a:lnTo>
                  <a:pt x="0" y="10285122"/>
                </a:lnTo>
                <a:lnTo>
                  <a:pt x="196563" y="0"/>
                </a:lnTo>
                <a:close/>
              </a:path>
            </a:pathLst>
          </a:custGeom>
          <a:blipFill>
            <a:blip r:embed="rId2"/>
            <a:stretch>
              <a:fillRect l="-4136" t="-15468" r="-4064" b="-26498"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3F49E7F-4083-1100-901F-814EE96D574C}"/>
              </a:ext>
            </a:extLst>
          </p:cNvPr>
          <p:cNvSpPr txBox="1"/>
          <p:nvPr/>
        </p:nvSpPr>
        <p:spPr>
          <a:xfrm>
            <a:off x="1219200" y="3306632"/>
            <a:ext cx="5861950" cy="1039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ea typeface="Manjari Bold"/>
                <a:cs typeface="Arial" panose="020B0604020202020204" pitchFamily="34" charset="0"/>
                <a:sym typeface="Manjari Bold"/>
              </a:rPr>
              <a:t>el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ea typeface="Manjari Bold"/>
                <a:cs typeface="Arial" panose="020B0604020202020204" pitchFamily="34" charset="0"/>
                <a:sym typeface="Manjari Bold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ea typeface="Manjari Bold"/>
                <a:cs typeface="Arial" panose="020B0604020202020204" pitchFamily="34" charset="0"/>
                <a:sym typeface="Manjari Bold"/>
              </a:rPr>
              <a:t>ARNm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ea typeface="Manjari Bold"/>
                <a:cs typeface="Arial" panose="020B0604020202020204" pitchFamily="34" charset="0"/>
                <a:sym typeface="Manjari Bold"/>
              </a:rPr>
              <a:t> es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ea typeface="Manjari Bold"/>
                <a:cs typeface="Arial" panose="020B0604020202020204" pitchFamily="34" charset="0"/>
                <a:sym typeface="Manjari Bold"/>
              </a:rPr>
              <a:t>leído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ea typeface="Manjari Bold"/>
                <a:cs typeface="Arial" panose="020B0604020202020204" pitchFamily="34" charset="0"/>
                <a:sym typeface="Manjari Bold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ea typeface="Manjari Bold"/>
                <a:cs typeface="Arial" panose="020B0604020202020204" pitchFamily="34" charset="0"/>
                <a:sym typeface="Manjari Bold"/>
              </a:rPr>
              <a:t>por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ea typeface="Manjari Bold"/>
                <a:cs typeface="Arial" panose="020B0604020202020204" pitchFamily="34" charset="0"/>
                <a:sym typeface="Manjari Bold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ea typeface="Manjari Bold"/>
                <a:cs typeface="Arial" panose="020B0604020202020204" pitchFamily="34" charset="0"/>
                <a:sym typeface="Manjari Bold"/>
              </a:rPr>
              <a:t>los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ea typeface="Manjari Bold"/>
                <a:cs typeface="Arial" panose="020B0604020202020204" pitchFamily="34" charset="0"/>
                <a:sym typeface="Manjari Bold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ea typeface="Manjari Bold"/>
                <a:cs typeface="Arial" panose="020B0604020202020204" pitchFamily="34" charset="0"/>
                <a:sym typeface="Manjari Bold"/>
              </a:rPr>
              <a:t>ribosomas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ea typeface="Manjari Bold"/>
                <a:cs typeface="Arial" panose="020B0604020202020204" pitchFamily="34" charset="0"/>
                <a:sym typeface="Manjari Bold"/>
              </a:rPr>
              <a:t> para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ea typeface="Manjari Bold"/>
                <a:cs typeface="Arial" panose="020B0604020202020204" pitchFamily="34" charset="0"/>
                <a:sym typeface="Manjari Bold"/>
              </a:rPr>
              <a:t>ensamblar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ea typeface="Manjari Bold"/>
                <a:cs typeface="Arial" panose="020B0604020202020204" pitchFamily="34" charset="0"/>
                <a:sym typeface="Manjari Bold"/>
              </a:rPr>
              <a:t> la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ea typeface="Manjari Bold"/>
                <a:cs typeface="Arial" panose="020B0604020202020204" pitchFamily="34" charset="0"/>
                <a:sym typeface="Manjari Bold"/>
              </a:rPr>
              <a:t>proteína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ea typeface="Manjari Bold"/>
                <a:cs typeface="Arial" panose="020B0604020202020204" pitchFamily="34" charset="0"/>
                <a:sym typeface="Manjari Bold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ea typeface="Manjari Bold"/>
                <a:cs typeface="Arial" panose="020B0604020202020204" pitchFamily="34" charset="0"/>
                <a:sym typeface="Manjari Bold"/>
              </a:rPr>
              <a:t>correcta</a:t>
            </a: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ea typeface="Manjari Bold"/>
              <a:cs typeface="Arial" panose="020B0604020202020204" pitchFamily="34" charset="0"/>
              <a:sym typeface="Manjari Bold"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B28A0948-B1A7-F350-9723-3522E633A5AC}"/>
              </a:ext>
            </a:extLst>
          </p:cNvPr>
          <p:cNvGrpSpPr/>
          <p:nvPr/>
        </p:nvGrpSpPr>
        <p:grpSpPr>
          <a:xfrm rot="303597">
            <a:off x="6077873" y="41920"/>
            <a:ext cx="5540438" cy="3289596"/>
            <a:chOff x="0" y="0"/>
            <a:chExt cx="7387251" cy="4386128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EE716231-0C88-5F14-610F-2ED3173A262E}"/>
                </a:ext>
              </a:extLst>
            </p:cNvPr>
            <p:cNvSpPr/>
            <p:nvPr/>
          </p:nvSpPr>
          <p:spPr>
            <a:xfrm rot="-278853">
              <a:off x="201209" y="1498400"/>
              <a:ext cx="7092177" cy="2604684"/>
            </a:xfrm>
            <a:custGeom>
              <a:avLst/>
              <a:gdLst/>
              <a:ahLst/>
              <a:cxnLst/>
              <a:rect l="l" t="t" r="r" b="b"/>
              <a:pathLst>
                <a:path w="7092177" h="2604684">
                  <a:moveTo>
                    <a:pt x="0" y="0"/>
                  </a:moveTo>
                  <a:lnTo>
                    <a:pt x="7092178" y="0"/>
                  </a:lnTo>
                  <a:lnTo>
                    <a:pt x="7092178" y="2604684"/>
                  </a:lnTo>
                  <a:lnTo>
                    <a:pt x="0" y="260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3561" r="-39267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26C76B7-CEBA-5B20-1AB2-A8CFC658D959}"/>
                </a:ext>
              </a:extLst>
            </p:cNvPr>
            <p:cNvSpPr/>
            <p:nvPr/>
          </p:nvSpPr>
          <p:spPr>
            <a:xfrm rot="10516286">
              <a:off x="95290" y="287890"/>
              <a:ext cx="7092177" cy="2604684"/>
            </a:xfrm>
            <a:custGeom>
              <a:avLst/>
              <a:gdLst/>
              <a:ahLst/>
              <a:cxnLst/>
              <a:rect l="l" t="t" r="r" b="b"/>
              <a:pathLst>
                <a:path w="7092177" h="2604684">
                  <a:moveTo>
                    <a:pt x="0" y="0"/>
                  </a:moveTo>
                  <a:lnTo>
                    <a:pt x="7092177" y="0"/>
                  </a:lnTo>
                  <a:lnTo>
                    <a:pt x="7092177" y="2604684"/>
                  </a:lnTo>
                  <a:lnTo>
                    <a:pt x="0" y="260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3561" r="-39267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C65317EC-DD35-E62C-213B-76D1B4CB7550}"/>
              </a:ext>
            </a:extLst>
          </p:cNvPr>
          <p:cNvSpPr txBox="1"/>
          <p:nvPr/>
        </p:nvSpPr>
        <p:spPr>
          <a:xfrm rot="7990">
            <a:off x="6181794" y="1367649"/>
            <a:ext cx="5288942" cy="645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72"/>
              </a:lnSpc>
            </a:pPr>
            <a:r>
              <a:rPr lang="en-US" sz="4800" b="1" dirty="0" err="1">
                <a:solidFill>
                  <a:schemeClr val="tx2"/>
                </a:solidFill>
                <a:latin typeface="Berton" panose="020B0604020202020204" charset="0"/>
                <a:ea typeface="Manjari Bold"/>
                <a:cs typeface="Manjari Bold"/>
                <a:sym typeface="Manjari Bold"/>
              </a:rPr>
              <a:t>Traducción</a:t>
            </a:r>
            <a:endParaRPr lang="en-US" sz="4772" spc="252" dirty="0">
              <a:solidFill>
                <a:schemeClr val="tx2"/>
              </a:solidFill>
              <a:latin typeface="Berton" panose="020B0604020202020204" charset="0"/>
              <a:ea typeface="Berton"/>
              <a:cs typeface="Berton"/>
              <a:sym typeface="Berton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1546ABAC-E27E-AA3E-B670-61EFDE289445}"/>
              </a:ext>
            </a:extLst>
          </p:cNvPr>
          <p:cNvSpPr/>
          <p:nvPr/>
        </p:nvSpPr>
        <p:spPr>
          <a:xfrm rot="3547600">
            <a:off x="11175176" y="22220"/>
            <a:ext cx="894410" cy="754557"/>
          </a:xfrm>
          <a:custGeom>
            <a:avLst/>
            <a:gdLst/>
            <a:ahLst/>
            <a:cxnLst/>
            <a:rect l="l" t="t" r="r" b="b"/>
            <a:pathLst>
              <a:path w="894410" h="754557">
                <a:moveTo>
                  <a:pt x="0" y="0"/>
                </a:moveTo>
                <a:lnTo>
                  <a:pt x="894410" y="0"/>
                </a:lnTo>
                <a:lnTo>
                  <a:pt x="894410" y="754557"/>
                </a:lnTo>
                <a:lnTo>
                  <a:pt x="0" y="7545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3BA5E453-C262-B30F-6D7B-601B07971F3D}"/>
              </a:ext>
            </a:extLst>
          </p:cNvPr>
          <p:cNvSpPr/>
          <p:nvPr/>
        </p:nvSpPr>
        <p:spPr>
          <a:xfrm rot="-4369647">
            <a:off x="157314" y="-173912"/>
            <a:ext cx="1666571" cy="2196672"/>
          </a:xfrm>
          <a:custGeom>
            <a:avLst/>
            <a:gdLst/>
            <a:ahLst/>
            <a:cxnLst/>
            <a:rect l="l" t="t" r="r" b="b"/>
            <a:pathLst>
              <a:path w="1847471" h="2878497">
                <a:moveTo>
                  <a:pt x="0" y="0"/>
                </a:moveTo>
                <a:lnTo>
                  <a:pt x="1847471" y="0"/>
                </a:lnTo>
                <a:lnTo>
                  <a:pt x="1847471" y="2878497"/>
                </a:lnTo>
                <a:lnTo>
                  <a:pt x="0" y="28784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9288DAF5-B03B-2234-0C62-ECD5A6497E8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6898" r="4542" b="4566"/>
          <a:stretch/>
        </p:blipFill>
        <p:spPr>
          <a:xfrm>
            <a:off x="10750184" y="3011836"/>
            <a:ext cx="7179199" cy="558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40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9A434-F2E7-DFD4-7153-00A3FD1DC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87609A3-DE9B-CAB4-E32B-E72A96CB23CF}"/>
              </a:ext>
            </a:extLst>
          </p:cNvPr>
          <p:cNvSpPr/>
          <p:nvPr/>
        </p:nvSpPr>
        <p:spPr>
          <a:xfrm rot="-65692">
            <a:off x="-96612" y="-173783"/>
            <a:ext cx="18481224" cy="10634567"/>
          </a:xfrm>
          <a:custGeom>
            <a:avLst/>
            <a:gdLst/>
            <a:ahLst/>
            <a:cxnLst/>
            <a:rect l="l" t="t" r="r" b="b"/>
            <a:pathLst>
              <a:path w="18481224" h="10634567">
                <a:moveTo>
                  <a:pt x="196563" y="0"/>
                </a:moveTo>
                <a:lnTo>
                  <a:pt x="18481224" y="349444"/>
                </a:lnTo>
                <a:lnTo>
                  <a:pt x="18284661" y="10634566"/>
                </a:lnTo>
                <a:lnTo>
                  <a:pt x="0" y="10285122"/>
                </a:lnTo>
                <a:lnTo>
                  <a:pt x="196563" y="0"/>
                </a:lnTo>
                <a:close/>
              </a:path>
            </a:pathLst>
          </a:custGeom>
          <a:blipFill>
            <a:blip r:embed="rId2"/>
            <a:stretch>
              <a:fillRect l="-4136" t="-15468" r="-4064" b="-26498"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D8C936D-1ED0-C984-337E-FCBD9C7B6F8A}"/>
              </a:ext>
            </a:extLst>
          </p:cNvPr>
          <p:cNvSpPr txBox="1"/>
          <p:nvPr/>
        </p:nvSpPr>
        <p:spPr>
          <a:xfrm>
            <a:off x="1219200" y="3306632"/>
            <a:ext cx="7924800" cy="5847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ES" sz="2000" dirty="0"/>
              <a:t>Los seres humanos presentan dos tipos de división celular:</a:t>
            </a:r>
          </a:p>
          <a:p>
            <a:pPr algn="just"/>
            <a:endParaRPr lang="es-ES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000" b="1" dirty="0"/>
              <a:t>Mitosis</a:t>
            </a:r>
            <a:r>
              <a:rPr lang="es-ES" sz="2000" dirty="0"/>
              <a:t>: Proceso en el que las células somáticas se duplican, generando células hijas con 23 pares de cromosomas idénticos a la célula original.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ES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000" b="1" dirty="0"/>
              <a:t>Meiosis</a:t>
            </a:r>
            <a:r>
              <a:rPr lang="es-ES" sz="2000" dirty="0"/>
              <a:t>: Ocurre en células germinales para la formación de gametos (óvulos y espermatozoides). Se divide en </a:t>
            </a:r>
            <a:r>
              <a:rPr lang="es-ES" sz="2000" b="1" dirty="0"/>
              <a:t>meiosis I y meiosis II</a:t>
            </a:r>
            <a:r>
              <a:rPr lang="es-ES" sz="2000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2000" dirty="0"/>
              <a:t>En </a:t>
            </a:r>
            <a:r>
              <a:rPr lang="es-ES" sz="2000" b="1" dirty="0"/>
              <a:t>meiosis I</a:t>
            </a:r>
            <a:r>
              <a:rPr lang="es-ES" sz="2000" dirty="0"/>
              <a:t>, los cromosomas homólogos se emparejan formando tétradas y pueden intercambiar segmentos de ADN mediante recombinación genética, aumentando la variabilidad.</a:t>
            </a:r>
          </a:p>
          <a:p>
            <a:pPr lvl="1" algn="just"/>
            <a:endParaRPr lang="es-ES" sz="20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2000" dirty="0"/>
              <a:t>En </a:t>
            </a:r>
            <a:r>
              <a:rPr lang="es-ES" sz="2000" b="1" dirty="0"/>
              <a:t>meiosis II</a:t>
            </a:r>
            <a:r>
              <a:rPr lang="es-ES" sz="2000" dirty="0"/>
              <a:t>, las cromátidas hermanas se separan, produciendo células con 23 cromátidas monocatenarias.</a:t>
            </a:r>
          </a:p>
          <a:p>
            <a:pPr lvl="1" algn="just"/>
            <a:endParaRPr lang="es-ES" sz="20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2000" b="1" dirty="0"/>
              <a:t>Espermatogénesis</a:t>
            </a:r>
            <a:r>
              <a:rPr lang="es-ES" sz="2000" dirty="0"/>
              <a:t>: Produce cuatro espermatozoides funcionales.</a:t>
            </a:r>
          </a:p>
          <a:p>
            <a:pPr lvl="1" algn="just"/>
            <a:endParaRPr lang="es-ES" sz="20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2000" b="1" dirty="0"/>
              <a:t>Ovogénesis</a:t>
            </a:r>
            <a:r>
              <a:rPr lang="es-ES" sz="2000" dirty="0"/>
              <a:t>: Produce un solo óvulo viable y varios cuerpos polares no funcionales.</a:t>
            </a: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85D49AE2-5163-7720-D7B2-75B17B84494D}"/>
              </a:ext>
            </a:extLst>
          </p:cNvPr>
          <p:cNvGrpSpPr/>
          <p:nvPr/>
        </p:nvGrpSpPr>
        <p:grpSpPr>
          <a:xfrm rot="303597">
            <a:off x="6116699" y="613980"/>
            <a:ext cx="5415316" cy="2503859"/>
            <a:chOff x="72964" y="764606"/>
            <a:chExt cx="7220422" cy="3338478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07DD75F-61AC-A43A-0B22-CBF011EED400}"/>
                </a:ext>
              </a:extLst>
            </p:cNvPr>
            <p:cNvSpPr/>
            <p:nvPr/>
          </p:nvSpPr>
          <p:spPr>
            <a:xfrm rot="-278853">
              <a:off x="201209" y="1498400"/>
              <a:ext cx="7092177" cy="2604684"/>
            </a:xfrm>
            <a:custGeom>
              <a:avLst/>
              <a:gdLst/>
              <a:ahLst/>
              <a:cxnLst/>
              <a:rect l="l" t="t" r="r" b="b"/>
              <a:pathLst>
                <a:path w="7092177" h="2604684">
                  <a:moveTo>
                    <a:pt x="0" y="0"/>
                  </a:moveTo>
                  <a:lnTo>
                    <a:pt x="7092178" y="0"/>
                  </a:lnTo>
                  <a:lnTo>
                    <a:pt x="7092178" y="2604684"/>
                  </a:lnTo>
                  <a:lnTo>
                    <a:pt x="0" y="260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3561" r="-39267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81F8530D-636B-E1AA-7EBF-08CE38BC7B52}"/>
                </a:ext>
              </a:extLst>
            </p:cNvPr>
            <p:cNvSpPr/>
            <p:nvPr/>
          </p:nvSpPr>
          <p:spPr>
            <a:xfrm rot="10516286">
              <a:off x="72964" y="764606"/>
              <a:ext cx="7092178" cy="2604684"/>
            </a:xfrm>
            <a:custGeom>
              <a:avLst/>
              <a:gdLst/>
              <a:ahLst/>
              <a:cxnLst/>
              <a:rect l="l" t="t" r="r" b="b"/>
              <a:pathLst>
                <a:path w="7092177" h="2604684">
                  <a:moveTo>
                    <a:pt x="0" y="0"/>
                  </a:moveTo>
                  <a:lnTo>
                    <a:pt x="7092177" y="0"/>
                  </a:lnTo>
                  <a:lnTo>
                    <a:pt x="7092177" y="2604684"/>
                  </a:lnTo>
                  <a:lnTo>
                    <a:pt x="0" y="260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3561" r="-39267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7ECCC04A-F09C-F072-555E-9837FAF8BB42}"/>
              </a:ext>
            </a:extLst>
          </p:cNvPr>
          <p:cNvSpPr txBox="1"/>
          <p:nvPr/>
        </p:nvSpPr>
        <p:spPr>
          <a:xfrm rot="7990">
            <a:off x="6181794" y="1367649"/>
            <a:ext cx="5288942" cy="645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72"/>
              </a:lnSpc>
            </a:pPr>
            <a:r>
              <a:rPr lang="es-ES" sz="4800" b="1" dirty="0">
                <a:solidFill>
                  <a:schemeClr val="tx2"/>
                </a:solidFill>
                <a:latin typeface="Berton" panose="020B0604020202020204" charset="0"/>
              </a:rPr>
              <a:t>División Celular</a:t>
            </a:r>
            <a:endParaRPr lang="en-US" sz="4772" spc="252" dirty="0">
              <a:solidFill>
                <a:schemeClr val="tx2"/>
              </a:solidFill>
              <a:latin typeface="Berton" panose="020B0604020202020204" charset="0"/>
              <a:ea typeface="Berton"/>
              <a:cs typeface="Berton"/>
              <a:sym typeface="Berton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98DE2FE6-0740-66B6-8CB4-83192398B577}"/>
              </a:ext>
            </a:extLst>
          </p:cNvPr>
          <p:cNvSpPr/>
          <p:nvPr/>
        </p:nvSpPr>
        <p:spPr>
          <a:xfrm rot="3547600">
            <a:off x="11175176" y="22220"/>
            <a:ext cx="894410" cy="754557"/>
          </a:xfrm>
          <a:custGeom>
            <a:avLst/>
            <a:gdLst/>
            <a:ahLst/>
            <a:cxnLst/>
            <a:rect l="l" t="t" r="r" b="b"/>
            <a:pathLst>
              <a:path w="894410" h="754557">
                <a:moveTo>
                  <a:pt x="0" y="0"/>
                </a:moveTo>
                <a:lnTo>
                  <a:pt x="894410" y="0"/>
                </a:lnTo>
                <a:lnTo>
                  <a:pt x="894410" y="754557"/>
                </a:lnTo>
                <a:lnTo>
                  <a:pt x="0" y="7545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5E4FC31D-C21A-0B47-F6AE-EFF691F96F52}"/>
              </a:ext>
            </a:extLst>
          </p:cNvPr>
          <p:cNvSpPr/>
          <p:nvPr/>
        </p:nvSpPr>
        <p:spPr>
          <a:xfrm rot="-4369647">
            <a:off x="157314" y="-173912"/>
            <a:ext cx="1666571" cy="2196672"/>
          </a:xfrm>
          <a:custGeom>
            <a:avLst/>
            <a:gdLst/>
            <a:ahLst/>
            <a:cxnLst/>
            <a:rect l="l" t="t" r="r" b="b"/>
            <a:pathLst>
              <a:path w="1847471" h="2878497">
                <a:moveTo>
                  <a:pt x="0" y="0"/>
                </a:moveTo>
                <a:lnTo>
                  <a:pt x="1847471" y="0"/>
                </a:lnTo>
                <a:lnTo>
                  <a:pt x="1847471" y="2878497"/>
                </a:lnTo>
                <a:lnTo>
                  <a:pt x="0" y="28784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4CE523D-AC26-699F-B18E-6A8751187E7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4149" t="6281" r="2985" b="7164"/>
          <a:stretch/>
        </p:blipFill>
        <p:spPr>
          <a:xfrm>
            <a:off x="9547064" y="2815180"/>
            <a:ext cx="8534399" cy="659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91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6533E-2265-FAC9-2CE1-41B53D69D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9397DBB-7E3E-8F5B-E785-B18A2062B61D}"/>
              </a:ext>
            </a:extLst>
          </p:cNvPr>
          <p:cNvSpPr/>
          <p:nvPr/>
        </p:nvSpPr>
        <p:spPr>
          <a:xfrm rot="-65692">
            <a:off x="-96612" y="-173783"/>
            <a:ext cx="18481224" cy="10634567"/>
          </a:xfrm>
          <a:custGeom>
            <a:avLst/>
            <a:gdLst/>
            <a:ahLst/>
            <a:cxnLst/>
            <a:rect l="l" t="t" r="r" b="b"/>
            <a:pathLst>
              <a:path w="18481224" h="10634567">
                <a:moveTo>
                  <a:pt x="196563" y="0"/>
                </a:moveTo>
                <a:lnTo>
                  <a:pt x="18481224" y="349444"/>
                </a:lnTo>
                <a:lnTo>
                  <a:pt x="18284661" y="10634566"/>
                </a:lnTo>
                <a:lnTo>
                  <a:pt x="0" y="10285122"/>
                </a:lnTo>
                <a:lnTo>
                  <a:pt x="196563" y="0"/>
                </a:lnTo>
                <a:close/>
              </a:path>
            </a:pathLst>
          </a:custGeom>
          <a:blipFill>
            <a:blip r:embed="rId2"/>
            <a:stretch>
              <a:fillRect l="-4136" t="-15468" r="-4064" b="-26498"/>
            </a:stretch>
          </a:blipFill>
        </p:spPr>
        <p:txBody>
          <a:bodyPr/>
          <a:lstStyle/>
          <a:p>
            <a:endParaRPr lang="es-MX" dirty="0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B979465E-9D56-D9DD-000C-95DC9240BBDC}"/>
              </a:ext>
            </a:extLst>
          </p:cNvPr>
          <p:cNvGrpSpPr/>
          <p:nvPr/>
        </p:nvGrpSpPr>
        <p:grpSpPr>
          <a:xfrm rot="303597">
            <a:off x="6077873" y="41920"/>
            <a:ext cx="5540438" cy="3289596"/>
            <a:chOff x="0" y="0"/>
            <a:chExt cx="7387251" cy="4386128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36ADAD9-AF43-3378-0738-D95C85C1860C}"/>
                </a:ext>
              </a:extLst>
            </p:cNvPr>
            <p:cNvSpPr/>
            <p:nvPr/>
          </p:nvSpPr>
          <p:spPr>
            <a:xfrm rot="-278853">
              <a:off x="201209" y="1498400"/>
              <a:ext cx="7092177" cy="2604684"/>
            </a:xfrm>
            <a:custGeom>
              <a:avLst/>
              <a:gdLst/>
              <a:ahLst/>
              <a:cxnLst/>
              <a:rect l="l" t="t" r="r" b="b"/>
              <a:pathLst>
                <a:path w="7092177" h="2604684">
                  <a:moveTo>
                    <a:pt x="0" y="0"/>
                  </a:moveTo>
                  <a:lnTo>
                    <a:pt x="7092178" y="0"/>
                  </a:lnTo>
                  <a:lnTo>
                    <a:pt x="7092178" y="2604684"/>
                  </a:lnTo>
                  <a:lnTo>
                    <a:pt x="0" y="260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3561" r="-39267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54BCB81-46E8-D289-99B6-97906A529B47}"/>
                </a:ext>
              </a:extLst>
            </p:cNvPr>
            <p:cNvSpPr/>
            <p:nvPr/>
          </p:nvSpPr>
          <p:spPr>
            <a:xfrm rot="10516286">
              <a:off x="95290" y="287890"/>
              <a:ext cx="7092177" cy="2604684"/>
            </a:xfrm>
            <a:custGeom>
              <a:avLst/>
              <a:gdLst/>
              <a:ahLst/>
              <a:cxnLst/>
              <a:rect l="l" t="t" r="r" b="b"/>
              <a:pathLst>
                <a:path w="7092177" h="2604684">
                  <a:moveTo>
                    <a:pt x="0" y="0"/>
                  </a:moveTo>
                  <a:lnTo>
                    <a:pt x="7092177" y="0"/>
                  </a:lnTo>
                  <a:lnTo>
                    <a:pt x="7092177" y="2604684"/>
                  </a:lnTo>
                  <a:lnTo>
                    <a:pt x="0" y="260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3561" r="-39267"/>
              </a:stretch>
            </a:blipFill>
          </p:spPr>
          <p:txBody>
            <a:bodyPr/>
            <a:lstStyle/>
            <a:p>
              <a:endParaRPr lang="es-MX" dirty="0"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8B4C3B05-05D2-8E20-0245-E02B493464CF}"/>
              </a:ext>
            </a:extLst>
          </p:cNvPr>
          <p:cNvSpPr txBox="1"/>
          <p:nvPr/>
        </p:nvSpPr>
        <p:spPr>
          <a:xfrm rot="7990">
            <a:off x="6181794" y="1367104"/>
            <a:ext cx="5288942" cy="646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72"/>
              </a:lnSpc>
            </a:pPr>
            <a:r>
              <a:rPr lang="es-MX" sz="4800" b="1" dirty="0">
                <a:solidFill>
                  <a:schemeClr val="tx2"/>
                </a:solidFill>
                <a:latin typeface="Berton" panose="020B0604020202020204" charset="0"/>
              </a:rPr>
              <a:t>Cromosoma</a:t>
            </a:r>
            <a:endParaRPr lang="en-US" sz="4772" b="1" spc="252" dirty="0">
              <a:solidFill>
                <a:schemeClr val="tx2"/>
              </a:solidFill>
              <a:latin typeface="Berton" panose="020B0604020202020204" charset="0"/>
              <a:ea typeface="Berton"/>
              <a:cs typeface="Berton"/>
              <a:sym typeface="Berton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9F9005F7-ED67-199F-450D-4DC793A57095}"/>
              </a:ext>
            </a:extLst>
          </p:cNvPr>
          <p:cNvSpPr/>
          <p:nvPr/>
        </p:nvSpPr>
        <p:spPr>
          <a:xfrm rot="3547600">
            <a:off x="11175176" y="22220"/>
            <a:ext cx="894410" cy="754557"/>
          </a:xfrm>
          <a:custGeom>
            <a:avLst/>
            <a:gdLst/>
            <a:ahLst/>
            <a:cxnLst/>
            <a:rect l="l" t="t" r="r" b="b"/>
            <a:pathLst>
              <a:path w="894410" h="754557">
                <a:moveTo>
                  <a:pt x="0" y="0"/>
                </a:moveTo>
                <a:lnTo>
                  <a:pt x="894410" y="0"/>
                </a:lnTo>
                <a:lnTo>
                  <a:pt x="894410" y="754557"/>
                </a:lnTo>
                <a:lnTo>
                  <a:pt x="0" y="7545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0F32B4F8-7626-A5FA-163C-639BCC535CDC}"/>
              </a:ext>
            </a:extLst>
          </p:cNvPr>
          <p:cNvSpPr/>
          <p:nvPr/>
        </p:nvSpPr>
        <p:spPr>
          <a:xfrm rot="-4369647">
            <a:off x="157314" y="-173912"/>
            <a:ext cx="1666571" cy="2196672"/>
          </a:xfrm>
          <a:custGeom>
            <a:avLst/>
            <a:gdLst/>
            <a:ahLst/>
            <a:cxnLst/>
            <a:rect l="l" t="t" r="r" b="b"/>
            <a:pathLst>
              <a:path w="1847471" h="2878497">
                <a:moveTo>
                  <a:pt x="0" y="0"/>
                </a:moveTo>
                <a:lnTo>
                  <a:pt x="1847471" y="0"/>
                </a:lnTo>
                <a:lnTo>
                  <a:pt x="1847471" y="2878497"/>
                </a:lnTo>
                <a:lnTo>
                  <a:pt x="0" y="28784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85B37FF-7AAB-A3C2-8411-4284E51D2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004271"/>
            <a:ext cx="1379220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 </a:t>
            </a:r>
            <a:r>
              <a:rPr kumimoji="0" lang="es-MX" alt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citogenética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estudia la estructura y número de los cromosomas.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MX" altLang="es-MX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Los cromosomas se pueden observar en metafase tras detener la división celular con colchicina y teñirlos para ver sus bandas características.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MX" altLang="es-MX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 clasifican en </a:t>
            </a:r>
            <a:r>
              <a:rPr kumimoji="0" lang="es-MX" alt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metacéntricos, </a:t>
            </a:r>
            <a:r>
              <a:rPr kumimoji="0" lang="es-MX" altLang="es-MX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submetacéntricos</a:t>
            </a:r>
            <a:r>
              <a:rPr kumimoji="0" lang="es-MX" alt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 acrocéntricos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según la posición del centrómero.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Cada cromosoma tiene un </a:t>
            </a:r>
            <a:r>
              <a:rPr kumimoji="0" lang="es-MX" alt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brazo corto (p)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 un </a:t>
            </a:r>
            <a:r>
              <a:rPr kumimoji="0" lang="es-MX" alt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brazo largo (q)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MX" altLang="es-MX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Los telómeros permiten la replicación completa del ADN en los extremos del cromosoma.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MX" altLang="es-MX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 posición de los genes se indica con un código basado en el cromosoma, brazo, región y banda (ejemplo: Xp22). </a:t>
            </a:r>
          </a:p>
        </p:txBody>
      </p:sp>
    </p:spTree>
    <p:extLst>
      <p:ext uri="{BB962C8B-B14F-4D97-AF65-F5344CB8AC3E}">
        <p14:creationId xmlns:p14="http://schemas.microsoft.com/office/powerpoint/2010/main" val="3680956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5692">
            <a:off x="-96612" y="-173783"/>
            <a:ext cx="18481224" cy="10634567"/>
          </a:xfrm>
          <a:custGeom>
            <a:avLst/>
            <a:gdLst/>
            <a:ahLst/>
            <a:cxnLst/>
            <a:rect l="l" t="t" r="r" b="b"/>
            <a:pathLst>
              <a:path w="18481224" h="10634567">
                <a:moveTo>
                  <a:pt x="196563" y="0"/>
                </a:moveTo>
                <a:lnTo>
                  <a:pt x="18481224" y="349444"/>
                </a:lnTo>
                <a:lnTo>
                  <a:pt x="18284661" y="10634566"/>
                </a:lnTo>
                <a:lnTo>
                  <a:pt x="0" y="10285122"/>
                </a:lnTo>
                <a:lnTo>
                  <a:pt x="196563" y="0"/>
                </a:lnTo>
                <a:close/>
              </a:path>
            </a:pathLst>
          </a:custGeom>
          <a:blipFill>
            <a:blip r:embed="rId2"/>
            <a:stretch>
              <a:fillRect l="-4136" t="-15468" r="-4064" b="-26498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 rot="303597">
            <a:off x="-1080922" y="-1093712"/>
            <a:ext cx="21009806" cy="12474425"/>
            <a:chOff x="0" y="0"/>
            <a:chExt cx="28013075" cy="16632566"/>
          </a:xfrm>
        </p:grpSpPr>
        <p:sp>
          <p:nvSpPr>
            <p:cNvPr id="4" name="Freeform 4"/>
            <p:cNvSpPr/>
            <p:nvPr/>
          </p:nvSpPr>
          <p:spPr>
            <a:xfrm rot="-278853">
              <a:off x="763003" y="5682058"/>
              <a:ext cx="26894130" cy="9877181"/>
            </a:xfrm>
            <a:custGeom>
              <a:avLst/>
              <a:gdLst/>
              <a:ahLst/>
              <a:cxnLst/>
              <a:rect l="l" t="t" r="r" b="b"/>
              <a:pathLst>
                <a:path w="26894130" h="9877181">
                  <a:moveTo>
                    <a:pt x="0" y="0"/>
                  </a:moveTo>
                  <a:lnTo>
                    <a:pt x="26894131" y="0"/>
                  </a:lnTo>
                  <a:lnTo>
                    <a:pt x="26894131" y="9877181"/>
                  </a:lnTo>
                  <a:lnTo>
                    <a:pt x="0" y="98771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3561" r="-39267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Freeform 5"/>
            <p:cNvSpPr/>
            <p:nvPr/>
          </p:nvSpPr>
          <p:spPr>
            <a:xfrm rot="10516286">
              <a:off x="361346" y="1091703"/>
              <a:ext cx="26894130" cy="9877181"/>
            </a:xfrm>
            <a:custGeom>
              <a:avLst/>
              <a:gdLst/>
              <a:ahLst/>
              <a:cxnLst/>
              <a:rect l="l" t="t" r="r" b="b"/>
              <a:pathLst>
                <a:path w="26894130" h="9877181">
                  <a:moveTo>
                    <a:pt x="0" y="0"/>
                  </a:moveTo>
                  <a:lnTo>
                    <a:pt x="26894130" y="0"/>
                  </a:lnTo>
                  <a:lnTo>
                    <a:pt x="26894130" y="9877181"/>
                  </a:lnTo>
                  <a:lnTo>
                    <a:pt x="0" y="98771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3561" r="-39267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6" name="TextBox 6"/>
          <p:cNvSpPr txBox="1"/>
          <p:nvPr/>
        </p:nvSpPr>
        <p:spPr>
          <a:xfrm rot="7990">
            <a:off x="682028" y="4106655"/>
            <a:ext cx="16923148" cy="2416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52"/>
              </a:lnSpc>
            </a:pPr>
            <a:r>
              <a:rPr lang="en-US" sz="18152" spc="962">
                <a:solidFill>
                  <a:srgbClr val="032542"/>
                </a:solidFill>
                <a:latin typeface="Berton"/>
                <a:ea typeface="Berton"/>
                <a:cs typeface="Berton"/>
                <a:sym typeface="Berton"/>
              </a:rPr>
              <a:t>¡GRACIAS!</a:t>
            </a:r>
          </a:p>
        </p:txBody>
      </p:sp>
      <p:sp>
        <p:nvSpPr>
          <p:cNvPr id="7" name="TextBox 7"/>
          <p:cNvSpPr txBox="1"/>
          <p:nvPr/>
        </p:nvSpPr>
        <p:spPr>
          <a:xfrm rot="7990">
            <a:off x="4809538" y="6639359"/>
            <a:ext cx="9228686" cy="625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5"/>
              </a:lnSpc>
            </a:pPr>
            <a:r>
              <a:rPr lang="en-US" sz="4675">
                <a:solidFill>
                  <a:srgbClr val="062F52"/>
                </a:solidFill>
                <a:latin typeface="Sigher"/>
                <a:ea typeface="Sigher"/>
                <a:cs typeface="Sigher"/>
                <a:sym typeface="Sigher"/>
              </a:rPr>
              <a:t>www.unsitiogenial.es</a:t>
            </a:r>
          </a:p>
        </p:txBody>
      </p:sp>
      <p:sp>
        <p:nvSpPr>
          <p:cNvPr id="8" name="Freeform 8"/>
          <p:cNvSpPr/>
          <p:nvPr/>
        </p:nvSpPr>
        <p:spPr>
          <a:xfrm rot="3739032" flipH="1">
            <a:off x="14961691" y="412932"/>
            <a:ext cx="2185361" cy="3404954"/>
          </a:xfrm>
          <a:custGeom>
            <a:avLst/>
            <a:gdLst/>
            <a:ahLst/>
            <a:cxnLst/>
            <a:rect l="l" t="t" r="r" b="b"/>
            <a:pathLst>
              <a:path w="2185361" h="3404954">
                <a:moveTo>
                  <a:pt x="2185361" y="0"/>
                </a:moveTo>
                <a:lnTo>
                  <a:pt x="0" y="0"/>
                </a:lnTo>
                <a:lnTo>
                  <a:pt x="0" y="3404954"/>
                </a:lnTo>
                <a:lnTo>
                  <a:pt x="2185361" y="3404954"/>
                </a:lnTo>
                <a:lnTo>
                  <a:pt x="218536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Freeform 9"/>
          <p:cNvSpPr/>
          <p:nvPr/>
        </p:nvSpPr>
        <p:spPr>
          <a:xfrm rot="-1076751" flipH="1">
            <a:off x="-1622745" y="6577908"/>
            <a:ext cx="3998194" cy="4220742"/>
          </a:xfrm>
          <a:custGeom>
            <a:avLst/>
            <a:gdLst/>
            <a:ahLst/>
            <a:cxnLst/>
            <a:rect l="l" t="t" r="r" b="b"/>
            <a:pathLst>
              <a:path w="3998194" h="4220742">
                <a:moveTo>
                  <a:pt x="3998193" y="0"/>
                </a:moveTo>
                <a:lnTo>
                  <a:pt x="0" y="0"/>
                </a:lnTo>
                <a:lnTo>
                  <a:pt x="0" y="4220742"/>
                </a:lnTo>
                <a:lnTo>
                  <a:pt x="3998193" y="4220742"/>
                </a:lnTo>
                <a:lnTo>
                  <a:pt x="399819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0" name="Freeform 10"/>
          <p:cNvSpPr/>
          <p:nvPr/>
        </p:nvSpPr>
        <p:spPr>
          <a:xfrm rot="9005063">
            <a:off x="12661710" y="9067519"/>
            <a:ext cx="3263818" cy="2438962"/>
          </a:xfrm>
          <a:custGeom>
            <a:avLst/>
            <a:gdLst/>
            <a:ahLst/>
            <a:cxnLst/>
            <a:rect l="l" t="t" r="r" b="b"/>
            <a:pathLst>
              <a:path w="3263818" h="2438962">
                <a:moveTo>
                  <a:pt x="0" y="0"/>
                </a:moveTo>
                <a:lnTo>
                  <a:pt x="3263817" y="0"/>
                </a:lnTo>
                <a:lnTo>
                  <a:pt x="3263817" y="2438962"/>
                </a:lnTo>
                <a:lnTo>
                  <a:pt x="0" y="24389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>
          <a:xfrm rot="-3942110">
            <a:off x="1572915" y="-862607"/>
            <a:ext cx="3263818" cy="2438962"/>
          </a:xfrm>
          <a:custGeom>
            <a:avLst/>
            <a:gdLst/>
            <a:ahLst/>
            <a:cxnLst/>
            <a:rect l="l" t="t" r="r" b="b"/>
            <a:pathLst>
              <a:path w="3263818" h="2438962">
                <a:moveTo>
                  <a:pt x="0" y="0"/>
                </a:moveTo>
                <a:lnTo>
                  <a:pt x="3263818" y="0"/>
                </a:lnTo>
                <a:lnTo>
                  <a:pt x="3263818" y="2438963"/>
                </a:lnTo>
                <a:lnTo>
                  <a:pt x="0" y="24389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5692">
            <a:off x="-96612" y="-173783"/>
            <a:ext cx="18481224" cy="10634567"/>
          </a:xfrm>
          <a:custGeom>
            <a:avLst/>
            <a:gdLst/>
            <a:ahLst/>
            <a:cxnLst/>
            <a:rect l="l" t="t" r="r" b="b"/>
            <a:pathLst>
              <a:path w="18481224" h="10634567">
                <a:moveTo>
                  <a:pt x="196563" y="0"/>
                </a:moveTo>
                <a:lnTo>
                  <a:pt x="18481224" y="349444"/>
                </a:lnTo>
                <a:lnTo>
                  <a:pt x="18284661" y="10634566"/>
                </a:lnTo>
                <a:lnTo>
                  <a:pt x="0" y="10285122"/>
                </a:lnTo>
                <a:lnTo>
                  <a:pt x="196563" y="0"/>
                </a:lnTo>
                <a:close/>
              </a:path>
            </a:pathLst>
          </a:custGeom>
          <a:blipFill>
            <a:blip r:embed="rId2"/>
            <a:stretch>
              <a:fillRect l="-4136" t="-15468" r="-4064" b="-26498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TextBox 3"/>
          <p:cNvSpPr txBox="1"/>
          <p:nvPr/>
        </p:nvSpPr>
        <p:spPr>
          <a:xfrm>
            <a:off x="4798769" y="6700564"/>
            <a:ext cx="8852675" cy="2164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5"/>
              </a:lnSpc>
            </a:pPr>
            <a:r>
              <a:rPr lang="en-US" sz="2139">
                <a:solidFill>
                  <a:srgbClr val="032542"/>
                </a:solidFill>
                <a:latin typeface="Arial"/>
                <a:ea typeface="Arial"/>
                <a:cs typeface="Arial"/>
                <a:sym typeface="Arial"/>
              </a:rPr>
              <a:t>Nuestra información genética se encuentra almacenada</a:t>
            </a:r>
          </a:p>
          <a:p>
            <a:pPr algn="ctr">
              <a:lnSpc>
                <a:spcPts val="2845"/>
              </a:lnSpc>
            </a:pPr>
            <a:r>
              <a:rPr lang="en-US" sz="2139">
                <a:solidFill>
                  <a:srgbClr val="032542"/>
                </a:solidFill>
                <a:latin typeface="Arial"/>
                <a:ea typeface="Arial"/>
                <a:cs typeface="Arial"/>
                <a:sym typeface="Arial"/>
              </a:rPr>
              <a:t>en la estructura del acido desoxirribonucleico (DNA).</a:t>
            </a:r>
          </a:p>
          <a:p>
            <a:pPr algn="ctr">
              <a:lnSpc>
                <a:spcPts val="2845"/>
              </a:lnSpc>
            </a:pPr>
            <a:r>
              <a:rPr lang="en-US" sz="2139">
                <a:solidFill>
                  <a:srgbClr val="032542"/>
                </a:solidFill>
                <a:latin typeface="Arial"/>
                <a:ea typeface="Arial"/>
                <a:cs typeface="Arial"/>
                <a:sym typeface="Arial"/>
              </a:rPr>
              <a:t>El gen es la unidad de herencia que se transmite de</a:t>
            </a:r>
          </a:p>
          <a:p>
            <a:pPr algn="ctr">
              <a:lnSpc>
                <a:spcPts val="2845"/>
              </a:lnSpc>
            </a:pPr>
            <a:r>
              <a:rPr lang="en-US" sz="2139">
                <a:solidFill>
                  <a:srgbClr val="032542"/>
                </a:solidFill>
                <a:latin typeface="Arial"/>
                <a:ea typeface="Arial"/>
                <a:cs typeface="Arial"/>
                <a:sym typeface="Arial"/>
              </a:rPr>
              <a:t>generación en generación.</a:t>
            </a:r>
          </a:p>
          <a:p>
            <a:pPr algn="ctr">
              <a:lnSpc>
                <a:spcPts val="2845"/>
              </a:lnSpc>
            </a:pPr>
            <a:r>
              <a:rPr lang="en-US" sz="2139">
                <a:solidFill>
                  <a:srgbClr val="032542"/>
                </a:solidFill>
                <a:latin typeface="Arial"/>
                <a:ea typeface="Arial"/>
                <a:cs typeface="Arial"/>
                <a:sym typeface="Arial"/>
              </a:rPr>
              <a:t>La formación de un nuevo organismo a partir del huevo</a:t>
            </a:r>
          </a:p>
          <a:p>
            <a:pPr algn="ctr">
              <a:lnSpc>
                <a:spcPts val="2845"/>
              </a:lnSpc>
            </a:pPr>
            <a:r>
              <a:rPr lang="en-US" sz="2139">
                <a:solidFill>
                  <a:srgbClr val="032542"/>
                </a:solidFill>
                <a:latin typeface="Arial"/>
                <a:ea typeface="Arial"/>
                <a:cs typeface="Arial"/>
                <a:sym typeface="Arial"/>
              </a:rPr>
              <a:t>monocelular fertilizado, se denomina cigoto.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320076" y="2605849"/>
            <a:ext cx="13947334" cy="3425048"/>
            <a:chOff x="0" y="0"/>
            <a:chExt cx="5067004" cy="12443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67004" cy="1244305"/>
            </a:xfrm>
            <a:custGeom>
              <a:avLst/>
              <a:gdLst/>
              <a:ahLst/>
              <a:cxnLst/>
              <a:rect l="l" t="t" r="r" b="b"/>
              <a:pathLst>
                <a:path w="5067004" h="1244305">
                  <a:moveTo>
                    <a:pt x="8326" y="0"/>
                  </a:moveTo>
                  <a:lnTo>
                    <a:pt x="5058678" y="0"/>
                  </a:lnTo>
                  <a:cubicBezTo>
                    <a:pt x="5060886" y="0"/>
                    <a:pt x="5063004" y="877"/>
                    <a:pt x="5064565" y="2439"/>
                  </a:cubicBezTo>
                  <a:cubicBezTo>
                    <a:pt x="5066127" y="4000"/>
                    <a:pt x="5067004" y="6118"/>
                    <a:pt x="5067004" y="8326"/>
                  </a:cubicBezTo>
                  <a:lnTo>
                    <a:pt x="5067004" y="1235978"/>
                  </a:lnTo>
                  <a:cubicBezTo>
                    <a:pt x="5067004" y="1238187"/>
                    <a:pt x="5066127" y="1240305"/>
                    <a:pt x="5064565" y="1241866"/>
                  </a:cubicBezTo>
                  <a:cubicBezTo>
                    <a:pt x="5063004" y="1243427"/>
                    <a:pt x="5060886" y="1244305"/>
                    <a:pt x="5058678" y="1244305"/>
                  </a:cubicBezTo>
                  <a:lnTo>
                    <a:pt x="8326" y="1244305"/>
                  </a:lnTo>
                  <a:cubicBezTo>
                    <a:pt x="6118" y="1244305"/>
                    <a:pt x="4000" y="1243427"/>
                    <a:pt x="2439" y="1241866"/>
                  </a:cubicBezTo>
                  <a:cubicBezTo>
                    <a:pt x="877" y="1240305"/>
                    <a:pt x="0" y="1238187"/>
                    <a:pt x="0" y="1235978"/>
                  </a:cubicBezTo>
                  <a:lnTo>
                    <a:pt x="0" y="8326"/>
                  </a:lnTo>
                  <a:cubicBezTo>
                    <a:pt x="0" y="6118"/>
                    <a:pt x="877" y="4000"/>
                    <a:pt x="2439" y="2439"/>
                  </a:cubicBezTo>
                  <a:cubicBezTo>
                    <a:pt x="4000" y="877"/>
                    <a:pt x="6118" y="0"/>
                    <a:pt x="8326" y="0"/>
                  </a:cubicBezTo>
                  <a:close/>
                </a:path>
              </a:pathLst>
            </a:custGeom>
            <a:solidFill>
              <a:srgbClr val="0F4572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5250"/>
              <a:ext cx="5067004" cy="11490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 rot="7990">
            <a:off x="1031422" y="3685471"/>
            <a:ext cx="16606240" cy="1889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1999" spc="359">
                <a:solidFill>
                  <a:srgbClr val="FFFFFF"/>
                </a:solidFill>
                <a:latin typeface="Berton"/>
                <a:ea typeface="Berton"/>
                <a:cs typeface="Berton"/>
                <a:sym typeface="Berton"/>
              </a:rPr>
              <a:t>INTRODUCCION</a:t>
            </a:r>
          </a:p>
        </p:txBody>
      </p:sp>
      <p:sp>
        <p:nvSpPr>
          <p:cNvPr id="8" name="Freeform 8"/>
          <p:cNvSpPr/>
          <p:nvPr/>
        </p:nvSpPr>
        <p:spPr>
          <a:xfrm rot="-1076751" flipH="1">
            <a:off x="-1476548" y="6464900"/>
            <a:ext cx="3529023" cy="3725456"/>
          </a:xfrm>
          <a:custGeom>
            <a:avLst/>
            <a:gdLst/>
            <a:ahLst/>
            <a:cxnLst/>
            <a:rect l="l" t="t" r="r" b="b"/>
            <a:pathLst>
              <a:path w="3529023" h="3725456">
                <a:moveTo>
                  <a:pt x="3529022" y="0"/>
                </a:moveTo>
                <a:lnTo>
                  <a:pt x="0" y="0"/>
                </a:lnTo>
                <a:lnTo>
                  <a:pt x="0" y="3725456"/>
                </a:lnTo>
                <a:lnTo>
                  <a:pt x="3529022" y="3725456"/>
                </a:lnTo>
                <a:lnTo>
                  <a:pt x="352902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Freeform 9"/>
          <p:cNvSpPr/>
          <p:nvPr/>
        </p:nvSpPr>
        <p:spPr>
          <a:xfrm rot="9005063">
            <a:off x="13960806" y="9311480"/>
            <a:ext cx="2584012" cy="1930961"/>
          </a:xfrm>
          <a:custGeom>
            <a:avLst/>
            <a:gdLst/>
            <a:ahLst/>
            <a:cxnLst/>
            <a:rect l="l" t="t" r="r" b="b"/>
            <a:pathLst>
              <a:path w="2584012" h="1930961">
                <a:moveTo>
                  <a:pt x="0" y="0"/>
                </a:moveTo>
                <a:lnTo>
                  <a:pt x="2584012" y="0"/>
                </a:lnTo>
                <a:lnTo>
                  <a:pt x="2584012" y="1930962"/>
                </a:lnTo>
                <a:lnTo>
                  <a:pt x="0" y="19309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0" name="Freeform 10"/>
          <p:cNvSpPr/>
          <p:nvPr/>
        </p:nvSpPr>
        <p:spPr>
          <a:xfrm>
            <a:off x="2710131" y="7820836"/>
            <a:ext cx="1008916" cy="1286149"/>
          </a:xfrm>
          <a:custGeom>
            <a:avLst/>
            <a:gdLst/>
            <a:ahLst/>
            <a:cxnLst/>
            <a:rect l="l" t="t" r="r" b="b"/>
            <a:pathLst>
              <a:path w="1008916" h="1286149">
                <a:moveTo>
                  <a:pt x="0" y="0"/>
                </a:moveTo>
                <a:lnTo>
                  <a:pt x="1008915" y="0"/>
                </a:lnTo>
                <a:lnTo>
                  <a:pt x="1008915" y="1286148"/>
                </a:lnTo>
                <a:lnTo>
                  <a:pt x="0" y="12861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81433" b="-78718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>
          <a:xfrm rot="-3942110">
            <a:off x="1827198" y="-1062555"/>
            <a:ext cx="2774781" cy="2073518"/>
          </a:xfrm>
          <a:custGeom>
            <a:avLst/>
            <a:gdLst/>
            <a:ahLst/>
            <a:cxnLst/>
            <a:rect l="l" t="t" r="r" b="b"/>
            <a:pathLst>
              <a:path w="2774781" h="2073518">
                <a:moveTo>
                  <a:pt x="0" y="0"/>
                </a:moveTo>
                <a:lnTo>
                  <a:pt x="2774781" y="0"/>
                </a:lnTo>
                <a:lnTo>
                  <a:pt x="2774781" y="2073519"/>
                </a:lnTo>
                <a:lnTo>
                  <a:pt x="0" y="20735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2" name="Freeform 12"/>
          <p:cNvSpPr/>
          <p:nvPr/>
        </p:nvSpPr>
        <p:spPr>
          <a:xfrm>
            <a:off x="15484624" y="1028700"/>
            <a:ext cx="998767" cy="1273212"/>
          </a:xfrm>
          <a:custGeom>
            <a:avLst/>
            <a:gdLst/>
            <a:ahLst/>
            <a:cxnLst/>
            <a:rect l="l" t="t" r="r" b="b"/>
            <a:pathLst>
              <a:path w="998767" h="1273212">
                <a:moveTo>
                  <a:pt x="0" y="0"/>
                </a:moveTo>
                <a:lnTo>
                  <a:pt x="998768" y="0"/>
                </a:lnTo>
                <a:lnTo>
                  <a:pt x="998768" y="1273212"/>
                </a:lnTo>
                <a:lnTo>
                  <a:pt x="0" y="12732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81433" b="-78718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3" name="Freeform 13"/>
          <p:cNvSpPr/>
          <p:nvPr/>
        </p:nvSpPr>
        <p:spPr>
          <a:xfrm>
            <a:off x="16641461" y="1720588"/>
            <a:ext cx="998767" cy="1273212"/>
          </a:xfrm>
          <a:custGeom>
            <a:avLst/>
            <a:gdLst/>
            <a:ahLst/>
            <a:cxnLst/>
            <a:rect l="l" t="t" r="r" b="b"/>
            <a:pathLst>
              <a:path w="998767" h="1273212">
                <a:moveTo>
                  <a:pt x="0" y="0"/>
                </a:moveTo>
                <a:lnTo>
                  <a:pt x="998768" y="0"/>
                </a:lnTo>
                <a:lnTo>
                  <a:pt x="998768" y="1273213"/>
                </a:lnTo>
                <a:lnTo>
                  <a:pt x="0" y="12732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81433" b="-78718"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5692">
            <a:off x="-96612" y="-173783"/>
            <a:ext cx="18481224" cy="10634567"/>
          </a:xfrm>
          <a:custGeom>
            <a:avLst/>
            <a:gdLst/>
            <a:ahLst/>
            <a:cxnLst/>
            <a:rect l="l" t="t" r="r" b="b"/>
            <a:pathLst>
              <a:path w="18481224" h="10634567">
                <a:moveTo>
                  <a:pt x="196563" y="0"/>
                </a:moveTo>
                <a:lnTo>
                  <a:pt x="18481224" y="349444"/>
                </a:lnTo>
                <a:lnTo>
                  <a:pt x="18284661" y="10634566"/>
                </a:lnTo>
                <a:lnTo>
                  <a:pt x="0" y="10285122"/>
                </a:lnTo>
                <a:lnTo>
                  <a:pt x="196563" y="0"/>
                </a:lnTo>
                <a:close/>
              </a:path>
            </a:pathLst>
          </a:custGeom>
          <a:blipFill>
            <a:blip r:embed="rId2"/>
            <a:stretch>
              <a:fillRect l="-4136" t="-15468" r="-4064" b="-26498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 rot="303597">
            <a:off x="1542400" y="1093941"/>
            <a:ext cx="8442313" cy="5012564"/>
            <a:chOff x="0" y="0"/>
            <a:chExt cx="11256418" cy="6683419"/>
          </a:xfrm>
        </p:grpSpPr>
        <p:sp>
          <p:nvSpPr>
            <p:cNvPr id="4" name="Freeform 4"/>
            <p:cNvSpPr/>
            <p:nvPr/>
          </p:nvSpPr>
          <p:spPr>
            <a:xfrm rot="-278853">
              <a:off x="306596" y="2283206"/>
              <a:ext cx="10806796" cy="3968921"/>
            </a:xfrm>
            <a:custGeom>
              <a:avLst/>
              <a:gdLst/>
              <a:ahLst/>
              <a:cxnLst/>
              <a:rect l="l" t="t" r="r" b="b"/>
              <a:pathLst>
                <a:path w="10806796" h="3968921">
                  <a:moveTo>
                    <a:pt x="0" y="0"/>
                  </a:moveTo>
                  <a:lnTo>
                    <a:pt x="10806795" y="0"/>
                  </a:lnTo>
                  <a:lnTo>
                    <a:pt x="10806795" y="3968921"/>
                  </a:lnTo>
                  <a:lnTo>
                    <a:pt x="0" y="3968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3561" r="-39267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Freeform 5"/>
            <p:cNvSpPr/>
            <p:nvPr/>
          </p:nvSpPr>
          <p:spPr>
            <a:xfrm rot="10516286">
              <a:off x="145199" y="438676"/>
              <a:ext cx="10806796" cy="3968921"/>
            </a:xfrm>
            <a:custGeom>
              <a:avLst/>
              <a:gdLst/>
              <a:ahLst/>
              <a:cxnLst/>
              <a:rect l="l" t="t" r="r" b="b"/>
              <a:pathLst>
                <a:path w="10806796" h="3968921">
                  <a:moveTo>
                    <a:pt x="0" y="0"/>
                  </a:moveTo>
                  <a:lnTo>
                    <a:pt x="10806795" y="0"/>
                  </a:lnTo>
                  <a:lnTo>
                    <a:pt x="10806795" y="3968921"/>
                  </a:lnTo>
                  <a:lnTo>
                    <a:pt x="0" y="3968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3561" r="-39267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947403" y="5280915"/>
            <a:ext cx="7563444" cy="3977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5"/>
              </a:lnSpc>
            </a:pPr>
            <a:r>
              <a:rPr lang="en-US" sz="3380">
                <a:solidFill>
                  <a:srgbClr val="032542"/>
                </a:solidFill>
                <a:latin typeface="Manjari"/>
                <a:ea typeface="Manjari"/>
                <a:cs typeface="Manjari"/>
                <a:sym typeface="Manjari"/>
              </a:rPr>
              <a:t> El ADN es una molécula bicatenaria con una estructura en doble hélice. Contiene cuatro bases nitrogenadas (adenina, timina, guanina y citosina) que se emparejan específicamente (A-T, G-C) y que transportan la información genética.</a:t>
            </a:r>
          </a:p>
        </p:txBody>
      </p:sp>
      <p:sp>
        <p:nvSpPr>
          <p:cNvPr id="7" name="TextBox 7"/>
          <p:cNvSpPr txBox="1"/>
          <p:nvPr/>
        </p:nvSpPr>
        <p:spPr>
          <a:xfrm rot="7990">
            <a:off x="1816832" y="2766963"/>
            <a:ext cx="8008774" cy="1824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1"/>
              </a:lnSpc>
            </a:pPr>
            <a:r>
              <a:rPr lang="en-US" sz="5390" spc="285">
                <a:solidFill>
                  <a:srgbClr val="032542"/>
                </a:solidFill>
                <a:latin typeface="Berton"/>
                <a:ea typeface="Berton"/>
                <a:cs typeface="Berton"/>
                <a:sym typeface="Berton"/>
              </a:rPr>
              <a:t>ESTRUCTURA Y FUNCIÓN DEL ADN:</a:t>
            </a:r>
          </a:p>
        </p:txBody>
      </p:sp>
      <p:sp>
        <p:nvSpPr>
          <p:cNvPr id="8" name="Freeform 8"/>
          <p:cNvSpPr/>
          <p:nvPr/>
        </p:nvSpPr>
        <p:spPr>
          <a:xfrm rot="2577177" flipH="1">
            <a:off x="907606" y="4254190"/>
            <a:ext cx="1323196" cy="2617835"/>
          </a:xfrm>
          <a:custGeom>
            <a:avLst/>
            <a:gdLst/>
            <a:ahLst/>
            <a:cxnLst/>
            <a:rect l="l" t="t" r="r" b="b"/>
            <a:pathLst>
              <a:path w="1323196" h="2617835">
                <a:moveTo>
                  <a:pt x="1323197" y="0"/>
                </a:moveTo>
                <a:lnTo>
                  <a:pt x="0" y="0"/>
                </a:lnTo>
                <a:lnTo>
                  <a:pt x="0" y="2617835"/>
                </a:lnTo>
                <a:lnTo>
                  <a:pt x="1323197" y="2617835"/>
                </a:lnTo>
                <a:lnTo>
                  <a:pt x="132319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Freeform 9"/>
          <p:cNvSpPr/>
          <p:nvPr/>
        </p:nvSpPr>
        <p:spPr>
          <a:xfrm>
            <a:off x="15019951" y="600532"/>
            <a:ext cx="1005033" cy="1281200"/>
          </a:xfrm>
          <a:custGeom>
            <a:avLst/>
            <a:gdLst/>
            <a:ahLst/>
            <a:cxnLst/>
            <a:rect l="l" t="t" r="r" b="b"/>
            <a:pathLst>
              <a:path w="1005033" h="1281200">
                <a:moveTo>
                  <a:pt x="0" y="0"/>
                </a:moveTo>
                <a:lnTo>
                  <a:pt x="1005034" y="0"/>
                </a:lnTo>
                <a:lnTo>
                  <a:pt x="1005034" y="1281200"/>
                </a:lnTo>
                <a:lnTo>
                  <a:pt x="0" y="12812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433" b="-78718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0" name="Freeform 10"/>
          <p:cNvSpPr/>
          <p:nvPr/>
        </p:nvSpPr>
        <p:spPr>
          <a:xfrm>
            <a:off x="16543604" y="1241132"/>
            <a:ext cx="1005033" cy="1281200"/>
          </a:xfrm>
          <a:custGeom>
            <a:avLst/>
            <a:gdLst/>
            <a:ahLst/>
            <a:cxnLst/>
            <a:rect l="l" t="t" r="r" b="b"/>
            <a:pathLst>
              <a:path w="1005033" h="1281200">
                <a:moveTo>
                  <a:pt x="0" y="0"/>
                </a:moveTo>
                <a:lnTo>
                  <a:pt x="1005033" y="0"/>
                </a:lnTo>
                <a:lnTo>
                  <a:pt x="1005033" y="1281200"/>
                </a:lnTo>
                <a:lnTo>
                  <a:pt x="0" y="12812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433" b="-78718"/>
            </a:stretch>
          </a:blipFill>
        </p:spPr>
        <p:txBody>
          <a:bodyPr/>
          <a:lstStyle/>
          <a:p>
            <a:endParaRPr lang="es-MX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D324E25-5598-E670-B3EA-B4CBE938FDF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614" t="5727" r="3954" b="9150"/>
          <a:stretch/>
        </p:blipFill>
        <p:spPr>
          <a:xfrm>
            <a:off x="10166539" y="2400300"/>
            <a:ext cx="7742577" cy="60325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5692">
            <a:off x="-96612" y="-173783"/>
            <a:ext cx="18481224" cy="10634567"/>
          </a:xfrm>
          <a:custGeom>
            <a:avLst/>
            <a:gdLst/>
            <a:ahLst/>
            <a:cxnLst/>
            <a:rect l="l" t="t" r="r" b="b"/>
            <a:pathLst>
              <a:path w="18481224" h="10634567">
                <a:moveTo>
                  <a:pt x="196563" y="0"/>
                </a:moveTo>
                <a:lnTo>
                  <a:pt x="18481224" y="349444"/>
                </a:lnTo>
                <a:lnTo>
                  <a:pt x="18284661" y="10634566"/>
                </a:lnTo>
                <a:lnTo>
                  <a:pt x="0" y="10285122"/>
                </a:lnTo>
                <a:lnTo>
                  <a:pt x="196563" y="0"/>
                </a:lnTo>
                <a:close/>
              </a:path>
            </a:pathLst>
          </a:custGeom>
          <a:blipFill>
            <a:blip r:embed="rId2"/>
            <a:stretch>
              <a:fillRect l="-4136" t="-15468" r="-4064" b="-26498"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3" name="TextBox 3"/>
          <p:cNvSpPr txBox="1"/>
          <p:nvPr/>
        </p:nvSpPr>
        <p:spPr>
          <a:xfrm>
            <a:off x="2686860" y="3265090"/>
            <a:ext cx="5861950" cy="2018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86" b="1" dirty="0">
                <a:solidFill>
                  <a:schemeClr val="tx2"/>
                </a:solidFill>
                <a:latin typeface="Manjari Bold"/>
                <a:ea typeface="Manjari Bold"/>
                <a:cs typeface="Manjari Bold"/>
                <a:sym typeface="Manjari Bold"/>
              </a:rPr>
              <a:t>Durante la </a:t>
            </a:r>
            <a:r>
              <a:rPr lang="en-US" sz="2186" b="1" dirty="0" err="1">
                <a:solidFill>
                  <a:schemeClr val="tx2"/>
                </a:solidFill>
                <a:latin typeface="Manjari Bold"/>
                <a:ea typeface="Manjari Bold"/>
                <a:cs typeface="Manjari Bold"/>
                <a:sym typeface="Manjari Bold"/>
              </a:rPr>
              <a:t>división</a:t>
            </a:r>
            <a:r>
              <a:rPr lang="en-US" sz="2186" b="1" dirty="0">
                <a:solidFill>
                  <a:schemeClr val="tx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sz="2186" b="1" dirty="0" err="1">
                <a:solidFill>
                  <a:schemeClr val="tx2"/>
                </a:solidFill>
                <a:latin typeface="Manjari Bold"/>
                <a:ea typeface="Manjari Bold"/>
                <a:cs typeface="Manjari Bold"/>
                <a:sym typeface="Manjari Bold"/>
              </a:rPr>
              <a:t>celular</a:t>
            </a:r>
            <a:r>
              <a:rPr lang="en-US" sz="2186" b="1" dirty="0">
                <a:solidFill>
                  <a:schemeClr val="tx2"/>
                </a:solidFill>
                <a:latin typeface="Manjari Bold"/>
                <a:ea typeface="Manjari Bold"/>
                <a:cs typeface="Manjari Bold"/>
                <a:sym typeface="Manjari Bold"/>
              </a:rPr>
              <a:t>, </a:t>
            </a:r>
            <a:r>
              <a:rPr lang="en-US" sz="2186" b="1" dirty="0" err="1">
                <a:solidFill>
                  <a:schemeClr val="tx2"/>
                </a:solidFill>
                <a:latin typeface="Manjari Bold"/>
                <a:ea typeface="Manjari Bold"/>
                <a:cs typeface="Manjari Bold"/>
                <a:sym typeface="Manjari Bold"/>
              </a:rPr>
              <a:t>el</a:t>
            </a:r>
            <a:r>
              <a:rPr lang="en-US" sz="2186" b="1" dirty="0">
                <a:solidFill>
                  <a:schemeClr val="tx2"/>
                </a:solidFill>
                <a:latin typeface="Manjari Bold"/>
                <a:ea typeface="Manjari Bold"/>
                <a:cs typeface="Manjari Bold"/>
                <a:sym typeface="Manjari Bold"/>
              </a:rPr>
              <a:t> ADN se replica de forma </a:t>
            </a:r>
            <a:r>
              <a:rPr lang="en-US" sz="2186" b="1" dirty="0" err="1">
                <a:solidFill>
                  <a:schemeClr val="tx2"/>
                </a:solidFill>
                <a:latin typeface="Manjari Bold"/>
                <a:ea typeface="Manjari Bold"/>
                <a:cs typeface="Manjari Bold"/>
                <a:sym typeface="Manjari Bold"/>
              </a:rPr>
              <a:t>semiconservadora</a:t>
            </a:r>
            <a:r>
              <a:rPr lang="en-US" sz="2186" b="1" dirty="0">
                <a:solidFill>
                  <a:schemeClr val="tx2"/>
                </a:solidFill>
                <a:latin typeface="Manjari Bold"/>
                <a:ea typeface="Manjari Bold"/>
                <a:cs typeface="Manjari Bold"/>
                <a:sym typeface="Manjari Bold"/>
              </a:rPr>
              <a:t>, lo que </a:t>
            </a:r>
            <a:r>
              <a:rPr lang="en-US" sz="2186" b="1" dirty="0" err="1">
                <a:solidFill>
                  <a:schemeClr val="tx2"/>
                </a:solidFill>
                <a:latin typeface="Manjari Bold"/>
                <a:ea typeface="Manjari Bold"/>
                <a:cs typeface="Manjari Bold"/>
                <a:sym typeface="Manjari Bold"/>
              </a:rPr>
              <a:t>significa</a:t>
            </a:r>
            <a:r>
              <a:rPr lang="en-US" sz="2186" b="1" dirty="0">
                <a:solidFill>
                  <a:schemeClr val="tx2"/>
                </a:solidFill>
                <a:latin typeface="Manjari Bold"/>
                <a:ea typeface="Manjari Bold"/>
                <a:cs typeface="Manjari Bold"/>
                <a:sym typeface="Manjari Bold"/>
              </a:rPr>
              <a:t> que </a:t>
            </a:r>
            <a:r>
              <a:rPr lang="en-US" sz="2186" b="1" dirty="0" err="1">
                <a:solidFill>
                  <a:schemeClr val="tx2"/>
                </a:solidFill>
                <a:latin typeface="Manjari Bold"/>
                <a:ea typeface="Manjari Bold"/>
                <a:cs typeface="Manjari Bold"/>
                <a:sym typeface="Manjari Bold"/>
              </a:rPr>
              <a:t>cada</a:t>
            </a:r>
            <a:r>
              <a:rPr lang="en-US" sz="2186" b="1" dirty="0">
                <a:solidFill>
                  <a:schemeClr val="tx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sz="2186" b="1" dirty="0" err="1">
                <a:solidFill>
                  <a:schemeClr val="tx2"/>
                </a:solidFill>
                <a:latin typeface="Manjari Bold"/>
                <a:ea typeface="Manjari Bold"/>
                <a:cs typeface="Manjari Bold"/>
                <a:sym typeface="Manjari Bold"/>
              </a:rPr>
              <a:t>cadena</a:t>
            </a:r>
            <a:r>
              <a:rPr lang="en-US" sz="2186" b="1" dirty="0">
                <a:solidFill>
                  <a:schemeClr val="tx2"/>
                </a:solidFill>
                <a:latin typeface="Manjari Bold"/>
                <a:ea typeface="Manjari Bold"/>
                <a:cs typeface="Manjari Bold"/>
                <a:sym typeface="Manjari Bold"/>
              </a:rPr>
              <a:t> original </a:t>
            </a:r>
            <a:r>
              <a:rPr lang="en-US" sz="2186" b="1" dirty="0" err="1">
                <a:solidFill>
                  <a:schemeClr val="tx2"/>
                </a:solidFill>
                <a:latin typeface="Manjari Bold"/>
                <a:ea typeface="Manjari Bold"/>
                <a:cs typeface="Manjari Bold"/>
                <a:sym typeface="Manjari Bold"/>
              </a:rPr>
              <a:t>sirve</a:t>
            </a:r>
            <a:r>
              <a:rPr lang="en-US" sz="2186" b="1" dirty="0">
                <a:solidFill>
                  <a:schemeClr val="tx2"/>
                </a:solidFill>
                <a:latin typeface="Manjari Bold"/>
                <a:ea typeface="Manjari Bold"/>
                <a:cs typeface="Manjari Bold"/>
                <a:sym typeface="Manjari Bold"/>
              </a:rPr>
              <a:t> de </a:t>
            </a:r>
            <a:r>
              <a:rPr lang="en-US" sz="2186" b="1" dirty="0" err="1">
                <a:solidFill>
                  <a:schemeClr val="tx2"/>
                </a:solidFill>
                <a:latin typeface="Manjari Bold"/>
                <a:ea typeface="Manjari Bold"/>
                <a:cs typeface="Manjari Bold"/>
                <a:sym typeface="Manjari Bold"/>
              </a:rPr>
              <a:t>plantilla</a:t>
            </a:r>
            <a:r>
              <a:rPr lang="en-US" sz="2186" b="1" dirty="0">
                <a:solidFill>
                  <a:schemeClr val="tx2"/>
                </a:solidFill>
                <a:latin typeface="Manjari Bold"/>
                <a:ea typeface="Manjari Bold"/>
                <a:cs typeface="Manjari Bold"/>
                <a:sym typeface="Manjari Bold"/>
              </a:rPr>
              <a:t> para </a:t>
            </a:r>
            <a:r>
              <a:rPr lang="en-US" sz="2186" b="1" dirty="0" err="1">
                <a:solidFill>
                  <a:schemeClr val="tx2"/>
                </a:solidFill>
                <a:latin typeface="Manjari Bold"/>
                <a:ea typeface="Manjari Bold"/>
                <a:cs typeface="Manjari Bold"/>
                <a:sym typeface="Manjari Bold"/>
              </a:rPr>
              <a:t>una</a:t>
            </a:r>
            <a:r>
              <a:rPr lang="en-US" sz="2186" b="1" dirty="0">
                <a:solidFill>
                  <a:schemeClr val="tx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sz="2186" b="1" dirty="0" err="1">
                <a:solidFill>
                  <a:schemeClr val="tx2"/>
                </a:solidFill>
                <a:latin typeface="Manjari Bold"/>
                <a:ea typeface="Manjari Bold"/>
                <a:cs typeface="Manjari Bold"/>
                <a:sym typeface="Manjari Bold"/>
              </a:rPr>
              <a:t>nueva</a:t>
            </a:r>
            <a:r>
              <a:rPr lang="en-US" sz="2186" b="1" dirty="0">
                <a:solidFill>
                  <a:schemeClr val="tx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sz="2186" b="1" dirty="0" err="1">
                <a:solidFill>
                  <a:schemeClr val="tx2"/>
                </a:solidFill>
                <a:latin typeface="Manjari Bold"/>
                <a:ea typeface="Manjari Bold"/>
                <a:cs typeface="Manjari Bold"/>
                <a:sym typeface="Manjari Bold"/>
              </a:rPr>
              <a:t>cadena</a:t>
            </a:r>
            <a:r>
              <a:rPr lang="en-US" sz="2186" b="1" dirty="0">
                <a:solidFill>
                  <a:schemeClr val="tx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sz="2186" b="1" dirty="0" err="1">
                <a:solidFill>
                  <a:schemeClr val="tx2"/>
                </a:solidFill>
                <a:latin typeface="Manjari Bold"/>
                <a:ea typeface="Manjari Bold"/>
                <a:cs typeface="Manjari Bold"/>
                <a:sym typeface="Manjari Bold"/>
              </a:rPr>
              <a:t>complementaria</a:t>
            </a:r>
            <a:r>
              <a:rPr lang="en-US" sz="2186" b="1" dirty="0">
                <a:solidFill>
                  <a:schemeClr val="tx2"/>
                </a:solidFill>
                <a:latin typeface="Manjari Bold"/>
                <a:ea typeface="Manjari Bold"/>
                <a:cs typeface="Manjari Bold"/>
                <a:sym typeface="Manjari Bold"/>
              </a:rPr>
              <a:t>.}</a:t>
            </a:r>
          </a:p>
        </p:txBody>
      </p:sp>
      <p:grpSp>
        <p:nvGrpSpPr>
          <p:cNvPr id="6" name="Group 6"/>
          <p:cNvGrpSpPr/>
          <p:nvPr/>
        </p:nvGrpSpPr>
        <p:grpSpPr>
          <a:xfrm rot="303597">
            <a:off x="5533910" y="99800"/>
            <a:ext cx="5540438" cy="3289596"/>
            <a:chOff x="0" y="0"/>
            <a:chExt cx="7387251" cy="4386128"/>
          </a:xfrm>
        </p:grpSpPr>
        <p:sp>
          <p:nvSpPr>
            <p:cNvPr id="7" name="Freeform 7"/>
            <p:cNvSpPr/>
            <p:nvPr/>
          </p:nvSpPr>
          <p:spPr>
            <a:xfrm rot="-278853">
              <a:off x="201209" y="1498400"/>
              <a:ext cx="7092177" cy="2604684"/>
            </a:xfrm>
            <a:custGeom>
              <a:avLst/>
              <a:gdLst/>
              <a:ahLst/>
              <a:cxnLst/>
              <a:rect l="l" t="t" r="r" b="b"/>
              <a:pathLst>
                <a:path w="7092177" h="2604684">
                  <a:moveTo>
                    <a:pt x="0" y="0"/>
                  </a:moveTo>
                  <a:lnTo>
                    <a:pt x="7092178" y="0"/>
                  </a:lnTo>
                  <a:lnTo>
                    <a:pt x="7092178" y="2604684"/>
                  </a:lnTo>
                  <a:lnTo>
                    <a:pt x="0" y="260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3561" r="-39267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Freeform 8"/>
            <p:cNvSpPr/>
            <p:nvPr/>
          </p:nvSpPr>
          <p:spPr>
            <a:xfrm rot="10516286">
              <a:off x="95290" y="287890"/>
              <a:ext cx="7092177" cy="2604684"/>
            </a:xfrm>
            <a:custGeom>
              <a:avLst/>
              <a:gdLst/>
              <a:ahLst/>
              <a:cxnLst/>
              <a:rect l="l" t="t" r="r" b="b"/>
              <a:pathLst>
                <a:path w="7092177" h="2604684">
                  <a:moveTo>
                    <a:pt x="0" y="0"/>
                  </a:moveTo>
                  <a:lnTo>
                    <a:pt x="7092177" y="0"/>
                  </a:lnTo>
                  <a:lnTo>
                    <a:pt x="7092177" y="2604684"/>
                  </a:lnTo>
                  <a:lnTo>
                    <a:pt x="0" y="260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3561" r="-39267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9" name="TextBox 9"/>
          <p:cNvSpPr txBox="1"/>
          <p:nvPr/>
        </p:nvSpPr>
        <p:spPr>
          <a:xfrm rot="7990">
            <a:off x="5619386" y="1275528"/>
            <a:ext cx="5288942" cy="1340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2"/>
              </a:lnSpc>
            </a:pPr>
            <a:r>
              <a:rPr lang="en-US" sz="5172" spc="274" dirty="0">
                <a:solidFill>
                  <a:srgbClr val="032542"/>
                </a:solidFill>
                <a:latin typeface="Berton"/>
                <a:ea typeface="Berton"/>
                <a:cs typeface="Berton"/>
                <a:sym typeface="Berton"/>
              </a:rPr>
              <a:t> </a:t>
            </a:r>
            <a:r>
              <a:rPr lang="en-US" sz="5172" spc="274" dirty="0" err="1">
                <a:solidFill>
                  <a:srgbClr val="032542"/>
                </a:solidFill>
                <a:latin typeface="Berton"/>
                <a:ea typeface="Berton"/>
                <a:cs typeface="Berton"/>
                <a:sym typeface="Berton"/>
              </a:rPr>
              <a:t>Replicación</a:t>
            </a:r>
            <a:r>
              <a:rPr lang="en-US" sz="5172" spc="274" dirty="0">
                <a:solidFill>
                  <a:srgbClr val="032542"/>
                </a:solidFill>
                <a:latin typeface="Berton"/>
                <a:ea typeface="Berton"/>
                <a:cs typeface="Berton"/>
                <a:sym typeface="Berton"/>
              </a:rPr>
              <a:t> del ADN: </a:t>
            </a:r>
          </a:p>
        </p:txBody>
      </p:sp>
      <p:sp>
        <p:nvSpPr>
          <p:cNvPr id="15" name="Freeform 15"/>
          <p:cNvSpPr/>
          <p:nvPr/>
        </p:nvSpPr>
        <p:spPr>
          <a:xfrm rot="-1634658">
            <a:off x="4965539" y="162869"/>
            <a:ext cx="894410" cy="754557"/>
          </a:xfrm>
          <a:custGeom>
            <a:avLst/>
            <a:gdLst/>
            <a:ahLst/>
            <a:cxnLst/>
            <a:rect l="l" t="t" r="r" b="b"/>
            <a:pathLst>
              <a:path w="894410" h="754557">
                <a:moveTo>
                  <a:pt x="0" y="0"/>
                </a:moveTo>
                <a:lnTo>
                  <a:pt x="894411" y="0"/>
                </a:lnTo>
                <a:lnTo>
                  <a:pt x="894411" y="754557"/>
                </a:lnTo>
                <a:lnTo>
                  <a:pt x="0" y="7545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6" name="Freeform 16"/>
          <p:cNvSpPr/>
          <p:nvPr/>
        </p:nvSpPr>
        <p:spPr>
          <a:xfrm rot="-4369647">
            <a:off x="2222951" y="581618"/>
            <a:ext cx="1847471" cy="2878497"/>
          </a:xfrm>
          <a:custGeom>
            <a:avLst/>
            <a:gdLst/>
            <a:ahLst/>
            <a:cxnLst/>
            <a:rect l="l" t="t" r="r" b="b"/>
            <a:pathLst>
              <a:path w="1847471" h="2878497">
                <a:moveTo>
                  <a:pt x="0" y="0"/>
                </a:moveTo>
                <a:lnTo>
                  <a:pt x="1847471" y="0"/>
                </a:lnTo>
                <a:lnTo>
                  <a:pt x="1847471" y="2878497"/>
                </a:lnTo>
                <a:lnTo>
                  <a:pt x="0" y="28784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5ED4BC4F-9801-AC49-BC65-9CEDA06A8E0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8898"/>
          <a:stretch/>
        </p:blipFill>
        <p:spPr>
          <a:xfrm>
            <a:off x="10990224" y="3086100"/>
            <a:ext cx="6399970" cy="61844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E8EA1-281C-0749-84AE-7C45C8F0B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3666A5B-FE84-353D-0AF6-AED2D39CD097}"/>
              </a:ext>
            </a:extLst>
          </p:cNvPr>
          <p:cNvSpPr/>
          <p:nvPr/>
        </p:nvSpPr>
        <p:spPr>
          <a:xfrm rot="-65692">
            <a:off x="-96612" y="-173783"/>
            <a:ext cx="18481224" cy="10634567"/>
          </a:xfrm>
          <a:custGeom>
            <a:avLst/>
            <a:gdLst/>
            <a:ahLst/>
            <a:cxnLst/>
            <a:rect l="l" t="t" r="r" b="b"/>
            <a:pathLst>
              <a:path w="18481224" h="10634567">
                <a:moveTo>
                  <a:pt x="196563" y="0"/>
                </a:moveTo>
                <a:lnTo>
                  <a:pt x="18481224" y="349444"/>
                </a:lnTo>
                <a:lnTo>
                  <a:pt x="18284661" y="10634566"/>
                </a:lnTo>
                <a:lnTo>
                  <a:pt x="0" y="10285122"/>
                </a:lnTo>
                <a:lnTo>
                  <a:pt x="196563" y="0"/>
                </a:lnTo>
                <a:close/>
              </a:path>
            </a:pathLst>
          </a:custGeom>
          <a:blipFill>
            <a:blip r:embed="rId2"/>
            <a:stretch>
              <a:fillRect l="-4136" t="-15468" r="-4064" b="-26498"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A52C6E8-0257-215F-F7F3-81138A648C7A}"/>
              </a:ext>
            </a:extLst>
          </p:cNvPr>
          <p:cNvSpPr txBox="1"/>
          <p:nvPr/>
        </p:nvSpPr>
        <p:spPr>
          <a:xfrm>
            <a:off x="1498866" y="3217410"/>
            <a:ext cx="5861950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El ADN se </a:t>
            </a:r>
            <a:r>
              <a:rPr lang="en-US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organiza</a:t>
            </a:r>
            <a:r>
              <a:rPr lang="en-US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en</a:t>
            </a:r>
            <a:r>
              <a:rPr lang="en-US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cromatina</a:t>
            </a:r>
            <a:r>
              <a:rPr lang="en-US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dentro</a:t>
            </a:r>
            <a:r>
              <a:rPr lang="en-US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del </a:t>
            </a:r>
            <a:r>
              <a:rPr lang="en-US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núcleo</a:t>
            </a:r>
            <a:r>
              <a:rPr lang="en-US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, </a:t>
            </a:r>
            <a:r>
              <a:rPr lang="en-US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enrollándose</a:t>
            </a:r>
            <a:r>
              <a:rPr lang="en-US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alrededor</a:t>
            </a:r>
            <a:r>
              <a:rPr lang="en-US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de </a:t>
            </a:r>
            <a:r>
              <a:rPr lang="en-US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proteínas</a:t>
            </a:r>
            <a:r>
              <a:rPr lang="en-US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llamadas</a:t>
            </a:r>
            <a:r>
              <a:rPr lang="en-US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histonas</a:t>
            </a:r>
            <a:r>
              <a:rPr lang="en-US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. </a:t>
            </a:r>
            <a:r>
              <a:rPr lang="en-US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Esto</a:t>
            </a:r>
            <a:r>
              <a:rPr lang="en-US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facilita</a:t>
            </a:r>
            <a:r>
              <a:rPr lang="en-US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el</a:t>
            </a:r>
            <a:r>
              <a:rPr lang="en-US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ajuste</a:t>
            </a:r>
            <a:r>
              <a:rPr lang="en-US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del ADN </a:t>
            </a:r>
            <a:r>
              <a:rPr lang="en-US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en</a:t>
            </a:r>
            <a:r>
              <a:rPr lang="en-US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el</a:t>
            </a:r>
            <a:r>
              <a:rPr lang="en-US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núcleo</a:t>
            </a:r>
            <a:r>
              <a:rPr lang="en-US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y también </a:t>
            </a:r>
            <a:r>
              <a:rPr lang="en-US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ayuda</a:t>
            </a:r>
            <a:r>
              <a:rPr lang="en-US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a regular la </a:t>
            </a:r>
            <a:r>
              <a:rPr lang="en-US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expresión</a:t>
            </a:r>
            <a:r>
              <a:rPr lang="en-US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génica</a:t>
            </a:r>
            <a:r>
              <a:rPr lang="en-US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.</a:t>
            </a: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BAF46528-3796-9A6B-91FF-2258884362FF}"/>
              </a:ext>
            </a:extLst>
          </p:cNvPr>
          <p:cNvGrpSpPr/>
          <p:nvPr/>
        </p:nvGrpSpPr>
        <p:grpSpPr>
          <a:xfrm rot="303597">
            <a:off x="6077872" y="204734"/>
            <a:ext cx="5540438" cy="3289596"/>
            <a:chOff x="0" y="0"/>
            <a:chExt cx="7387251" cy="4386128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F3E580B-6F5A-6F23-606B-5C40C6BFC3E2}"/>
                </a:ext>
              </a:extLst>
            </p:cNvPr>
            <p:cNvSpPr/>
            <p:nvPr/>
          </p:nvSpPr>
          <p:spPr>
            <a:xfrm rot="-278853">
              <a:off x="201209" y="1498400"/>
              <a:ext cx="7092177" cy="2604684"/>
            </a:xfrm>
            <a:custGeom>
              <a:avLst/>
              <a:gdLst/>
              <a:ahLst/>
              <a:cxnLst/>
              <a:rect l="l" t="t" r="r" b="b"/>
              <a:pathLst>
                <a:path w="7092177" h="2604684">
                  <a:moveTo>
                    <a:pt x="0" y="0"/>
                  </a:moveTo>
                  <a:lnTo>
                    <a:pt x="7092178" y="0"/>
                  </a:lnTo>
                  <a:lnTo>
                    <a:pt x="7092178" y="2604684"/>
                  </a:lnTo>
                  <a:lnTo>
                    <a:pt x="0" y="260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3561" r="-39267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8C7DEB2-B34E-EB23-B669-53609F44B4B7}"/>
                </a:ext>
              </a:extLst>
            </p:cNvPr>
            <p:cNvSpPr/>
            <p:nvPr/>
          </p:nvSpPr>
          <p:spPr>
            <a:xfrm rot="10516286">
              <a:off x="95290" y="287890"/>
              <a:ext cx="7092177" cy="2604684"/>
            </a:xfrm>
            <a:custGeom>
              <a:avLst/>
              <a:gdLst/>
              <a:ahLst/>
              <a:cxnLst/>
              <a:rect l="l" t="t" r="r" b="b"/>
              <a:pathLst>
                <a:path w="7092177" h="2604684">
                  <a:moveTo>
                    <a:pt x="0" y="0"/>
                  </a:moveTo>
                  <a:lnTo>
                    <a:pt x="7092177" y="0"/>
                  </a:lnTo>
                  <a:lnTo>
                    <a:pt x="7092177" y="2604684"/>
                  </a:lnTo>
                  <a:lnTo>
                    <a:pt x="0" y="260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3561" r="-39267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D0E36253-2BFC-F1F2-E280-F217EB99980D}"/>
              </a:ext>
            </a:extLst>
          </p:cNvPr>
          <p:cNvSpPr txBox="1"/>
          <p:nvPr/>
        </p:nvSpPr>
        <p:spPr>
          <a:xfrm rot="7990">
            <a:off x="6223821" y="1274036"/>
            <a:ext cx="5288942" cy="1340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2"/>
              </a:lnSpc>
            </a:pPr>
            <a:r>
              <a:rPr lang="en-US" sz="5172" spc="274" dirty="0" err="1">
                <a:solidFill>
                  <a:srgbClr val="032542"/>
                </a:solidFill>
                <a:latin typeface="Berton"/>
                <a:ea typeface="Berton"/>
                <a:cs typeface="Berton"/>
                <a:sym typeface="Berton"/>
              </a:rPr>
              <a:t>Empaquetamiento</a:t>
            </a:r>
            <a:r>
              <a:rPr lang="en-US" sz="5172" spc="274" dirty="0">
                <a:solidFill>
                  <a:srgbClr val="032542"/>
                </a:solidFill>
                <a:latin typeface="Berton"/>
                <a:ea typeface="Berton"/>
                <a:cs typeface="Berton"/>
                <a:sym typeface="Berton"/>
              </a:rPr>
              <a:t> del ADN:</a:t>
            </a: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640FD52C-648A-1CA3-A446-C1D0BC595960}"/>
              </a:ext>
            </a:extLst>
          </p:cNvPr>
          <p:cNvSpPr/>
          <p:nvPr/>
        </p:nvSpPr>
        <p:spPr>
          <a:xfrm rot="3547600">
            <a:off x="11290724" y="74712"/>
            <a:ext cx="894410" cy="754557"/>
          </a:xfrm>
          <a:custGeom>
            <a:avLst/>
            <a:gdLst/>
            <a:ahLst/>
            <a:cxnLst/>
            <a:rect l="l" t="t" r="r" b="b"/>
            <a:pathLst>
              <a:path w="894410" h="754557">
                <a:moveTo>
                  <a:pt x="0" y="0"/>
                </a:moveTo>
                <a:lnTo>
                  <a:pt x="894410" y="0"/>
                </a:lnTo>
                <a:lnTo>
                  <a:pt x="894410" y="754557"/>
                </a:lnTo>
                <a:lnTo>
                  <a:pt x="0" y="7545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B0627C15-278F-4F93-A020-907DEA246F3D}"/>
              </a:ext>
            </a:extLst>
          </p:cNvPr>
          <p:cNvSpPr/>
          <p:nvPr/>
        </p:nvSpPr>
        <p:spPr>
          <a:xfrm rot="-4369647">
            <a:off x="2222951" y="581618"/>
            <a:ext cx="1847471" cy="2878497"/>
          </a:xfrm>
          <a:custGeom>
            <a:avLst/>
            <a:gdLst/>
            <a:ahLst/>
            <a:cxnLst/>
            <a:rect l="l" t="t" r="r" b="b"/>
            <a:pathLst>
              <a:path w="1847471" h="2878497">
                <a:moveTo>
                  <a:pt x="0" y="0"/>
                </a:moveTo>
                <a:lnTo>
                  <a:pt x="1847471" y="0"/>
                </a:lnTo>
                <a:lnTo>
                  <a:pt x="1847471" y="2878497"/>
                </a:lnTo>
                <a:lnTo>
                  <a:pt x="0" y="28784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4BEA14F-5FCB-8236-11B1-A060BAC54D7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3724" t="3155"/>
          <a:stretch/>
        </p:blipFill>
        <p:spPr>
          <a:xfrm>
            <a:off x="11847003" y="976832"/>
            <a:ext cx="6489449" cy="9642019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D15070C8-29F8-3815-6B21-9640D4944B01}"/>
              </a:ext>
            </a:extLst>
          </p:cNvPr>
          <p:cNvSpPr txBox="1"/>
          <p:nvPr/>
        </p:nvSpPr>
        <p:spPr>
          <a:xfrm>
            <a:off x="1279099" y="5407598"/>
            <a:ext cx="9915362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s-MX" altLang="es-MX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Cada célula somática humana posee 23 pares de cromosomas, uno de cada progenitor. De estos, 22 pares son autosomas y un par corresponde a los cromosomas sexuales (XX en mujeres y XY en hombres). Los genes se organizan de forma lineal a lo largo de cada cromosoma, que contiene una hélice continua de ADN. El cromosoma más largo alberga una hebra de ADN de más de 7 cm, y si se uniera el ADN de todos los cromosomas, alcanzaría cerca de 2 metros de longitud.</a:t>
            </a:r>
          </a:p>
        </p:txBody>
      </p:sp>
    </p:spTree>
    <p:extLst>
      <p:ext uri="{BB962C8B-B14F-4D97-AF65-F5344CB8AC3E}">
        <p14:creationId xmlns:p14="http://schemas.microsoft.com/office/powerpoint/2010/main" val="1924153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5692">
            <a:off x="-96612" y="-173783"/>
            <a:ext cx="18481224" cy="10634567"/>
          </a:xfrm>
          <a:custGeom>
            <a:avLst/>
            <a:gdLst/>
            <a:ahLst/>
            <a:cxnLst/>
            <a:rect l="l" t="t" r="r" b="b"/>
            <a:pathLst>
              <a:path w="18481224" h="10634567">
                <a:moveTo>
                  <a:pt x="196563" y="0"/>
                </a:moveTo>
                <a:lnTo>
                  <a:pt x="18481224" y="349444"/>
                </a:lnTo>
                <a:lnTo>
                  <a:pt x="18284661" y="10634566"/>
                </a:lnTo>
                <a:lnTo>
                  <a:pt x="0" y="10285122"/>
                </a:lnTo>
                <a:lnTo>
                  <a:pt x="196563" y="0"/>
                </a:lnTo>
                <a:close/>
              </a:path>
            </a:pathLst>
          </a:custGeom>
          <a:blipFill>
            <a:blip r:embed="rId2"/>
            <a:stretch>
              <a:fillRect l="-4136" t="-15468" r="-4064" b="-26498"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3" name="TextBox 3"/>
          <p:cNvSpPr txBox="1"/>
          <p:nvPr/>
        </p:nvSpPr>
        <p:spPr>
          <a:xfrm>
            <a:off x="3277134" y="3537190"/>
            <a:ext cx="5861950" cy="2895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6"/>
              </a:lnSpc>
            </a:pP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A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veces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ocurren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errores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durante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la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replicación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del ADN,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conocidos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como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mutaciones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.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Afortunadamente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,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existen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mecanismos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de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reparación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del ADN que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corrigen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la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mayoría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de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los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errores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,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evitando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consecuencias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negativas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como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el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cáncer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.</a:t>
            </a:r>
          </a:p>
          <a:p>
            <a:pPr algn="ctr">
              <a:lnSpc>
                <a:spcPts val="3236"/>
              </a:lnSpc>
            </a:pPr>
            <a:endParaRPr lang="en-US" sz="2186" b="1" dirty="0">
              <a:solidFill>
                <a:srgbClr val="032542"/>
              </a:solidFill>
              <a:latin typeface="Manjari Bold"/>
              <a:ea typeface="Manjari Bold"/>
              <a:cs typeface="Manjari Bold"/>
              <a:sym typeface="Manjari Bold"/>
            </a:endParaRPr>
          </a:p>
        </p:txBody>
      </p:sp>
      <p:grpSp>
        <p:nvGrpSpPr>
          <p:cNvPr id="6" name="Group 6"/>
          <p:cNvGrpSpPr/>
          <p:nvPr/>
        </p:nvGrpSpPr>
        <p:grpSpPr>
          <a:xfrm rot="303597">
            <a:off x="6023553" y="15922"/>
            <a:ext cx="5540438" cy="3289596"/>
            <a:chOff x="0" y="0"/>
            <a:chExt cx="7387251" cy="4386128"/>
          </a:xfrm>
        </p:grpSpPr>
        <p:sp>
          <p:nvSpPr>
            <p:cNvPr id="7" name="Freeform 7"/>
            <p:cNvSpPr/>
            <p:nvPr/>
          </p:nvSpPr>
          <p:spPr>
            <a:xfrm rot="-278853">
              <a:off x="201209" y="1498400"/>
              <a:ext cx="7092177" cy="2604684"/>
            </a:xfrm>
            <a:custGeom>
              <a:avLst/>
              <a:gdLst/>
              <a:ahLst/>
              <a:cxnLst/>
              <a:rect l="l" t="t" r="r" b="b"/>
              <a:pathLst>
                <a:path w="7092177" h="2604684">
                  <a:moveTo>
                    <a:pt x="0" y="0"/>
                  </a:moveTo>
                  <a:lnTo>
                    <a:pt x="7092178" y="0"/>
                  </a:lnTo>
                  <a:lnTo>
                    <a:pt x="7092178" y="2604684"/>
                  </a:lnTo>
                  <a:lnTo>
                    <a:pt x="0" y="260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3561" r="-39267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Freeform 8"/>
            <p:cNvSpPr/>
            <p:nvPr/>
          </p:nvSpPr>
          <p:spPr>
            <a:xfrm rot="10516286">
              <a:off x="95290" y="287890"/>
              <a:ext cx="7092177" cy="2604684"/>
            </a:xfrm>
            <a:custGeom>
              <a:avLst/>
              <a:gdLst/>
              <a:ahLst/>
              <a:cxnLst/>
              <a:rect l="l" t="t" r="r" b="b"/>
              <a:pathLst>
                <a:path w="7092177" h="2604684">
                  <a:moveTo>
                    <a:pt x="0" y="0"/>
                  </a:moveTo>
                  <a:lnTo>
                    <a:pt x="7092177" y="0"/>
                  </a:lnTo>
                  <a:lnTo>
                    <a:pt x="7092177" y="2604684"/>
                  </a:lnTo>
                  <a:lnTo>
                    <a:pt x="0" y="260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3561" r="-39267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9" name="TextBox 9"/>
          <p:cNvSpPr txBox="1"/>
          <p:nvPr/>
        </p:nvSpPr>
        <p:spPr>
          <a:xfrm rot="7990">
            <a:off x="6022020" y="782148"/>
            <a:ext cx="5288942" cy="1916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2"/>
              </a:lnSpc>
            </a:pPr>
            <a:r>
              <a:rPr lang="en-US" sz="4972" spc="263" dirty="0">
                <a:solidFill>
                  <a:srgbClr val="032542"/>
                </a:solidFill>
                <a:latin typeface="Berton"/>
                <a:ea typeface="Berton"/>
                <a:cs typeface="Berton"/>
                <a:sym typeface="Berton"/>
              </a:rPr>
              <a:t> </a:t>
            </a:r>
            <a:r>
              <a:rPr lang="en-US" sz="4972" spc="263" dirty="0" err="1">
                <a:solidFill>
                  <a:srgbClr val="032542"/>
                </a:solidFill>
                <a:latin typeface="Berton"/>
                <a:ea typeface="Berton"/>
                <a:cs typeface="Berton"/>
                <a:sym typeface="Berton"/>
              </a:rPr>
              <a:t>Mutaciones</a:t>
            </a:r>
            <a:r>
              <a:rPr lang="en-US" sz="4972" spc="263" dirty="0">
                <a:solidFill>
                  <a:srgbClr val="032542"/>
                </a:solidFill>
                <a:latin typeface="Berton"/>
                <a:ea typeface="Berton"/>
                <a:cs typeface="Berton"/>
                <a:sym typeface="Berton"/>
              </a:rPr>
              <a:t> y </a:t>
            </a:r>
            <a:r>
              <a:rPr lang="en-US" sz="4972" spc="263" dirty="0" err="1">
                <a:solidFill>
                  <a:srgbClr val="032542"/>
                </a:solidFill>
                <a:latin typeface="Berton"/>
                <a:ea typeface="Berton"/>
                <a:cs typeface="Berton"/>
                <a:sym typeface="Berton"/>
              </a:rPr>
              <a:t>reparación</a:t>
            </a:r>
            <a:r>
              <a:rPr lang="en-US" sz="4972" spc="263" dirty="0">
                <a:solidFill>
                  <a:srgbClr val="032542"/>
                </a:solidFill>
                <a:latin typeface="Berton"/>
                <a:ea typeface="Berton"/>
                <a:cs typeface="Berton"/>
                <a:sym typeface="Berton"/>
              </a:rPr>
              <a:t> del ADN:</a:t>
            </a:r>
          </a:p>
        </p:txBody>
      </p:sp>
      <p:sp>
        <p:nvSpPr>
          <p:cNvPr id="15" name="Freeform 15"/>
          <p:cNvSpPr/>
          <p:nvPr/>
        </p:nvSpPr>
        <p:spPr>
          <a:xfrm rot="-1634658">
            <a:off x="5110785" y="204952"/>
            <a:ext cx="894410" cy="754557"/>
          </a:xfrm>
          <a:custGeom>
            <a:avLst/>
            <a:gdLst/>
            <a:ahLst/>
            <a:cxnLst/>
            <a:rect l="l" t="t" r="r" b="b"/>
            <a:pathLst>
              <a:path w="894410" h="754557">
                <a:moveTo>
                  <a:pt x="0" y="0"/>
                </a:moveTo>
                <a:lnTo>
                  <a:pt x="894411" y="0"/>
                </a:lnTo>
                <a:lnTo>
                  <a:pt x="894411" y="754557"/>
                </a:lnTo>
                <a:lnTo>
                  <a:pt x="0" y="7545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6" name="Freeform 16"/>
          <p:cNvSpPr/>
          <p:nvPr/>
        </p:nvSpPr>
        <p:spPr>
          <a:xfrm rot="-4369647">
            <a:off x="2222951" y="581618"/>
            <a:ext cx="1847471" cy="2878497"/>
          </a:xfrm>
          <a:custGeom>
            <a:avLst/>
            <a:gdLst/>
            <a:ahLst/>
            <a:cxnLst/>
            <a:rect l="l" t="t" r="r" b="b"/>
            <a:pathLst>
              <a:path w="1847471" h="2878497">
                <a:moveTo>
                  <a:pt x="0" y="0"/>
                </a:moveTo>
                <a:lnTo>
                  <a:pt x="1847471" y="0"/>
                </a:lnTo>
                <a:lnTo>
                  <a:pt x="1847471" y="2878497"/>
                </a:lnTo>
                <a:lnTo>
                  <a:pt x="0" y="28784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9F056-6113-E2F8-571F-38F46541A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A1FF145-C6B2-96F5-808E-A7AED63B8C59}"/>
              </a:ext>
            </a:extLst>
          </p:cNvPr>
          <p:cNvSpPr/>
          <p:nvPr/>
        </p:nvSpPr>
        <p:spPr>
          <a:xfrm rot="-65692">
            <a:off x="-96612" y="-173783"/>
            <a:ext cx="18481224" cy="10634567"/>
          </a:xfrm>
          <a:custGeom>
            <a:avLst/>
            <a:gdLst/>
            <a:ahLst/>
            <a:cxnLst/>
            <a:rect l="l" t="t" r="r" b="b"/>
            <a:pathLst>
              <a:path w="18481224" h="10634567">
                <a:moveTo>
                  <a:pt x="196563" y="0"/>
                </a:moveTo>
                <a:lnTo>
                  <a:pt x="18481224" y="349444"/>
                </a:lnTo>
                <a:lnTo>
                  <a:pt x="18284661" y="10634566"/>
                </a:lnTo>
                <a:lnTo>
                  <a:pt x="0" y="10285122"/>
                </a:lnTo>
                <a:lnTo>
                  <a:pt x="196563" y="0"/>
                </a:lnTo>
                <a:close/>
              </a:path>
            </a:pathLst>
          </a:custGeom>
          <a:blipFill>
            <a:blip r:embed="rId2"/>
            <a:stretch>
              <a:fillRect l="-4136" t="-15468" r="-4064" b="-26498"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2C3D08F-E1B9-C561-AD2A-E6E35499E709}"/>
              </a:ext>
            </a:extLst>
          </p:cNvPr>
          <p:cNvSpPr txBox="1"/>
          <p:nvPr/>
        </p:nvSpPr>
        <p:spPr>
          <a:xfrm>
            <a:off x="5733750" y="3114127"/>
            <a:ext cx="5330343" cy="28957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36"/>
              </a:lnSpc>
            </a:pP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Aunque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el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genoma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humano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es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casi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idéntico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entre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individuos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(99.9%),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pequeñas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variaciones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genéticas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son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responsables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de las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diferencias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en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rasgos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físicos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,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comportamientos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y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susceptibilidad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a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enfermedades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.</a:t>
            </a:r>
          </a:p>
          <a:p>
            <a:pPr algn="ctr">
              <a:lnSpc>
                <a:spcPts val="3236"/>
              </a:lnSpc>
            </a:pPr>
            <a:endParaRPr lang="en-US" sz="2186" b="1" dirty="0">
              <a:solidFill>
                <a:srgbClr val="032542"/>
              </a:solidFill>
              <a:latin typeface="Manjari Bold"/>
              <a:ea typeface="Manjari Bold"/>
              <a:cs typeface="Manjari Bold"/>
              <a:sym typeface="Manjari Bold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3ECAD523-88C7-51D3-7311-F03F6E03D416}"/>
              </a:ext>
            </a:extLst>
          </p:cNvPr>
          <p:cNvGrpSpPr/>
          <p:nvPr/>
        </p:nvGrpSpPr>
        <p:grpSpPr>
          <a:xfrm rot="303597">
            <a:off x="6023553" y="15922"/>
            <a:ext cx="5540438" cy="3289596"/>
            <a:chOff x="0" y="0"/>
            <a:chExt cx="7387251" cy="438612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C760AFF-3B6B-F282-2D7F-BC19B5A126DB}"/>
                </a:ext>
              </a:extLst>
            </p:cNvPr>
            <p:cNvSpPr/>
            <p:nvPr/>
          </p:nvSpPr>
          <p:spPr>
            <a:xfrm rot="-278853">
              <a:off x="201209" y="1498400"/>
              <a:ext cx="7092177" cy="2604684"/>
            </a:xfrm>
            <a:custGeom>
              <a:avLst/>
              <a:gdLst/>
              <a:ahLst/>
              <a:cxnLst/>
              <a:rect l="l" t="t" r="r" b="b"/>
              <a:pathLst>
                <a:path w="7092177" h="2604684">
                  <a:moveTo>
                    <a:pt x="0" y="0"/>
                  </a:moveTo>
                  <a:lnTo>
                    <a:pt x="7092178" y="0"/>
                  </a:lnTo>
                  <a:lnTo>
                    <a:pt x="7092178" y="2604684"/>
                  </a:lnTo>
                  <a:lnTo>
                    <a:pt x="0" y="260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3561" r="-39267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C827E33-EDF5-CBC9-B6AD-4C838C3DDC9C}"/>
                </a:ext>
              </a:extLst>
            </p:cNvPr>
            <p:cNvSpPr/>
            <p:nvPr/>
          </p:nvSpPr>
          <p:spPr>
            <a:xfrm rot="10516286">
              <a:off x="95290" y="287890"/>
              <a:ext cx="7092177" cy="2604684"/>
            </a:xfrm>
            <a:custGeom>
              <a:avLst/>
              <a:gdLst/>
              <a:ahLst/>
              <a:cxnLst/>
              <a:rect l="l" t="t" r="r" b="b"/>
              <a:pathLst>
                <a:path w="7092177" h="2604684">
                  <a:moveTo>
                    <a:pt x="0" y="0"/>
                  </a:moveTo>
                  <a:lnTo>
                    <a:pt x="7092177" y="0"/>
                  </a:lnTo>
                  <a:lnTo>
                    <a:pt x="7092177" y="2604684"/>
                  </a:lnTo>
                  <a:lnTo>
                    <a:pt x="0" y="260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3561" r="-39267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EA704833-E639-C5C4-9F3A-EE4661926B69}"/>
              </a:ext>
            </a:extLst>
          </p:cNvPr>
          <p:cNvSpPr txBox="1"/>
          <p:nvPr/>
        </p:nvSpPr>
        <p:spPr>
          <a:xfrm rot="7990">
            <a:off x="6169536" y="1067918"/>
            <a:ext cx="5288942" cy="1309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2"/>
              </a:lnSpc>
            </a:pPr>
            <a:r>
              <a:rPr lang="en-US" sz="5072" spc="268" dirty="0" err="1">
                <a:solidFill>
                  <a:srgbClr val="032542"/>
                </a:solidFill>
                <a:latin typeface="Berton"/>
                <a:ea typeface="Berton"/>
                <a:cs typeface="Berton"/>
                <a:sym typeface="Berton"/>
              </a:rPr>
              <a:t>Variabilidad</a:t>
            </a:r>
            <a:r>
              <a:rPr lang="en-US" sz="5072" spc="268" dirty="0">
                <a:solidFill>
                  <a:srgbClr val="032542"/>
                </a:solidFill>
                <a:latin typeface="Berton"/>
                <a:ea typeface="Berton"/>
                <a:cs typeface="Berton"/>
                <a:sym typeface="Berton"/>
              </a:rPr>
              <a:t> </a:t>
            </a:r>
            <a:r>
              <a:rPr lang="en-US" sz="5072" spc="268" dirty="0" err="1">
                <a:solidFill>
                  <a:srgbClr val="032542"/>
                </a:solidFill>
                <a:latin typeface="Berton"/>
                <a:ea typeface="Berton"/>
                <a:cs typeface="Berton"/>
                <a:sym typeface="Berton"/>
              </a:rPr>
              <a:t>genética</a:t>
            </a:r>
            <a:r>
              <a:rPr lang="en-US" sz="5072" spc="268" dirty="0">
                <a:solidFill>
                  <a:srgbClr val="032542"/>
                </a:solidFill>
                <a:latin typeface="Berton"/>
                <a:ea typeface="Berton"/>
                <a:cs typeface="Berton"/>
                <a:sym typeface="Berton"/>
              </a:rPr>
              <a:t>:</a:t>
            </a: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691149B3-15CA-4C89-EC21-6627275411BD}"/>
              </a:ext>
            </a:extLst>
          </p:cNvPr>
          <p:cNvSpPr/>
          <p:nvPr/>
        </p:nvSpPr>
        <p:spPr>
          <a:xfrm rot="3547600">
            <a:off x="11170188" y="9221"/>
            <a:ext cx="894410" cy="754557"/>
          </a:xfrm>
          <a:custGeom>
            <a:avLst/>
            <a:gdLst/>
            <a:ahLst/>
            <a:cxnLst/>
            <a:rect l="l" t="t" r="r" b="b"/>
            <a:pathLst>
              <a:path w="894410" h="754557">
                <a:moveTo>
                  <a:pt x="0" y="0"/>
                </a:moveTo>
                <a:lnTo>
                  <a:pt x="894410" y="0"/>
                </a:lnTo>
                <a:lnTo>
                  <a:pt x="894410" y="754557"/>
                </a:lnTo>
                <a:lnTo>
                  <a:pt x="0" y="7545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2BF33ABA-0B39-1E69-33B1-22392DFF2E46}"/>
              </a:ext>
            </a:extLst>
          </p:cNvPr>
          <p:cNvSpPr/>
          <p:nvPr/>
        </p:nvSpPr>
        <p:spPr>
          <a:xfrm rot="-4369647">
            <a:off x="2222951" y="581618"/>
            <a:ext cx="1847471" cy="2878497"/>
          </a:xfrm>
          <a:custGeom>
            <a:avLst/>
            <a:gdLst/>
            <a:ahLst/>
            <a:cxnLst/>
            <a:rect l="l" t="t" r="r" b="b"/>
            <a:pathLst>
              <a:path w="1847471" h="2878497">
                <a:moveTo>
                  <a:pt x="0" y="0"/>
                </a:moveTo>
                <a:lnTo>
                  <a:pt x="1847471" y="0"/>
                </a:lnTo>
                <a:lnTo>
                  <a:pt x="1847471" y="2878497"/>
                </a:lnTo>
                <a:lnTo>
                  <a:pt x="0" y="28784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4202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5692">
            <a:off x="-96612" y="-173783"/>
            <a:ext cx="18481224" cy="10634567"/>
          </a:xfrm>
          <a:custGeom>
            <a:avLst/>
            <a:gdLst/>
            <a:ahLst/>
            <a:cxnLst/>
            <a:rect l="l" t="t" r="r" b="b"/>
            <a:pathLst>
              <a:path w="18481224" h="10634567">
                <a:moveTo>
                  <a:pt x="196563" y="0"/>
                </a:moveTo>
                <a:lnTo>
                  <a:pt x="18481224" y="349444"/>
                </a:lnTo>
                <a:lnTo>
                  <a:pt x="18284661" y="10634566"/>
                </a:lnTo>
                <a:lnTo>
                  <a:pt x="0" y="10285122"/>
                </a:lnTo>
                <a:lnTo>
                  <a:pt x="196563" y="0"/>
                </a:lnTo>
                <a:close/>
              </a:path>
            </a:pathLst>
          </a:custGeom>
          <a:blipFill>
            <a:blip r:embed="rId2"/>
            <a:stretch>
              <a:fillRect l="-4136" t="-15468" r="-4064" b="-26498"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3" name="TextBox 3"/>
          <p:cNvSpPr txBox="1"/>
          <p:nvPr/>
        </p:nvSpPr>
        <p:spPr>
          <a:xfrm>
            <a:off x="2057400" y="3288878"/>
            <a:ext cx="5861950" cy="2895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6"/>
              </a:lnSpc>
            </a:pP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El ADN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codifica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para la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síntesis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de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proteínas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,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pero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es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el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ARN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el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que media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este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proceso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,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en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el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cual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el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ARN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mensajero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(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ARNm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)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lleva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las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instrucciones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del ADN al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ribosoma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,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donde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se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lleva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a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cabo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la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traducción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para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formar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proteínas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.</a:t>
            </a:r>
          </a:p>
          <a:p>
            <a:pPr algn="ctr">
              <a:lnSpc>
                <a:spcPts val="3236"/>
              </a:lnSpc>
            </a:pPr>
            <a:endParaRPr lang="en-US" sz="2186" b="1" dirty="0">
              <a:solidFill>
                <a:srgbClr val="032542"/>
              </a:solidFill>
              <a:latin typeface="Manjari Bold"/>
              <a:ea typeface="Manjari Bold"/>
              <a:cs typeface="Manjari Bold"/>
              <a:sym typeface="Manjari Bold"/>
            </a:endParaRPr>
          </a:p>
        </p:txBody>
      </p:sp>
      <p:grpSp>
        <p:nvGrpSpPr>
          <p:cNvPr id="6" name="Group 6"/>
          <p:cNvGrpSpPr/>
          <p:nvPr/>
        </p:nvGrpSpPr>
        <p:grpSpPr>
          <a:xfrm rot="303597">
            <a:off x="6373780" y="47419"/>
            <a:ext cx="5540438" cy="3289596"/>
            <a:chOff x="0" y="0"/>
            <a:chExt cx="7387251" cy="4386128"/>
          </a:xfrm>
        </p:grpSpPr>
        <p:sp>
          <p:nvSpPr>
            <p:cNvPr id="7" name="Freeform 7"/>
            <p:cNvSpPr/>
            <p:nvPr/>
          </p:nvSpPr>
          <p:spPr>
            <a:xfrm rot="-278853">
              <a:off x="201209" y="1498400"/>
              <a:ext cx="7092177" cy="2604684"/>
            </a:xfrm>
            <a:custGeom>
              <a:avLst/>
              <a:gdLst/>
              <a:ahLst/>
              <a:cxnLst/>
              <a:rect l="l" t="t" r="r" b="b"/>
              <a:pathLst>
                <a:path w="7092177" h="2604684">
                  <a:moveTo>
                    <a:pt x="0" y="0"/>
                  </a:moveTo>
                  <a:lnTo>
                    <a:pt x="7092178" y="0"/>
                  </a:lnTo>
                  <a:lnTo>
                    <a:pt x="7092178" y="2604684"/>
                  </a:lnTo>
                  <a:lnTo>
                    <a:pt x="0" y="260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3561" r="-39267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Freeform 8"/>
            <p:cNvSpPr/>
            <p:nvPr/>
          </p:nvSpPr>
          <p:spPr>
            <a:xfrm rot="10516286">
              <a:off x="95290" y="287890"/>
              <a:ext cx="7092177" cy="2604684"/>
            </a:xfrm>
            <a:custGeom>
              <a:avLst/>
              <a:gdLst/>
              <a:ahLst/>
              <a:cxnLst/>
              <a:rect l="l" t="t" r="r" b="b"/>
              <a:pathLst>
                <a:path w="7092177" h="2604684">
                  <a:moveTo>
                    <a:pt x="0" y="0"/>
                  </a:moveTo>
                  <a:lnTo>
                    <a:pt x="7092177" y="0"/>
                  </a:lnTo>
                  <a:lnTo>
                    <a:pt x="7092177" y="2604684"/>
                  </a:lnTo>
                  <a:lnTo>
                    <a:pt x="0" y="260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3561" r="-39267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9" name="TextBox 9"/>
          <p:cNvSpPr txBox="1"/>
          <p:nvPr/>
        </p:nvSpPr>
        <p:spPr>
          <a:xfrm rot="7990">
            <a:off x="6478921" y="1034845"/>
            <a:ext cx="5288942" cy="1340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2"/>
              </a:lnSpc>
            </a:pPr>
            <a:r>
              <a:rPr lang="en-US" sz="5172" spc="274" dirty="0">
                <a:solidFill>
                  <a:srgbClr val="032542"/>
                </a:solidFill>
                <a:latin typeface="Berton"/>
                <a:ea typeface="Berton"/>
                <a:cs typeface="Berton"/>
                <a:sym typeface="Berton"/>
              </a:rPr>
              <a:t>De genes a </a:t>
            </a:r>
            <a:r>
              <a:rPr lang="en-US" sz="5172" spc="274" dirty="0" err="1">
                <a:solidFill>
                  <a:srgbClr val="032542"/>
                </a:solidFill>
                <a:latin typeface="Berton"/>
                <a:ea typeface="Berton"/>
                <a:cs typeface="Berton"/>
                <a:sym typeface="Berton"/>
              </a:rPr>
              <a:t>proteínas</a:t>
            </a:r>
            <a:r>
              <a:rPr lang="en-US" sz="5172" spc="274" dirty="0">
                <a:solidFill>
                  <a:srgbClr val="032542"/>
                </a:solidFill>
                <a:latin typeface="Berton"/>
                <a:ea typeface="Berton"/>
                <a:cs typeface="Berton"/>
                <a:sym typeface="Berton"/>
              </a:rPr>
              <a:t>: </a:t>
            </a:r>
          </a:p>
        </p:txBody>
      </p:sp>
      <p:sp>
        <p:nvSpPr>
          <p:cNvPr id="15" name="Freeform 15"/>
          <p:cNvSpPr/>
          <p:nvPr/>
        </p:nvSpPr>
        <p:spPr>
          <a:xfrm rot="-1634658">
            <a:off x="5761899" y="258389"/>
            <a:ext cx="894410" cy="754557"/>
          </a:xfrm>
          <a:custGeom>
            <a:avLst/>
            <a:gdLst/>
            <a:ahLst/>
            <a:cxnLst/>
            <a:rect l="l" t="t" r="r" b="b"/>
            <a:pathLst>
              <a:path w="894410" h="754557">
                <a:moveTo>
                  <a:pt x="0" y="0"/>
                </a:moveTo>
                <a:lnTo>
                  <a:pt x="894411" y="0"/>
                </a:lnTo>
                <a:lnTo>
                  <a:pt x="894411" y="754557"/>
                </a:lnTo>
                <a:lnTo>
                  <a:pt x="0" y="7545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6" name="Freeform 16"/>
          <p:cNvSpPr/>
          <p:nvPr/>
        </p:nvSpPr>
        <p:spPr>
          <a:xfrm rot="-4369647">
            <a:off x="2222951" y="581618"/>
            <a:ext cx="1847471" cy="2878497"/>
          </a:xfrm>
          <a:custGeom>
            <a:avLst/>
            <a:gdLst/>
            <a:ahLst/>
            <a:cxnLst/>
            <a:rect l="l" t="t" r="r" b="b"/>
            <a:pathLst>
              <a:path w="1847471" h="2878497">
                <a:moveTo>
                  <a:pt x="0" y="0"/>
                </a:moveTo>
                <a:lnTo>
                  <a:pt x="1847471" y="0"/>
                </a:lnTo>
                <a:lnTo>
                  <a:pt x="1847471" y="2878497"/>
                </a:lnTo>
                <a:lnTo>
                  <a:pt x="0" y="28784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87854-E5DB-D065-C73A-486768ACD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0040923-1C94-AEDF-83CA-B35D912C3B44}"/>
              </a:ext>
            </a:extLst>
          </p:cNvPr>
          <p:cNvSpPr/>
          <p:nvPr/>
        </p:nvSpPr>
        <p:spPr>
          <a:xfrm rot="-65692">
            <a:off x="-96612" y="-173783"/>
            <a:ext cx="18481224" cy="10634567"/>
          </a:xfrm>
          <a:custGeom>
            <a:avLst/>
            <a:gdLst/>
            <a:ahLst/>
            <a:cxnLst/>
            <a:rect l="l" t="t" r="r" b="b"/>
            <a:pathLst>
              <a:path w="18481224" h="10634567">
                <a:moveTo>
                  <a:pt x="196563" y="0"/>
                </a:moveTo>
                <a:lnTo>
                  <a:pt x="18481224" y="349444"/>
                </a:lnTo>
                <a:lnTo>
                  <a:pt x="18284661" y="10634566"/>
                </a:lnTo>
                <a:lnTo>
                  <a:pt x="0" y="10285122"/>
                </a:lnTo>
                <a:lnTo>
                  <a:pt x="196563" y="0"/>
                </a:lnTo>
                <a:close/>
              </a:path>
            </a:pathLst>
          </a:custGeom>
          <a:blipFill>
            <a:blip r:embed="rId2"/>
            <a:stretch>
              <a:fillRect l="-4136" t="-15468" r="-4064" b="-26498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1261034-402F-1019-49D6-B2E51A86DBC3}"/>
              </a:ext>
            </a:extLst>
          </p:cNvPr>
          <p:cNvSpPr txBox="1"/>
          <p:nvPr/>
        </p:nvSpPr>
        <p:spPr>
          <a:xfrm>
            <a:off x="1863532" y="3220828"/>
            <a:ext cx="5861950" cy="3313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6"/>
              </a:lnSpc>
            </a:pP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Hay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varios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tipos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de ARN (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ARNm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, ARN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ribosómico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y ARN de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transferencia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) que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trabajan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juntos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en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la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síntesis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de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proteínas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. El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ARNm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lleva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la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información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del ADN,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el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ARNr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forma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parte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del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ribosoma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, y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el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ARNt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transporta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los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aminoácidos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necesarios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 para la </a:t>
            </a:r>
            <a:r>
              <a:rPr lang="en-US" sz="2186" b="1" dirty="0" err="1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proteína</a:t>
            </a:r>
            <a:r>
              <a:rPr lang="en-US" sz="2186" b="1" dirty="0">
                <a:solidFill>
                  <a:srgbClr val="032542"/>
                </a:solidFill>
                <a:latin typeface="Manjari Bold"/>
                <a:ea typeface="Manjari Bold"/>
                <a:cs typeface="Manjari Bold"/>
                <a:sym typeface="Manjari Bold"/>
              </a:rPr>
              <a:t>.</a:t>
            </a:r>
          </a:p>
          <a:p>
            <a:pPr algn="ctr">
              <a:lnSpc>
                <a:spcPts val="3236"/>
              </a:lnSpc>
            </a:pPr>
            <a:endParaRPr lang="en-US" sz="2186" b="1" dirty="0">
              <a:solidFill>
                <a:srgbClr val="032542"/>
              </a:solidFill>
              <a:latin typeface="Manjari Bold"/>
              <a:ea typeface="Manjari Bold"/>
              <a:cs typeface="Manjari Bold"/>
              <a:sym typeface="Manjari Bold"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3F911E02-4970-3F63-284F-7AA3DD005D58}"/>
              </a:ext>
            </a:extLst>
          </p:cNvPr>
          <p:cNvGrpSpPr/>
          <p:nvPr/>
        </p:nvGrpSpPr>
        <p:grpSpPr>
          <a:xfrm rot="303597">
            <a:off x="6373780" y="47418"/>
            <a:ext cx="5540438" cy="3289596"/>
            <a:chOff x="0" y="0"/>
            <a:chExt cx="7387251" cy="4386128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889DFA7-BEBC-E384-C367-1A02A07AB249}"/>
                </a:ext>
              </a:extLst>
            </p:cNvPr>
            <p:cNvSpPr/>
            <p:nvPr/>
          </p:nvSpPr>
          <p:spPr>
            <a:xfrm rot="-278853">
              <a:off x="201209" y="1498400"/>
              <a:ext cx="7092177" cy="2604684"/>
            </a:xfrm>
            <a:custGeom>
              <a:avLst/>
              <a:gdLst/>
              <a:ahLst/>
              <a:cxnLst/>
              <a:rect l="l" t="t" r="r" b="b"/>
              <a:pathLst>
                <a:path w="7092177" h="2604684">
                  <a:moveTo>
                    <a:pt x="0" y="0"/>
                  </a:moveTo>
                  <a:lnTo>
                    <a:pt x="7092178" y="0"/>
                  </a:lnTo>
                  <a:lnTo>
                    <a:pt x="7092178" y="2604684"/>
                  </a:lnTo>
                  <a:lnTo>
                    <a:pt x="0" y="260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3561" r="-39267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E83BE7FA-B117-18F9-94E2-8F2C44707C9D}"/>
                </a:ext>
              </a:extLst>
            </p:cNvPr>
            <p:cNvSpPr/>
            <p:nvPr/>
          </p:nvSpPr>
          <p:spPr>
            <a:xfrm rot="10516286">
              <a:off x="95290" y="287890"/>
              <a:ext cx="7092177" cy="2604684"/>
            </a:xfrm>
            <a:custGeom>
              <a:avLst/>
              <a:gdLst/>
              <a:ahLst/>
              <a:cxnLst/>
              <a:rect l="l" t="t" r="r" b="b"/>
              <a:pathLst>
                <a:path w="7092177" h="2604684">
                  <a:moveTo>
                    <a:pt x="0" y="0"/>
                  </a:moveTo>
                  <a:lnTo>
                    <a:pt x="7092177" y="0"/>
                  </a:lnTo>
                  <a:lnTo>
                    <a:pt x="7092177" y="2604684"/>
                  </a:lnTo>
                  <a:lnTo>
                    <a:pt x="0" y="260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3561" r="-39267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D99DE93A-07D2-292F-25BB-395154F9C24A}"/>
              </a:ext>
            </a:extLst>
          </p:cNvPr>
          <p:cNvSpPr txBox="1"/>
          <p:nvPr/>
        </p:nvSpPr>
        <p:spPr>
          <a:xfrm rot="7990">
            <a:off x="6631515" y="855742"/>
            <a:ext cx="5288942" cy="1826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72"/>
              </a:lnSpc>
            </a:pPr>
            <a:r>
              <a:rPr lang="en-US" sz="4772" spc="252" dirty="0">
                <a:solidFill>
                  <a:srgbClr val="032542"/>
                </a:solidFill>
                <a:latin typeface="Berton"/>
                <a:ea typeface="Berton"/>
                <a:cs typeface="Berton"/>
                <a:sym typeface="Berton"/>
              </a:rPr>
              <a:t>ARN y </a:t>
            </a:r>
            <a:r>
              <a:rPr lang="en-US" sz="4772" spc="252" dirty="0" err="1">
                <a:solidFill>
                  <a:srgbClr val="032542"/>
                </a:solidFill>
                <a:latin typeface="Berton"/>
                <a:ea typeface="Berton"/>
                <a:cs typeface="Berton"/>
                <a:sym typeface="Berton"/>
              </a:rPr>
              <a:t>su</a:t>
            </a:r>
            <a:r>
              <a:rPr lang="en-US" sz="4772" spc="252" dirty="0">
                <a:solidFill>
                  <a:srgbClr val="032542"/>
                </a:solidFill>
                <a:latin typeface="Berton"/>
                <a:ea typeface="Berton"/>
                <a:cs typeface="Berton"/>
                <a:sym typeface="Berton"/>
              </a:rPr>
              <a:t> </a:t>
            </a:r>
            <a:r>
              <a:rPr lang="en-US" sz="4772" spc="252" dirty="0" err="1">
                <a:solidFill>
                  <a:srgbClr val="032542"/>
                </a:solidFill>
                <a:latin typeface="Berton"/>
                <a:ea typeface="Berton"/>
                <a:cs typeface="Berton"/>
                <a:sym typeface="Berton"/>
              </a:rPr>
              <a:t>papel</a:t>
            </a:r>
            <a:r>
              <a:rPr lang="en-US" sz="4772" spc="252" dirty="0">
                <a:solidFill>
                  <a:srgbClr val="032542"/>
                </a:solidFill>
                <a:latin typeface="Berton"/>
                <a:ea typeface="Berton"/>
                <a:cs typeface="Berton"/>
                <a:sym typeface="Berton"/>
              </a:rPr>
              <a:t> </a:t>
            </a:r>
            <a:r>
              <a:rPr lang="en-US" sz="4772" spc="252" dirty="0" err="1">
                <a:solidFill>
                  <a:srgbClr val="032542"/>
                </a:solidFill>
                <a:latin typeface="Berton"/>
                <a:ea typeface="Berton"/>
                <a:cs typeface="Berton"/>
                <a:sym typeface="Berton"/>
              </a:rPr>
              <a:t>en</a:t>
            </a:r>
            <a:r>
              <a:rPr lang="en-US" sz="4772" spc="252" dirty="0">
                <a:solidFill>
                  <a:srgbClr val="032542"/>
                </a:solidFill>
                <a:latin typeface="Berton"/>
                <a:ea typeface="Berton"/>
                <a:cs typeface="Berton"/>
                <a:sym typeface="Berton"/>
              </a:rPr>
              <a:t> la </a:t>
            </a:r>
            <a:r>
              <a:rPr lang="en-US" sz="4772" spc="252" dirty="0" err="1">
                <a:solidFill>
                  <a:srgbClr val="032542"/>
                </a:solidFill>
                <a:latin typeface="Berton"/>
                <a:ea typeface="Berton"/>
                <a:cs typeface="Berton"/>
                <a:sym typeface="Berton"/>
              </a:rPr>
              <a:t>síntesis</a:t>
            </a:r>
            <a:r>
              <a:rPr lang="en-US" sz="4772" spc="252" dirty="0">
                <a:solidFill>
                  <a:srgbClr val="032542"/>
                </a:solidFill>
                <a:latin typeface="Berton"/>
                <a:ea typeface="Berton"/>
                <a:cs typeface="Berton"/>
                <a:sym typeface="Berton"/>
              </a:rPr>
              <a:t> de </a:t>
            </a:r>
            <a:r>
              <a:rPr lang="en-US" sz="4772" spc="252" dirty="0" err="1">
                <a:solidFill>
                  <a:srgbClr val="032542"/>
                </a:solidFill>
                <a:latin typeface="Berton"/>
                <a:ea typeface="Berton"/>
                <a:cs typeface="Berton"/>
                <a:sym typeface="Berton"/>
              </a:rPr>
              <a:t>proteínas</a:t>
            </a:r>
            <a:r>
              <a:rPr lang="en-US" sz="4772" spc="252" dirty="0">
                <a:solidFill>
                  <a:srgbClr val="032542"/>
                </a:solidFill>
                <a:latin typeface="Berton"/>
                <a:ea typeface="Berton"/>
                <a:cs typeface="Berton"/>
                <a:sym typeface="Berton"/>
              </a:rPr>
              <a:t>:</a:t>
            </a: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788BFA58-58D4-5062-EC02-F7631084D145}"/>
              </a:ext>
            </a:extLst>
          </p:cNvPr>
          <p:cNvSpPr/>
          <p:nvPr/>
        </p:nvSpPr>
        <p:spPr>
          <a:xfrm rot="3547600">
            <a:off x="11544845" y="147307"/>
            <a:ext cx="894410" cy="754557"/>
          </a:xfrm>
          <a:custGeom>
            <a:avLst/>
            <a:gdLst/>
            <a:ahLst/>
            <a:cxnLst/>
            <a:rect l="l" t="t" r="r" b="b"/>
            <a:pathLst>
              <a:path w="894410" h="754557">
                <a:moveTo>
                  <a:pt x="0" y="0"/>
                </a:moveTo>
                <a:lnTo>
                  <a:pt x="894410" y="0"/>
                </a:lnTo>
                <a:lnTo>
                  <a:pt x="894410" y="754557"/>
                </a:lnTo>
                <a:lnTo>
                  <a:pt x="0" y="7545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E4090091-81DB-589C-F291-A77B76B3751F}"/>
              </a:ext>
            </a:extLst>
          </p:cNvPr>
          <p:cNvSpPr/>
          <p:nvPr/>
        </p:nvSpPr>
        <p:spPr>
          <a:xfrm rot="-4369647">
            <a:off x="2222951" y="581618"/>
            <a:ext cx="1847471" cy="2878497"/>
          </a:xfrm>
          <a:custGeom>
            <a:avLst/>
            <a:gdLst/>
            <a:ahLst/>
            <a:cxnLst/>
            <a:rect l="l" t="t" r="r" b="b"/>
            <a:pathLst>
              <a:path w="1847471" h="2878497">
                <a:moveTo>
                  <a:pt x="0" y="0"/>
                </a:moveTo>
                <a:lnTo>
                  <a:pt x="1847471" y="0"/>
                </a:lnTo>
                <a:lnTo>
                  <a:pt x="1847471" y="2878497"/>
                </a:lnTo>
                <a:lnTo>
                  <a:pt x="0" y="28784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5290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738</Words>
  <Application>Microsoft Office PowerPoint</Application>
  <PresentationFormat>Personalizado</PresentationFormat>
  <Paragraphs>57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Manjari</vt:lpstr>
      <vt:lpstr>Berton</vt:lpstr>
      <vt:lpstr>Sigher</vt:lpstr>
      <vt:lpstr>Arial</vt:lpstr>
      <vt:lpstr>Calibri</vt:lpstr>
      <vt:lpstr>Manjari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Diapositivas Proyecto Académico Universitario Doodle Azul y Blanco</dc:title>
  <dc:creator>Valentina Gutierrez</dc:creator>
  <cp:lastModifiedBy>Freeddy Lópeez</cp:lastModifiedBy>
  <cp:revision>3</cp:revision>
  <dcterms:created xsi:type="dcterms:W3CDTF">2006-08-16T00:00:00Z</dcterms:created>
  <dcterms:modified xsi:type="dcterms:W3CDTF">2025-02-26T00:52:30Z</dcterms:modified>
  <dc:identifier>DAGfCUHP1RA</dc:identifier>
</cp:coreProperties>
</file>