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2/16/2025</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2/16/2025</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liverfoundation.org/es/sobre-tu-h&#237;gado/c&#243;mo-progresan-las-enfermedades-hep&#225;ticas/cicatrices-de-fibrosis/" TargetMode="External"/><Relationship Id="rId2" Type="http://schemas.openxmlformats.org/officeDocument/2006/relationships/hyperlink" Target="file:///D:\descargas\Fisiopatologia%2010ed.%20Porth.pdfpag240" TargetMode="External"/><Relationship Id="rId1" Type="http://schemas.openxmlformats.org/officeDocument/2006/relationships/slideLayout" Target="../slideLayouts/slideLayout6.xml"/><Relationship Id="rId4" Type="http://schemas.openxmlformats.org/officeDocument/2006/relationships/hyperlink" Target="https://sebbm.es/acercate-a/angiogenesis-metabolismo-y-enfermeda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59310" y="2329227"/>
            <a:ext cx="5347577" cy="1602694"/>
          </a:xfrm>
        </p:spPr>
        <p:txBody>
          <a:bodyPr>
            <a:normAutofit fontScale="90000"/>
          </a:bodyPr>
          <a:lstStyle/>
          <a:p>
            <a:r>
              <a:rPr lang="es-MX" sz="4000" dirty="0" smtClean="0">
                <a:latin typeface="Arial" panose="020B0604020202020204" pitchFamily="34" charset="0"/>
                <a:cs typeface="Arial" panose="020B0604020202020204" pitchFamily="34" charset="0"/>
              </a:rPr>
              <a:t>Angiogénesis, fibrosis y regeneración de heridas</a:t>
            </a:r>
            <a:endParaRPr lang="es-MX" sz="4000"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418371" y="5285388"/>
            <a:ext cx="7315200" cy="914400"/>
          </a:xfrm>
        </p:spPr>
        <p:txBody>
          <a:bodyPr/>
          <a:lstStyle/>
          <a:p>
            <a:r>
              <a:rPr lang="es-MX" dirty="0" smtClean="0"/>
              <a:t>Juan Pablo Santiago Reyes </a:t>
            </a:r>
            <a:endParaRPr lang="es-MX" dirty="0"/>
          </a:p>
        </p:txBody>
      </p:sp>
      <p:pic>
        <p:nvPicPr>
          <p:cNvPr id="4" name="Imagen 3"/>
          <p:cNvPicPr>
            <a:picLocks noChangeAspect="1"/>
          </p:cNvPicPr>
          <p:nvPr/>
        </p:nvPicPr>
        <p:blipFill>
          <a:blip r:embed="rId2"/>
          <a:stretch>
            <a:fillRect/>
          </a:stretch>
        </p:blipFill>
        <p:spPr>
          <a:xfrm>
            <a:off x="246714" y="888791"/>
            <a:ext cx="2238687" cy="924054"/>
          </a:xfrm>
          <a:prstGeom prst="rect">
            <a:avLst/>
          </a:prstGeom>
        </p:spPr>
      </p:pic>
      <p:pic>
        <p:nvPicPr>
          <p:cNvPr id="5" name="Imagen 4"/>
          <p:cNvPicPr>
            <a:picLocks noChangeAspect="1"/>
          </p:cNvPicPr>
          <p:nvPr/>
        </p:nvPicPr>
        <p:blipFill>
          <a:blip r:embed="rId3"/>
          <a:stretch>
            <a:fillRect/>
          </a:stretch>
        </p:blipFill>
        <p:spPr>
          <a:xfrm>
            <a:off x="7284683" y="888791"/>
            <a:ext cx="1467055" cy="714475"/>
          </a:xfrm>
          <a:prstGeom prst="rect">
            <a:avLst/>
          </a:prstGeom>
        </p:spPr>
      </p:pic>
      <p:sp>
        <p:nvSpPr>
          <p:cNvPr id="6" name="Subtítulo 2"/>
          <p:cNvSpPr txBox="1">
            <a:spLocks/>
          </p:cNvSpPr>
          <p:nvPr/>
        </p:nvSpPr>
        <p:spPr>
          <a:xfrm>
            <a:off x="3538415" y="916900"/>
            <a:ext cx="7315200" cy="914400"/>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r>
              <a:rPr lang="es-MX" b="1" u="sng" dirty="0" smtClean="0"/>
              <a:t>Fisiopatología</a:t>
            </a:r>
            <a:r>
              <a:rPr lang="es-MX" dirty="0" smtClean="0"/>
              <a:t> </a:t>
            </a:r>
            <a:endParaRPr lang="es-MX" dirty="0"/>
          </a:p>
        </p:txBody>
      </p:sp>
    </p:spTree>
    <p:extLst>
      <p:ext uri="{BB962C8B-B14F-4D97-AF65-F5344CB8AC3E}">
        <p14:creationId xmlns:p14="http://schemas.microsoft.com/office/powerpoint/2010/main" val="3249917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123837"/>
            <a:ext cx="3424843" cy="4601183"/>
          </a:xfrm>
        </p:spPr>
        <p:txBody>
          <a:bodyPr>
            <a:normAutofit/>
          </a:bodyPr>
          <a:lstStyle/>
          <a:p>
            <a:r>
              <a:rPr lang="es-MX" sz="2400" dirty="0" smtClean="0">
                <a:latin typeface="Arial" panose="020B0604020202020204" pitchFamily="34" charset="0"/>
                <a:cs typeface="Arial" panose="020B0604020202020204" pitchFamily="34" charset="0"/>
              </a:rPr>
              <a:t>Cicatrización de heridas</a:t>
            </a:r>
            <a:endParaRPr lang="es-MX" sz="2400" dirty="0">
              <a:latin typeface="Arial" panose="020B0604020202020204" pitchFamily="34" charset="0"/>
              <a:cs typeface="Arial" panose="020B0604020202020204" pitchFamily="34" charset="0"/>
            </a:endParaRPr>
          </a:p>
        </p:txBody>
      </p:sp>
      <p:sp>
        <p:nvSpPr>
          <p:cNvPr id="3" name="Rectángulo 2"/>
          <p:cNvSpPr/>
          <p:nvPr/>
        </p:nvSpPr>
        <p:spPr>
          <a:xfrm>
            <a:off x="4269971" y="1224967"/>
            <a:ext cx="6096000" cy="1477328"/>
          </a:xfrm>
          <a:prstGeom prst="rect">
            <a:avLst/>
          </a:prstGeom>
        </p:spPr>
        <p:txBody>
          <a:bodyPr>
            <a:spAutoFit/>
          </a:bodyPr>
          <a:lstStyle/>
          <a:p>
            <a:pPr algn="just"/>
            <a:r>
              <a:rPr lang="es-ES" dirty="0">
                <a:latin typeface="Arial" panose="020B0604020202020204" pitchFamily="34" charset="0"/>
                <a:cs typeface="Arial" panose="020B0604020202020204" pitchFamily="34" charset="0"/>
              </a:rPr>
              <a:t>La cicatrización de las heridas implica la restauración de la integridad del tejido lesionado. </a:t>
            </a:r>
            <a:r>
              <a:rPr lang="es-ES" dirty="0" smtClean="0">
                <a:latin typeface="Arial" panose="020B0604020202020204" pitchFamily="34" charset="0"/>
                <a:cs typeface="Arial" panose="020B0604020202020204" pitchFamily="34" charset="0"/>
              </a:rPr>
              <a:t>Esta suele </a:t>
            </a:r>
            <a:r>
              <a:rPr lang="es-ES" dirty="0">
                <a:latin typeface="Arial" panose="020B0604020202020204" pitchFamily="34" charset="0"/>
                <a:cs typeface="Arial" panose="020B0604020202020204" pitchFamily="34" charset="0"/>
              </a:rPr>
              <a:t>dividirse en tres fases: </a:t>
            </a:r>
            <a:r>
              <a:rPr lang="es-ES" dirty="0" smtClean="0">
                <a:latin typeface="Arial" panose="020B0604020202020204" pitchFamily="34" charset="0"/>
                <a:cs typeface="Arial" panose="020B0604020202020204" pitchFamily="34" charset="0"/>
              </a:rPr>
              <a:t>inflamatoria, </a:t>
            </a:r>
            <a:r>
              <a:rPr lang="es-ES" dirty="0">
                <a:latin typeface="Arial" panose="020B0604020202020204" pitchFamily="34" charset="0"/>
                <a:cs typeface="Arial" panose="020B0604020202020204" pitchFamily="34" charset="0"/>
              </a:rPr>
              <a:t>proliferativa y </a:t>
            </a:r>
            <a:r>
              <a:rPr lang="es-ES" dirty="0" smtClean="0">
                <a:latin typeface="Arial" panose="020B0604020202020204" pitchFamily="34" charset="0"/>
                <a:cs typeface="Arial" panose="020B0604020202020204" pitchFamily="34" charset="0"/>
              </a:rPr>
              <a:t> </a:t>
            </a:r>
            <a:r>
              <a:rPr lang="es-ES" dirty="0">
                <a:latin typeface="Arial" panose="020B0604020202020204" pitchFamily="34" charset="0"/>
                <a:cs typeface="Arial" panose="020B0604020202020204" pitchFamily="34" charset="0"/>
              </a:rPr>
              <a:t>de </a:t>
            </a:r>
            <a:r>
              <a:rPr lang="es-ES" dirty="0" smtClean="0">
                <a:latin typeface="Arial" panose="020B0604020202020204" pitchFamily="34" charset="0"/>
                <a:cs typeface="Arial" panose="020B0604020202020204" pitchFamily="34" charset="0"/>
              </a:rPr>
              <a:t>remodelación</a:t>
            </a:r>
            <a:r>
              <a:rPr lang="es-ES" dirty="0">
                <a:latin typeface="Arial" panose="020B0604020202020204" pitchFamily="34" charset="0"/>
                <a:cs typeface="Arial" panose="020B0604020202020204" pitchFamily="34" charset="0"/>
              </a:rPr>
              <a:t>. Cada fase es mediada por </a:t>
            </a:r>
            <a:r>
              <a:rPr lang="es-ES" dirty="0" err="1">
                <a:latin typeface="Arial" panose="020B0604020202020204" pitchFamily="34" charset="0"/>
                <a:cs typeface="Arial" panose="020B0604020202020204" pitchFamily="34" charset="0"/>
              </a:rPr>
              <a:t>citocinas</a:t>
            </a:r>
            <a:r>
              <a:rPr lang="es-ES" dirty="0">
                <a:latin typeface="Arial" panose="020B0604020202020204" pitchFamily="34" charset="0"/>
                <a:cs typeface="Arial" panose="020B0604020202020204" pitchFamily="34" charset="0"/>
              </a:rPr>
              <a:t> y factores de crecimiento</a:t>
            </a:r>
            <a:r>
              <a:rPr lang="es-ES" dirty="0" smtClean="0">
                <a:latin typeface="Arial" panose="020B0604020202020204" pitchFamily="34" charset="0"/>
                <a:cs typeface="Arial" panose="020B0604020202020204" pitchFamily="34" charset="0"/>
              </a:rPr>
              <a:t>.</a:t>
            </a:r>
            <a:endParaRPr lang="es-MX"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8404168" y="3523359"/>
            <a:ext cx="2842953" cy="2509189"/>
          </a:xfrm>
          <a:prstGeom prst="rect">
            <a:avLst/>
          </a:prstGeom>
        </p:spPr>
      </p:pic>
    </p:spTree>
    <p:extLst>
      <p:ext uri="{BB962C8B-B14F-4D97-AF65-F5344CB8AC3E}">
        <p14:creationId xmlns:p14="http://schemas.microsoft.com/office/powerpoint/2010/main" val="199197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400" dirty="0">
                <a:latin typeface="Arial" panose="020B0604020202020204" pitchFamily="34" charset="0"/>
                <a:cs typeface="Arial" panose="020B0604020202020204" pitchFamily="34" charset="0"/>
              </a:rPr>
              <a:t>Cicatrización por primera y segunda intención</a:t>
            </a:r>
            <a:endParaRPr lang="es-MX" sz="2400" dirty="0">
              <a:latin typeface="Arial" panose="020B0604020202020204" pitchFamily="34" charset="0"/>
              <a:cs typeface="Arial" panose="020B0604020202020204" pitchFamily="34" charset="0"/>
            </a:endParaRPr>
          </a:p>
        </p:txBody>
      </p:sp>
      <p:sp>
        <p:nvSpPr>
          <p:cNvPr id="4" name="Rectangle 2"/>
          <p:cNvSpPr>
            <a:spLocks noChangeArrowheads="1"/>
          </p:cNvSpPr>
          <p:nvPr/>
        </p:nvSpPr>
        <p:spPr bwMode="auto">
          <a:xfrm>
            <a:off x="3975637" y="1758726"/>
            <a:ext cx="749592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En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función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de la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extensión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de la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pérdida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tisular</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se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presenta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el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cierre</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de la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herida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y la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cicatrización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ya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sea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por</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primera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o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segunda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intención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cs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Una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incisión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quirúrgica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suturada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constituye</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un </a:t>
            </a:r>
            <a:r>
              <a:rPr kumimoji="0" lang="es-MX"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ejemplo</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de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cierre</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por</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primera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intención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La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cicatrización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por</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segunda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intención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es</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más</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lenta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que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por</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primera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intención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y da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origen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 la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formación</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de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una</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cantidad</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mayor de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tejido</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r>
              <a:rPr kumimoji="0" lang="en-US" altLang="en-US" sz="1800" u="none" strike="noStrike" cap="none" normalizeH="0" baseline="0" dirty="0" err="1" smtClean="0">
                <a:ln>
                  <a:noFill/>
                </a:ln>
                <a:solidFill>
                  <a:schemeClr val="tx1"/>
                </a:solidFill>
                <a:latin typeface="Arial" panose="020B0604020202020204" pitchFamily="34" charset="0"/>
                <a:cs typeface="Arial" panose="020B0604020202020204" pitchFamily="34" charset="0"/>
              </a:rPr>
              <a:t>cicatricial</a:t>
            </a:r>
            <a:r>
              <a:rPr kumimoji="0" lang="en-US" altLang="en-US" sz="1800" u="none" strike="noStrike" cap="none" normalizeH="0" baseline="0" dirty="0" smtClean="0">
                <a:ln>
                  <a:noFill/>
                </a:ln>
                <a:solidFill>
                  <a:schemeClr val="tx1"/>
                </a:solidFill>
                <a:latin typeface="Arial" panose="020B0604020202020204" pitchFamily="34" charset="0"/>
                <a:cs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31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dirty="0" smtClean="0">
                <a:latin typeface="Arial" panose="020B0604020202020204" pitchFamily="34" charset="0"/>
                <a:cs typeface="Arial" panose="020B0604020202020204" pitchFamily="34" charset="0"/>
              </a:rPr>
              <a:t>Fase inflamatoria</a:t>
            </a:r>
            <a:endParaRPr lang="es-MX" sz="2800" dirty="0">
              <a:latin typeface="Arial" panose="020B0604020202020204" pitchFamily="34" charset="0"/>
              <a:cs typeface="Arial" panose="020B0604020202020204" pitchFamily="34" charset="0"/>
            </a:endParaRPr>
          </a:p>
        </p:txBody>
      </p:sp>
      <p:sp>
        <p:nvSpPr>
          <p:cNvPr id="3" name="Rectángulo 2"/>
          <p:cNvSpPr/>
          <p:nvPr/>
        </p:nvSpPr>
        <p:spPr>
          <a:xfrm>
            <a:off x="3970713" y="861537"/>
            <a:ext cx="6096000" cy="1477328"/>
          </a:xfrm>
          <a:prstGeom prst="rect">
            <a:avLst/>
          </a:prstGeom>
        </p:spPr>
        <p:txBody>
          <a:bodyPr>
            <a:spAutoFit/>
          </a:bodyPr>
          <a:lstStyle/>
          <a:p>
            <a:pPr algn="just"/>
            <a:r>
              <a:rPr lang="es-ES" dirty="0"/>
              <a:t>La fase inflamatoria de la cicatrización de la herida inicia en el momento de la lesión y constituye un período crítico, puesto que prepara el ambiente de la herida para la cicatrización. Incluye la hemostasia y las fases vascular y celular de la inflamación.</a:t>
            </a:r>
            <a:endParaRPr lang="es-MX" dirty="0"/>
          </a:p>
        </p:txBody>
      </p:sp>
      <p:sp>
        <p:nvSpPr>
          <p:cNvPr id="4" name="Rectángulo 3"/>
          <p:cNvSpPr/>
          <p:nvPr/>
        </p:nvSpPr>
        <p:spPr>
          <a:xfrm>
            <a:off x="3970713" y="2596355"/>
            <a:ext cx="7043651" cy="2031325"/>
          </a:xfrm>
          <a:prstGeom prst="rect">
            <a:avLst/>
          </a:prstGeom>
        </p:spPr>
        <p:txBody>
          <a:bodyPr wrap="square">
            <a:spAutoFit/>
          </a:bodyPr>
          <a:lstStyle/>
          <a:p>
            <a:pPr algn="just"/>
            <a:r>
              <a:rPr lang="es-ES" dirty="0">
                <a:latin typeface="Arial" panose="020B0604020202020204" pitchFamily="34" charset="0"/>
                <a:cs typeface="Arial" panose="020B0604020202020204" pitchFamily="34" charset="0"/>
              </a:rPr>
              <a:t>Los procesos hemostáticos se activan de inmediato en el momento de la lesión. Se presenta constricción de los vasos sanguíneos lesionados y se desencadena la coagulación de la sangre por efecto de la activación y la agregación plaquetarias. Después de un breve período de constricción, los mismos vasos se dilatan y los capilares incrementan su permeabilidad, lo que permite a los componentes del plasma y la sangre salir hacia el área lesionada. </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02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2800" dirty="0" smtClean="0">
                <a:latin typeface="Arial" panose="020B0604020202020204" pitchFamily="34" charset="0"/>
                <a:cs typeface="Arial" panose="020B0604020202020204" pitchFamily="34" charset="0"/>
              </a:rPr>
              <a:t>Fase proliferativa</a:t>
            </a:r>
            <a:endParaRPr lang="es-MX" sz="2800" dirty="0">
              <a:latin typeface="Arial" panose="020B0604020202020204" pitchFamily="34" charset="0"/>
              <a:cs typeface="Arial" panose="020B0604020202020204" pitchFamily="34" charset="0"/>
            </a:endParaRPr>
          </a:p>
        </p:txBody>
      </p:sp>
      <p:sp>
        <p:nvSpPr>
          <p:cNvPr id="3" name="Rectángulo 2"/>
          <p:cNvSpPr/>
          <p:nvPr/>
        </p:nvSpPr>
        <p:spPr>
          <a:xfrm>
            <a:off x="4386349" y="1770579"/>
            <a:ext cx="6096000" cy="2585323"/>
          </a:xfrm>
          <a:prstGeom prst="rect">
            <a:avLst/>
          </a:prstGeom>
        </p:spPr>
        <p:txBody>
          <a:bodyPr>
            <a:spAutoFit/>
          </a:bodyPr>
          <a:lstStyle/>
          <a:p>
            <a:pPr algn="just"/>
            <a:r>
              <a:rPr lang="es-ES" dirty="0" smtClean="0">
                <a:latin typeface="Arial" panose="020B0604020202020204" pitchFamily="34" charset="0"/>
                <a:cs typeface="Arial" panose="020B0604020202020204" pitchFamily="34" charset="0"/>
              </a:rPr>
              <a:t>Suele </a:t>
            </a:r>
            <a:r>
              <a:rPr lang="es-ES" dirty="0">
                <a:latin typeface="Arial" panose="020B0604020202020204" pitchFamily="34" charset="0"/>
                <a:cs typeface="Arial" panose="020B0604020202020204" pitchFamily="34" charset="0"/>
              </a:rPr>
              <a:t>comenzar en el transcurso de 2 o 3 días de </a:t>
            </a:r>
            <a:r>
              <a:rPr lang="es-ES" dirty="0" smtClean="0">
                <a:latin typeface="Arial" panose="020B0604020202020204" pitchFamily="34" charset="0"/>
                <a:cs typeface="Arial" panose="020B0604020202020204" pitchFamily="34" charset="0"/>
              </a:rPr>
              <a:t>la </a:t>
            </a:r>
            <a:r>
              <a:rPr lang="es-ES" dirty="0">
                <a:latin typeface="Arial" panose="020B0604020202020204" pitchFamily="34" charset="0"/>
                <a:cs typeface="Arial" panose="020B0604020202020204" pitchFamily="34" charset="0"/>
              </a:rPr>
              <a:t>lesión, y puede durar hasta 3 semanas en heridas que cicatrizan por primera intención. Durante este período, los procesos principales se concentran en la construcción de tejido nuevo para rellenar el espacio de la herida. En esta fase, desempeña un papel determinante el fibroblasto, una célula del tejido conjuntivo que sintetiza y secreta colágeno y otros elementos intercelulares que se requieren para así cicatrizar la </a:t>
            </a:r>
            <a:r>
              <a:rPr lang="es-ES" dirty="0" smtClean="0">
                <a:latin typeface="Arial" panose="020B0604020202020204" pitchFamily="34" charset="0"/>
                <a:cs typeface="Arial" panose="020B0604020202020204" pitchFamily="34" charset="0"/>
              </a:rPr>
              <a:t>herida.</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4359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dirty="0" smtClean="0">
                <a:latin typeface="Arial" panose="020B0604020202020204" pitchFamily="34" charset="0"/>
                <a:cs typeface="Arial" panose="020B0604020202020204" pitchFamily="34" charset="0"/>
              </a:rPr>
              <a:t>Fase de remodelación </a:t>
            </a:r>
            <a:endParaRPr lang="es-MX" dirty="0">
              <a:latin typeface="Arial" panose="020B0604020202020204" pitchFamily="34" charset="0"/>
              <a:cs typeface="Arial" panose="020B0604020202020204" pitchFamily="34" charset="0"/>
            </a:endParaRPr>
          </a:p>
        </p:txBody>
      </p:sp>
      <p:sp>
        <p:nvSpPr>
          <p:cNvPr id="3" name="Rectángulo 2"/>
          <p:cNvSpPr/>
          <p:nvPr/>
        </p:nvSpPr>
        <p:spPr>
          <a:xfrm>
            <a:off x="3879273" y="1609820"/>
            <a:ext cx="6096000" cy="2308324"/>
          </a:xfrm>
          <a:prstGeom prst="rect">
            <a:avLst/>
          </a:prstGeom>
        </p:spPr>
        <p:txBody>
          <a:bodyPr>
            <a:spAutoFit/>
          </a:bodyPr>
          <a:lstStyle/>
          <a:p>
            <a:pPr algn="just"/>
            <a:r>
              <a:rPr lang="es-ES" dirty="0" smtClean="0"/>
              <a:t>El </a:t>
            </a:r>
            <a:r>
              <a:rPr lang="es-ES" dirty="0"/>
              <a:t>proceso de remodelación, empieza alrededor de 3 semanas después de la lesión y puede continuar durante 6 meses o más, según la extensión del daño. Como lo conlleva el término, existe una remodelación persistente del tejido cicatricial por la síntesis simultánea de colágeno en los fibroblastos y la lisis por enzimas </a:t>
            </a:r>
            <a:r>
              <a:rPr lang="es-ES" dirty="0" err="1"/>
              <a:t>colagenasas</a:t>
            </a:r>
            <a:r>
              <a:rPr lang="es-ES" dirty="0"/>
              <a:t>. El resultado de estos dos procesos es que la </a:t>
            </a:r>
            <a:r>
              <a:rPr lang="es-ES" dirty="0" smtClean="0"/>
              <a:t>cicatriz </a:t>
            </a:r>
            <a:r>
              <a:rPr lang="es-ES" dirty="0"/>
              <a:t>se reorienta para incrementar la fuerza </a:t>
            </a:r>
            <a:r>
              <a:rPr lang="es-ES" dirty="0" err="1"/>
              <a:t>tensil</a:t>
            </a:r>
            <a:r>
              <a:rPr lang="es-ES" dirty="0"/>
              <a:t> en la herida.</a:t>
            </a:r>
            <a:endParaRPr lang="es-MX" dirty="0"/>
          </a:p>
        </p:txBody>
      </p:sp>
    </p:spTree>
    <p:extLst>
      <p:ext uri="{BB962C8B-B14F-4D97-AF65-F5344CB8AC3E}">
        <p14:creationId xmlns:p14="http://schemas.microsoft.com/office/powerpoint/2010/main" val="1339741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latin typeface="Arial" panose="020B0604020202020204" pitchFamily="34" charset="0"/>
                <a:cs typeface="Arial" panose="020B0604020202020204" pitchFamily="34" charset="0"/>
              </a:rPr>
              <a:t>Fibrosis</a:t>
            </a:r>
            <a:endParaRPr lang="es-MX" dirty="0">
              <a:latin typeface="Arial" panose="020B0604020202020204" pitchFamily="34" charset="0"/>
              <a:cs typeface="Arial" panose="020B0604020202020204" pitchFamily="34" charset="0"/>
            </a:endParaRPr>
          </a:p>
        </p:txBody>
      </p:sp>
      <p:sp>
        <p:nvSpPr>
          <p:cNvPr id="3" name="Rectángulo 2"/>
          <p:cNvSpPr/>
          <p:nvPr/>
        </p:nvSpPr>
        <p:spPr>
          <a:xfrm>
            <a:off x="4087091" y="2089142"/>
            <a:ext cx="6536574" cy="2308324"/>
          </a:xfrm>
          <a:prstGeom prst="rect">
            <a:avLst/>
          </a:prstGeom>
        </p:spPr>
        <p:txBody>
          <a:bodyPr wrap="square">
            <a:spAutoFit/>
          </a:bodyPr>
          <a:lstStyle/>
          <a:p>
            <a:pPr algn="just"/>
            <a:r>
              <a:rPr lang="es-ES" dirty="0">
                <a:solidFill>
                  <a:srgbClr val="1A1A1A"/>
                </a:solidFill>
                <a:latin typeface="Arial" panose="020B0604020202020204" pitchFamily="34" charset="0"/>
                <a:cs typeface="Arial" panose="020B0604020202020204" pitchFamily="34" charset="0"/>
              </a:rPr>
              <a:t>Cuando se produce un daño repetitivo o una inflamación prolongada, El colágeno y otras proteínas se acumulan entre las células del hígado, formando tejido </a:t>
            </a:r>
            <a:r>
              <a:rPr lang="es-ES" dirty="0" smtClean="0">
                <a:solidFill>
                  <a:srgbClr val="1A1A1A"/>
                </a:solidFill>
                <a:latin typeface="Arial" panose="020B0604020202020204" pitchFamily="34" charset="0"/>
                <a:cs typeface="Arial" panose="020B0604020202020204" pitchFamily="34" charset="0"/>
              </a:rPr>
              <a:t>cicatricial.</a:t>
            </a:r>
          </a:p>
          <a:p>
            <a:pPr algn="just"/>
            <a:r>
              <a:rPr lang="es-ES" dirty="0" smtClean="0">
                <a:solidFill>
                  <a:srgbClr val="1A1A1A"/>
                </a:solidFill>
                <a:latin typeface="Arial" panose="020B0604020202020204" pitchFamily="34" charset="0"/>
                <a:cs typeface="Arial" panose="020B0604020202020204" pitchFamily="34" charset="0"/>
              </a:rPr>
              <a:t>El </a:t>
            </a:r>
            <a:r>
              <a:rPr lang="es-ES" dirty="0">
                <a:solidFill>
                  <a:srgbClr val="1A1A1A"/>
                </a:solidFill>
                <a:latin typeface="Arial" panose="020B0604020202020204" pitchFamily="34" charset="0"/>
                <a:cs typeface="Arial" panose="020B0604020202020204" pitchFamily="34" charset="0"/>
              </a:rPr>
              <a:t>tejido cicatricial puede bloquear o limitar el flujo sanguíneo dentro del hígado, matando de hambre y matando las células hepáticas sanas, lo que provoca la formación de más tejido </a:t>
            </a:r>
            <a:r>
              <a:rPr lang="es-ES" dirty="0" smtClean="0">
                <a:solidFill>
                  <a:srgbClr val="1A1A1A"/>
                </a:solidFill>
                <a:latin typeface="Arial" panose="020B0604020202020204" pitchFamily="34" charset="0"/>
                <a:cs typeface="Arial" panose="020B0604020202020204" pitchFamily="34" charset="0"/>
              </a:rPr>
              <a:t>cicatricial y vuelve a suceder como un ciclo, una vida sin tratar la fibrosis puede desencadenar a una cirrosis.</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848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dirty="0" smtClean="0">
                <a:latin typeface="Arial" panose="020B0604020202020204" pitchFamily="34" charset="0"/>
                <a:cs typeface="Arial" panose="020B0604020202020204" pitchFamily="34" charset="0"/>
              </a:rPr>
              <a:t>Angiogénesis</a:t>
            </a:r>
            <a:endParaRPr lang="es-MX" sz="3200" dirty="0">
              <a:latin typeface="Arial" panose="020B0604020202020204" pitchFamily="34" charset="0"/>
              <a:cs typeface="Arial" panose="020B0604020202020204" pitchFamily="34" charset="0"/>
            </a:endParaRPr>
          </a:p>
        </p:txBody>
      </p:sp>
      <p:sp>
        <p:nvSpPr>
          <p:cNvPr id="3" name="Rectángulo 2"/>
          <p:cNvSpPr/>
          <p:nvPr/>
        </p:nvSpPr>
        <p:spPr>
          <a:xfrm>
            <a:off x="3787833" y="2449267"/>
            <a:ext cx="6096000" cy="1477328"/>
          </a:xfrm>
          <a:prstGeom prst="rect">
            <a:avLst/>
          </a:prstGeom>
        </p:spPr>
        <p:txBody>
          <a:bodyPr>
            <a:spAutoFit/>
          </a:bodyPr>
          <a:lstStyle/>
          <a:p>
            <a:pPr algn="just"/>
            <a:r>
              <a:rPr lang="es-ES" dirty="0">
                <a:solidFill>
                  <a:srgbClr val="333333"/>
                </a:solidFill>
                <a:latin typeface="Arial" panose="020B0604020202020204" pitchFamily="34" charset="0"/>
                <a:cs typeface="Arial" panose="020B0604020202020204" pitchFamily="34" charset="0"/>
              </a:rPr>
              <a:t>La angiogénesis es el proceso por el cual se desarrollan nuevos vasos sanguíneos a partir de un lecho vascular preexistente. Los vasos sanguíneos constituyen el primer órgano del embrión y forman la red más grande de nuestro cuerpo.</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4088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MX" sz="2800" dirty="0" smtClean="0">
                <a:latin typeface="Arial" panose="020B0604020202020204" pitchFamily="34" charset="0"/>
                <a:cs typeface="Arial" panose="020B0604020202020204" pitchFamily="34" charset="0"/>
              </a:rPr>
              <a:t>Fuentes bibliográficas</a:t>
            </a:r>
            <a:endParaRPr lang="es-MX" sz="2800" dirty="0">
              <a:latin typeface="Arial" panose="020B0604020202020204" pitchFamily="34" charset="0"/>
              <a:cs typeface="Arial" panose="020B0604020202020204" pitchFamily="34" charset="0"/>
            </a:endParaRPr>
          </a:p>
        </p:txBody>
      </p:sp>
      <p:sp>
        <p:nvSpPr>
          <p:cNvPr id="3" name="Rectángulo 2"/>
          <p:cNvSpPr/>
          <p:nvPr/>
        </p:nvSpPr>
        <p:spPr>
          <a:xfrm>
            <a:off x="3576154" y="2579317"/>
            <a:ext cx="7995162" cy="1477328"/>
          </a:xfrm>
          <a:prstGeom prst="rect">
            <a:avLst/>
          </a:prstGeom>
        </p:spPr>
        <p:txBody>
          <a:bodyPr wrap="square">
            <a:spAutoFit/>
          </a:bodyPr>
          <a:lstStyle/>
          <a:p>
            <a:pPr marL="342900" indent="-342900">
              <a:buFont typeface="+mj-lt"/>
              <a:buAutoNum type="arabicPeriod"/>
            </a:pPr>
            <a:r>
              <a:rPr lang="es-MX" dirty="0">
                <a:hlinkClick r:id="rId2" action="ppaction://hlinkfile"/>
              </a:rPr>
              <a:t>file:///D:/descargas/Fisiopatologia%2010ed.%</a:t>
            </a:r>
            <a:r>
              <a:rPr lang="es-MX" dirty="0" smtClean="0">
                <a:hlinkClick r:id="rId2" action="ppaction://hlinkfile"/>
              </a:rPr>
              <a:t>20Porth.pdf</a:t>
            </a:r>
            <a:r>
              <a:rPr lang="es-MX" dirty="0" smtClean="0">
                <a:hlinkClick r:id="rId2" action="ppaction://hlinkfile"/>
              </a:rPr>
              <a:t>pag240</a:t>
            </a:r>
            <a:endParaRPr lang="es-MX" dirty="0" smtClean="0"/>
          </a:p>
          <a:p>
            <a:pPr marL="342900" indent="-342900">
              <a:buFont typeface="+mj-lt"/>
              <a:buAutoNum type="arabicPeriod"/>
            </a:pPr>
            <a:r>
              <a:rPr lang="es-MX" dirty="0">
                <a:hlinkClick r:id="rId3"/>
              </a:rPr>
              <a:t>https://liverfoundation.org/es/sobre-tu-hígado/cómo-progresan-las-enfermedades-hepáticas/cicatrices-de-fibrosis</a:t>
            </a:r>
            <a:r>
              <a:rPr lang="es-MX" dirty="0" smtClean="0">
                <a:hlinkClick r:id="rId3"/>
              </a:rPr>
              <a:t>/</a:t>
            </a:r>
            <a:endParaRPr lang="es-MX" dirty="0" smtClean="0"/>
          </a:p>
          <a:p>
            <a:pPr marL="342900" indent="-342900">
              <a:buFont typeface="+mj-lt"/>
              <a:buAutoNum type="arabicPeriod"/>
            </a:pPr>
            <a:r>
              <a:rPr lang="es-MX" dirty="0">
                <a:hlinkClick r:id="rId4"/>
              </a:rPr>
              <a:t>https://sebbm.es/acercate-a/angiogenesis-metabolismo-y-enfermedad</a:t>
            </a:r>
            <a:r>
              <a:rPr lang="es-MX" dirty="0" smtClean="0">
                <a:hlinkClick r:id="rId4"/>
              </a:rPr>
              <a:t>/</a:t>
            </a:r>
            <a:endParaRPr lang="es-MX" dirty="0" smtClean="0"/>
          </a:p>
          <a:p>
            <a:endParaRPr lang="es-MX" dirty="0"/>
          </a:p>
        </p:txBody>
      </p:sp>
    </p:spTree>
    <p:extLst>
      <p:ext uri="{BB962C8B-B14F-4D97-AF65-F5344CB8AC3E}">
        <p14:creationId xmlns:p14="http://schemas.microsoft.com/office/powerpoint/2010/main" val="3253003025"/>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TM03457475[[fn=Marco]]</Template>
  <TotalTime>248</TotalTime>
  <Words>495</Words>
  <Application>Microsoft Office PowerPoint</Application>
  <PresentationFormat>Panorámica</PresentationFormat>
  <Paragraphs>26</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Corbel</vt:lpstr>
      <vt:lpstr>Wingdings 2</vt:lpstr>
      <vt:lpstr>Marco</vt:lpstr>
      <vt:lpstr>Angiogénesis, fibrosis y regeneración de heridas</vt:lpstr>
      <vt:lpstr>Cicatrización de heridas</vt:lpstr>
      <vt:lpstr>Cicatrización por primera y segunda intención</vt:lpstr>
      <vt:lpstr>Fase inflamatoria</vt:lpstr>
      <vt:lpstr>Fase proliferativa</vt:lpstr>
      <vt:lpstr>Fase de remodelación </vt:lpstr>
      <vt:lpstr>Fibrosis</vt:lpstr>
      <vt:lpstr>Angiogénesis</vt:lpstr>
      <vt:lpstr>Fuentes bibliográficas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Angiogénesis, fibrosis y regeneración de heridas</dc:title>
  <dc:creator>MASTER</dc:creator>
  <cp:lastModifiedBy>MASTER</cp:lastModifiedBy>
  <cp:revision>9</cp:revision>
  <dcterms:created xsi:type="dcterms:W3CDTF">2025-02-16T01:27:28Z</dcterms:created>
  <dcterms:modified xsi:type="dcterms:W3CDTF">2025-02-16T19:21:40Z</dcterms:modified>
</cp:coreProperties>
</file>