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72" r:id="rId3"/>
    <p:sldId id="258" r:id="rId4"/>
    <p:sldId id="259" r:id="rId5"/>
    <p:sldId id="260" r:id="rId6"/>
    <p:sldId id="261" r:id="rId7"/>
    <p:sldId id="262" r:id="rId8"/>
    <p:sldId id="269" r:id="rId9"/>
    <p:sldId id="271" r:id="rId10"/>
    <p:sldId id="270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08" autoAdjust="0"/>
  </p:normalViewPr>
  <p:slideViewPr>
    <p:cSldViewPr snapToGrid="0" snapToObjects="1">
      <p:cViewPr>
        <p:scale>
          <a:sx n="100" d="100"/>
          <a:sy n="100" d="100"/>
        </p:scale>
        <p:origin x="-568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622AE-2859-1F46-BC8B-0229EA44E69D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0F798-8043-574E-B606-5C88E837F1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47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F798-8043-574E-B606-5C88E837F17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11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08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111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15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02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341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68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17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12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69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73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6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894B-34AB-3B49-9F16-307B493AA47E}" type="datetimeFigureOut">
              <a:rPr lang="es-ES" smtClean="0"/>
              <a:t>01/07/24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29C97-E764-E34B-8978-E59940C732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201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uzelenacervantesmonroy@yahoo.com.m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Base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191"/>
            <a:ext cx="9144000" cy="374020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b="5860"/>
          <a:stretch/>
        </p:blipFill>
        <p:spPr>
          <a:xfrm>
            <a:off x="353247" y="492628"/>
            <a:ext cx="1951905" cy="66307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774424" y="1489234"/>
            <a:ext cx="82398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solidFill>
                  <a:srgbClr val="000090"/>
                </a:solidFill>
                <a:latin typeface="Gotham Bold"/>
                <a:cs typeface="Gotham Bold"/>
              </a:rPr>
              <a:t>LICENCIATURA EN  TRABAJO SOCIAL.</a:t>
            </a:r>
          </a:p>
          <a:p>
            <a:endParaRPr lang="pl-PL" sz="2800" dirty="0">
              <a:solidFill>
                <a:srgbClr val="000090"/>
              </a:solidFill>
              <a:latin typeface="Gotham Bold"/>
              <a:cs typeface="Gotham Bold"/>
            </a:endParaRPr>
          </a:p>
          <a:p>
            <a:endParaRPr lang="pl-PL" sz="2800" dirty="0" smtClean="0">
              <a:solidFill>
                <a:srgbClr val="000090"/>
              </a:solidFill>
              <a:latin typeface="Gotham Bold"/>
              <a:cs typeface="Gotham Bold"/>
            </a:endParaRPr>
          </a:p>
          <a:p>
            <a:r>
              <a:rPr lang="pl-PL" sz="2800" b="1" dirty="0" smtClean="0">
                <a:solidFill>
                  <a:srgbClr val="000090"/>
                </a:solidFill>
                <a:latin typeface="Gotham Bold"/>
                <a:cs typeface="Gotham Bold"/>
              </a:rPr>
              <a:t>TALLER DEL EMPRENDEDOR.</a:t>
            </a:r>
          </a:p>
          <a:p>
            <a:endParaRPr lang="pl-PL" sz="2800" dirty="0">
              <a:solidFill>
                <a:srgbClr val="000090"/>
              </a:solidFill>
              <a:latin typeface="Gotham Bold"/>
              <a:cs typeface="Gotham Bold"/>
            </a:endParaRPr>
          </a:p>
          <a:p>
            <a:endParaRPr lang="pl-PL" sz="2800" dirty="0" smtClean="0">
              <a:solidFill>
                <a:srgbClr val="000090"/>
              </a:solidFill>
              <a:latin typeface="Gotham Bold"/>
              <a:cs typeface="Gotham Bold"/>
            </a:endParaRPr>
          </a:p>
          <a:p>
            <a:endParaRPr lang="pl-PL" sz="2800" dirty="0">
              <a:solidFill>
                <a:srgbClr val="000090"/>
              </a:solidFill>
              <a:latin typeface="Gotham Bold"/>
              <a:cs typeface="Gotham Bold"/>
            </a:endParaRPr>
          </a:p>
          <a:p>
            <a:r>
              <a:rPr lang="pl-PL" sz="1600" dirty="0" smtClean="0">
                <a:solidFill>
                  <a:srgbClr val="000090"/>
                </a:solidFill>
                <a:latin typeface="Gotham Bold"/>
                <a:cs typeface="Gotham Bold"/>
              </a:rPr>
              <a:t>                                                       Dra. Luz Elena Cervantes </a:t>
            </a:r>
            <a:r>
              <a:rPr lang="pl-PL" sz="1600" dirty="0" err="1" smtClean="0">
                <a:solidFill>
                  <a:srgbClr val="000090"/>
                </a:solidFill>
                <a:latin typeface="Gotham Bold"/>
                <a:cs typeface="Gotham Bold"/>
              </a:rPr>
              <a:t>Monroy</a:t>
            </a:r>
            <a:endParaRPr lang="pl-PL" sz="1600" dirty="0" smtClean="0">
              <a:solidFill>
                <a:srgbClr val="000090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67999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144462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0090"/>
                </a:solidFill>
              </a:rPr>
              <a:t>BIBLIOGRAFIA</a:t>
            </a:r>
            <a:endParaRPr lang="es-ES" sz="3600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769938"/>
            <a:ext cx="8229601" cy="4525963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>
                <a:solidFill>
                  <a:srgbClr val="000090"/>
                </a:solidFill>
              </a:rPr>
              <a:t>Fernando </a:t>
            </a:r>
            <a:r>
              <a:rPr lang="es-ES_tradnl" sz="2400" dirty="0" err="1">
                <a:solidFill>
                  <a:srgbClr val="000090"/>
                </a:solidFill>
              </a:rPr>
              <a:t>Trias</a:t>
            </a:r>
            <a:r>
              <a:rPr lang="es-ES_tradnl" sz="2400" dirty="0">
                <a:solidFill>
                  <a:srgbClr val="000090"/>
                </a:solidFill>
              </a:rPr>
              <a:t> de Bes. (2007). El libro negro del emprendedor: no digas que nunca te lo advirtieron. Gestión del conocimiento.: Empresa </a:t>
            </a:r>
            <a:r>
              <a:rPr lang="es-ES_tradnl" sz="2400" dirty="0" smtClean="0">
                <a:solidFill>
                  <a:srgbClr val="000090"/>
                </a:solidFill>
              </a:rPr>
              <a:t>activa.</a:t>
            </a: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smtClean="0">
                <a:solidFill>
                  <a:srgbClr val="000090"/>
                </a:solidFill>
              </a:rPr>
              <a:t>Eric </a:t>
            </a:r>
            <a:r>
              <a:rPr lang="es-ES_tradnl" sz="2400" dirty="0" err="1">
                <a:solidFill>
                  <a:srgbClr val="000090"/>
                </a:solidFill>
              </a:rPr>
              <a:t>Ries</a:t>
            </a:r>
            <a:r>
              <a:rPr lang="es-ES_tradnl" sz="2400" dirty="0">
                <a:solidFill>
                  <a:srgbClr val="000090"/>
                </a:solidFill>
              </a:rPr>
              <a:t>. (2011). El método Lean </a:t>
            </a:r>
            <a:r>
              <a:rPr lang="es-ES_tradnl" sz="2400" dirty="0" err="1">
                <a:solidFill>
                  <a:srgbClr val="000090"/>
                </a:solidFill>
              </a:rPr>
              <a:t>Startup</a:t>
            </a:r>
            <a:r>
              <a:rPr lang="es-ES_tradnl" sz="2400" dirty="0">
                <a:solidFill>
                  <a:srgbClr val="000090"/>
                </a:solidFill>
              </a:rPr>
              <a:t>. ISBN:9788423409495: </a:t>
            </a:r>
            <a:r>
              <a:rPr lang="es-ES_tradnl" sz="2400" dirty="0" smtClean="0">
                <a:solidFill>
                  <a:srgbClr val="000090"/>
                </a:solidFill>
              </a:rPr>
              <a:t>Deusto.</a:t>
            </a: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err="1" smtClean="0">
                <a:solidFill>
                  <a:srgbClr val="000090"/>
                </a:solidFill>
              </a:rPr>
              <a:t>Alcazar</a:t>
            </a:r>
            <a:r>
              <a:rPr lang="es-ES_tradnl" sz="2400" dirty="0" smtClean="0">
                <a:solidFill>
                  <a:srgbClr val="000090"/>
                </a:solidFill>
              </a:rPr>
              <a:t> </a:t>
            </a:r>
            <a:r>
              <a:rPr lang="es-ES_tradnl" sz="2400" dirty="0">
                <a:solidFill>
                  <a:srgbClr val="000090"/>
                </a:solidFill>
              </a:rPr>
              <a:t>Rodríguez I. (2004). El emprendedor de éxito. Guía de planes de negocio. Mc Graw </a:t>
            </a:r>
            <a:r>
              <a:rPr lang="es-ES_tradnl" sz="2400" dirty="0" smtClean="0">
                <a:solidFill>
                  <a:srgbClr val="000090"/>
                </a:solidFill>
              </a:rPr>
              <a:t>Hill</a:t>
            </a: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smtClean="0">
                <a:solidFill>
                  <a:srgbClr val="000090"/>
                </a:solidFill>
              </a:rPr>
              <a:t>Alexander </a:t>
            </a:r>
            <a:r>
              <a:rPr lang="es-ES_tradnl" sz="2400" dirty="0" err="1">
                <a:solidFill>
                  <a:srgbClr val="000090"/>
                </a:solidFill>
              </a:rPr>
              <a:t>Osterwalder</a:t>
            </a:r>
            <a:r>
              <a:rPr lang="es-ES_tradnl" sz="2400" dirty="0">
                <a:solidFill>
                  <a:srgbClr val="000090"/>
                </a:solidFill>
              </a:rPr>
              <a:t> y Yves </a:t>
            </a:r>
            <a:r>
              <a:rPr lang="es-ES_tradnl" sz="2400" dirty="0" err="1">
                <a:solidFill>
                  <a:srgbClr val="000090"/>
                </a:solidFill>
              </a:rPr>
              <a:t>Pigneur</a:t>
            </a:r>
            <a:r>
              <a:rPr lang="es-ES_tradnl" sz="2400" dirty="0">
                <a:solidFill>
                  <a:srgbClr val="000090"/>
                </a:solidFill>
              </a:rPr>
              <a:t>. (2010). Tu modelo de negocio.. </a:t>
            </a:r>
            <a:r>
              <a:rPr lang="es-ES_tradnl" sz="2400" dirty="0" err="1">
                <a:solidFill>
                  <a:srgbClr val="000090"/>
                </a:solidFill>
              </a:rPr>
              <a:t>sf</a:t>
            </a:r>
            <a:r>
              <a:rPr lang="es-ES_tradnl" sz="2400" dirty="0">
                <a:solidFill>
                  <a:srgbClr val="000090"/>
                </a:solidFill>
              </a:rPr>
              <a:t>: </a:t>
            </a:r>
            <a:r>
              <a:rPr lang="es-ES_tradnl" sz="2400" dirty="0" smtClean="0">
                <a:solidFill>
                  <a:srgbClr val="000090"/>
                </a:solidFill>
              </a:rPr>
              <a:t>Deusto.</a:t>
            </a: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smtClean="0">
                <a:solidFill>
                  <a:srgbClr val="000090"/>
                </a:solidFill>
              </a:rPr>
              <a:t>Rodríguez </a:t>
            </a:r>
            <a:r>
              <a:rPr lang="es-ES_tradnl" sz="2400" dirty="0">
                <a:solidFill>
                  <a:srgbClr val="000090"/>
                </a:solidFill>
              </a:rPr>
              <a:t>I. (2000). Planeación, organización y dirección de la pequeña empresa. Mc Graw </a:t>
            </a:r>
            <a:r>
              <a:rPr lang="es-ES_tradnl" sz="2400" dirty="0" err="1" smtClean="0">
                <a:solidFill>
                  <a:srgbClr val="000090"/>
                </a:solidFill>
              </a:rPr>
              <a:t>hill</a:t>
            </a:r>
            <a:endParaRPr lang="es-ES_tradnl" sz="2400" dirty="0" smtClean="0">
              <a:solidFill>
                <a:srgbClr val="000090"/>
              </a:solidFill>
            </a:endParaRP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err="1" smtClean="0">
                <a:solidFill>
                  <a:srgbClr val="000090"/>
                </a:solidFill>
              </a:rPr>
              <a:t>Kotler</a:t>
            </a:r>
            <a:r>
              <a:rPr lang="es-ES_tradnl" sz="2400" dirty="0">
                <a:solidFill>
                  <a:srgbClr val="000090"/>
                </a:solidFill>
              </a:rPr>
              <a:t>, p., &amp; </a:t>
            </a:r>
            <a:r>
              <a:rPr lang="es-ES_tradnl" sz="2400" dirty="0" err="1">
                <a:solidFill>
                  <a:srgbClr val="000090"/>
                </a:solidFill>
              </a:rPr>
              <a:t>armstrong</a:t>
            </a:r>
            <a:r>
              <a:rPr lang="es-ES_tradnl" sz="2400" dirty="0">
                <a:solidFill>
                  <a:srgbClr val="000090"/>
                </a:solidFill>
              </a:rPr>
              <a:t>, g. (2003). Fundamentos de marketing. México: </a:t>
            </a:r>
            <a:r>
              <a:rPr lang="es-ES_tradnl" sz="2400" dirty="0" err="1" smtClean="0">
                <a:solidFill>
                  <a:srgbClr val="000090"/>
                </a:solidFill>
              </a:rPr>
              <a:t>pearson</a:t>
            </a:r>
            <a:r>
              <a:rPr lang="es-ES_tradnl" sz="2400" dirty="0" smtClean="0">
                <a:solidFill>
                  <a:srgbClr val="000090"/>
                </a:solidFill>
              </a:rPr>
              <a:t>.</a:t>
            </a: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es-ES_tradnl" sz="2400" dirty="0" smtClean="0">
                <a:solidFill>
                  <a:srgbClr val="000090"/>
                </a:solidFill>
              </a:rPr>
              <a:t>REYES </a:t>
            </a:r>
            <a:r>
              <a:rPr lang="es-ES_tradnl" sz="2400" dirty="0">
                <a:solidFill>
                  <a:srgbClr val="000090"/>
                </a:solidFill>
              </a:rPr>
              <a:t>Ponce, A. (2008). Administración de empresas. Teoría y práctica. México: </a:t>
            </a:r>
            <a:r>
              <a:rPr lang="es-ES_tradnl" sz="2400" dirty="0" err="1">
                <a:solidFill>
                  <a:srgbClr val="000090"/>
                </a:solidFill>
              </a:rPr>
              <a:t>Limusa</a:t>
            </a:r>
            <a:r>
              <a:rPr lang="es-ES_tradnl" sz="2400" dirty="0">
                <a:solidFill>
                  <a:srgbClr val="000090"/>
                </a:solidFill>
              </a:rPr>
              <a:t>.</a:t>
            </a:r>
            <a:endParaRPr lang="es-ES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4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36600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000090"/>
                </a:solidFill>
              </a:rPr>
              <a:t>ES UN GRANGUSTO TRABAJAR NUEVAMENTE CON USTEDES EN ESTA NUEVA AVENTURA DE EMPRENDIMIENTO, RECUERDEN QUE PODEMOS ESTAR EN CONTACTO MEDIANTE EL GRUPO Y TAMBIEN EN MI CORREO </a:t>
            </a:r>
            <a:r>
              <a:rPr lang="es-ES" dirty="0" smtClean="0">
                <a:hlinkClick r:id="rId2"/>
              </a:rPr>
              <a:t>luzelenacervantesmonroy@yahoo.com.mx</a:t>
            </a:r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 sz="3600" dirty="0" smtClean="0">
                <a:solidFill>
                  <a:srgbClr val="000090"/>
                </a:solidFill>
              </a:rPr>
              <a:t>SEAN BIENVENIDOS</a:t>
            </a:r>
            <a:endParaRPr lang="es-ES" sz="3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4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0090"/>
                </a:solidFill>
              </a:rPr>
              <a:t>OBJETIVO:</a:t>
            </a:r>
            <a:endParaRPr lang="es-ES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_tradnl" dirty="0" smtClean="0">
              <a:solidFill>
                <a:srgbClr val="000090"/>
              </a:solidFill>
            </a:endParaRPr>
          </a:p>
          <a:p>
            <a:pPr marL="0" indent="0" algn="just">
              <a:buNone/>
            </a:pPr>
            <a:r>
              <a:rPr lang="es-ES_tradnl" dirty="0">
                <a:solidFill>
                  <a:srgbClr val="000090"/>
                </a:solidFill>
              </a:rPr>
              <a:t>Al final del curso el alumno podrá generar a partir de una idea inicial y la capacidad de tomar decisiones, conocer, diseñar, abordar e implementar un proyecto empresarial que le permita introducirse en el mercado del emprendimiento.</a:t>
            </a:r>
            <a:endParaRPr lang="es-E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68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000090"/>
                </a:solidFill>
              </a:rPr>
              <a:t>UNIDAD I</a:t>
            </a:r>
            <a:endParaRPr lang="es-ES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003300"/>
            <a:ext cx="8229600" cy="5384800"/>
          </a:xfrm>
        </p:spPr>
        <p:txBody>
          <a:bodyPr>
            <a:norm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pt-BR" sz="2800" b="1" dirty="0" smtClean="0">
                <a:solidFill>
                  <a:srgbClr val="000090"/>
                </a:solidFill>
                <a:latin typeface="Gill Sans MT" pitchFamily="34" charset="0"/>
              </a:rPr>
              <a:t>INTRODUCCIÓN </a:t>
            </a:r>
            <a:r>
              <a:rPr lang="pt-BR" sz="2800" b="1" dirty="0">
                <a:solidFill>
                  <a:srgbClr val="000090"/>
                </a:solidFill>
                <a:latin typeface="Gill Sans MT" pitchFamily="34" charset="0"/>
              </a:rPr>
              <a:t>AL </a:t>
            </a:r>
            <a:r>
              <a:rPr lang="pt-BR" sz="2800" b="1" dirty="0" smtClean="0">
                <a:solidFill>
                  <a:srgbClr val="000090"/>
                </a:solidFill>
                <a:latin typeface="Gill Sans MT" pitchFamily="34" charset="0"/>
              </a:rPr>
              <a:t>EMPRENDEDURISMO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pt-BR" sz="2800" b="1" dirty="0" smtClean="0">
                <a:solidFill>
                  <a:srgbClr val="000090"/>
                </a:solidFill>
                <a:latin typeface="Gill Sans MT" pitchFamily="34" charset="0"/>
              </a:rPr>
              <a:t> </a:t>
            </a:r>
            <a:endParaRPr lang="pt-BR" sz="2800" b="1" dirty="0">
              <a:solidFill>
                <a:srgbClr val="000090"/>
              </a:solidFill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sz="2800" dirty="0">
                <a:solidFill>
                  <a:srgbClr val="000090"/>
                </a:solidFill>
              </a:rPr>
              <a:t>1.1 Espíritu emprendedor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1.2 Características del emprendedor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1.3 Tipos de emprendedores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1.4 Evaluación de la capacidad de emprender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1.5 Creatividad y términos afines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1.6 El proceso de la creatividad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1.7 Tipos de creatividad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1.8 Equipo de trabajo </a:t>
            </a:r>
          </a:p>
          <a:p>
            <a:pPr marL="0" indent="0">
              <a:buNone/>
            </a:pPr>
            <a:r>
              <a:rPr lang="es-ES_tradnl" sz="2800" dirty="0">
                <a:solidFill>
                  <a:srgbClr val="000090"/>
                </a:solidFill>
              </a:rPr>
              <a:t>1.9 Características de los equipos efectivos de trabajo </a:t>
            </a:r>
          </a:p>
          <a:p>
            <a:pPr marL="0" indent="0">
              <a:buNone/>
            </a:pPr>
            <a:endParaRPr lang="es-ES" sz="2800" dirty="0" smtClean="0">
              <a:solidFill>
                <a:srgbClr val="000090"/>
              </a:solidFill>
              <a:latin typeface="Gill Sans MT"/>
              <a:ea typeface="Gill Sans MT"/>
              <a:cs typeface="Gill Sans MT"/>
            </a:endParaRPr>
          </a:p>
          <a:p>
            <a:endParaRPr lang="es-ES" sz="2800" dirty="0">
              <a:solidFill>
                <a:srgbClr val="000090"/>
              </a:solidFill>
              <a:latin typeface="Gill Sans MT"/>
              <a:ea typeface="Gill Sans MT"/>
              <a:cs typeface="Gill Sans MT"/>
            </a:endParaRPr>
          </a:p>
          <a:p>
            <a:pPr marL="0" indent="0">
              <a:buNone/>
            </a:pPr>
            <a:endParaRPr lang="es-ES" sz="2800" dirty="0">
              <a:solidFill>
                <a:srgbClr val="000090"/>
              </a:solidFill>
              <a:latin typeface="Gill Sans MT"/>
              <a:ea typeface="Gill Sans MT"/>
              <a:cs typeface="Gill Sans MT"/>
            </a:endParaRPr>
          </a:p>
          <a:p>
            <a:endParaRPr lang="es-ES" sz="2800" b="0" i="0" dirty="0" smtClean="0">
              <a:solidFill>
                <a:srgbClr val="000090"/>
              </a:solidFill>
              <a:latin typeface="Gill Sans MT"/>
              <a:ea typeface="Gill Sans MT"/>
              <a:cs typeface="Gill Sans MT"/>
            </a:endParaRPr>
          </a:p>
          <a:p>
            <a:pPr marL="0" indent="0">
              <a:buNone/>
            </a:pPr>
            <a:endParaRPr lang="es-E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9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000090"/>
                </a:solidFill>
              </a:rPr>
              <a:t>UNIDAD II</a:t>
            </a:r>
            <a:endParaRPr lang="es-ES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63638"/>
            <a:ext cx="8229600" cy="496252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ES_tradnl" sz="2800" b="1" dirty="0">
                <a:solidFill>
                  <a:srgbClr val="000090"/>
                </a:solidFill>
              </a:rPr>
              <a:t>NACIMIENTO DE LA IDEA DE </a:t>
            </a:r>
            <a:r>
              <a:rPr lang="es-ES_tradnl" sz="2800" b="1" dirty="0" smtClean="0">
                <a:solidFill>
                  <a:srgbClr val="000090"/>
                </a:solidFill>
              </a:rPr>
              <a:t>NEGOCIO</a:t>
            </a:r>
            <a:endParaRPr lang="es-ES_tradnl" sz="2800" dirty="0">
              <a:solidFill>
                <a:srgbClr val="00009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2.1 </a:t>
            </a:r>
            <a:r>
              <a:rPr lang="es-ES_tradnl" sz="2400" dirty="0">
                <a:solidFill>
                  <a:srgbClr val="000090"/>
                </a:solidFill>
              </a:rPr>
              <a:t>Propuesta de valor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2.2 Generación de ideas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2.3 Modelo de negocio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2.4 Características de los modelos de negocios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 2.4.1 </a:t>
            </a:r>
            <a:r>
              <a:rPr lang="es-ES_tradnl" sz="2400" dirty="0">
                <a:solidFill>
                  <a:srgbClr val="000090"/>
                </a:solidFill>
              </a:rPr>
              <a:t>Bajos costos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 2.4.2 </a:t>
            </a:r>
            <a:r>
              <a:rPr lang="es-ES_tradnl" sz="2400" dirty="0">
                <a:solidFill>
                  <a:srgbClr val="000090"/>
                </a:solidFill>
              </a:rPr>
              <a:t>Innovación y diferenciación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2.5 Elementos de los modelos de negocios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2.6 Naturaleza del proyecto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2.7 Justificación de la empresa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2.8 Propuesta de valor, nombre de la empresa, descripción de la empresa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2.9 Análisis FODA, misión y visión de la empresa, productos y servicios de la empresa </a:t>
            </a:r>
          </a:p>
        </p:txBody>
      </p:sp>
    </p:spTree>
    <p:extLst>
      <p:ext uri="{BB962C8B-B14F-4D97-AF65-F5344CB8AC3E}">
        <p14:creationId xmlns:p14="http://schemas.microsoft.com/office/powerpoint/2010/main" val="131670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000090"/>
                </a:solidFill>
              </a:rPr>
              <a:t>UNIDAD III</a:t>
            </a:r>
            <a:endParaRPr lang="es-ES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1101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ES_tradnl" sz="2800" b="1" dirty="0">
                <a:solidFill>
                  <a:srgbClr val="000090"/>
                </a:solidFill>
              </a:rPr>
              <a:t>IMPLANTACIÓN DEL MODELO DE NEGOCIO </a:t>
            </a:r>
            <a:endParaRPr lang="es-ES_tradnl" sz="2800" dirty="0">
              <a:solidFill>
                <a:srgbClr val="00009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s-ES_tradnl" sz="2800" dirty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</a:pPr>
            <a:r>
              <a:rPr lang="es-ES_tradnl" sz="2800" dirty="0">
                <a:solidFill>
                  <a:srgbClr val="000090"/>
                </a:solidFill>
              </a:rPr>
              <a:t>3.1 El mercado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3.2 Objetivos del Marketing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3.3 Investigación del mercado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3.4 Estudio del mercado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3.5 Las 4 </a:t>
            </a:r>
            <a:r>
              <a:rPr lang="es-ES_tradnl" sz="2800" dirty="0" err="1">
                <a:solidFill>
                  <a:srgbClr val="000090"/>
                </a:solidFill>
              </a:rPr>
              <a:t>P´s</a:t>
            </a:r>
            <a:r>
              <a:rPr lang="es-ES_tradnl" sz="2800" dirty="0">
                <a:solidFill>
                  <a:srgbClr val="000090"/>
                </a:solidFill>
              </a:rPr>
              <a:t>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3.6 Producción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3.7 Elementos de producción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3.8 Organización </a:t>
            </a:r>
          </a:p>
          <a:p>
            <a:r>
              <a:rPr lang="es-ES_tradnl" sz="2800" dirty="0">
                <a:solidFill>
                  <a:srgbClr val="000090"/>
                </a:solidFill>
              </a:rPr>
              <a:t>3.9 Elementos de organización </a:t>
            </a:r>
          </a:p>
        </p:txBody>
      </p:sp>
    </p:spTree>
    <p:extLst>
      <p:ext uri="{BB962C8B-B14F-4D97-AF65-F5344CB8AC3E}">
        <p14:creationId xmlns:p14="http://schemas.microsoft.com/office/powerpoint/2010/main" val="253738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881062"/>
          </a:xfrm>
        </p:spPr>
        <p:txBody>
          <a:bodyPr/>
          <a:lstStyle/>
          <a:p>
            <a:r>
              <a:rPr lang="es-ES" b="1" dirty="0" smtClean="0">
                <a:solidFill>
                  <a:srgbClr val="000090"/>
                </a:solidFill>
              </a:rPr>
              <a:t>UNIDAD IV</a:t>
            </a:r>
            <a:endParaRPr lang="es-ES" b="1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01700"/>
            <a:ext cx="8229600" cy="54229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s-ES_tradnl" sz="2800" b="1" dirty="0">
                <a:solidFill>
                  <a:srgbClr val="000090"/>
                </a:solidFill>
              </a:rPr>
              <a:t>PRESENTACIÓN DEL MODELO DE </a:t>
            </a:r>
            <a:r>
              <a:rPr lang="es-ES_tradnl" sz="2800" b="1" dirty="0" smtClean="0">
                <a:solidFill>
                  <a:srgbClr val="000090"/>
                </a:solidFill>
              </a:rPr>
              <a:t>NEGOCIO</a:t>
            </a:r>
            <a:endParaRPr lang="es-ES_tradnl" sz="2800" dirty="0">
              <a:solidFill>
                <a:srgbClr val="00009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4.1 Plan de trabajo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4.2 Marketing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4.3 Producción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4.4 Organización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4.5 Costos y gastos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4.5.1 </a:t>
            </a:r>
            <a:r>
              <a:rPr lang="es-ES_tradnl" sz="2400" dirty="0">
                <a:solidFill>
                  <a:srgbClr val="000090"/>
                </a:solidFill>
              </a:rPr>
              <a:t>Inversiones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4.6 Resumen ejecutivo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4.7 Contenido del resumen ejecutivo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4.7.1 </a:t>
            </a:r>
            <a:r>
              <a:rPr lang="es-ES_tradnl" sz="2400" dirty="0">
                <a:solidFill>
                  <a:srgbClr val="000090"/>
                </a:solidFill>
              </a:rPr>
              <a:t>Naturaleza del proyecto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4.7.2 </a:t>
            </a:r>
            <a:r>
              <a:rPr lang="es-ES_tradnl" sz="2400" dirty="0">
                <a:solidFill>
                  <a:srgbClr val="000090"/>
                </a:solidFill>
              </a:rPr>
              <a:t>El mercado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4.7.3 </a:t>
            </a:r>
            <a:r>
              <a:rPr lang="es-ES_tradnl" sz="2400" dirty="0">
                <a:solidFill>
                  <a:srgbClr val="000090"/>
                </a:solidFill>
              </a:rPr>
              <a:t>Sistema de producción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4.7.4 </a:t>
            </a:r>
            <a:r>
              <a:rPr lang="es-ES_tradnl" sz="2400" dirty="0">
                <a:solidFill>
                  <a:srgbClr val="000090"/>
                </a:solidFill>
              </a:rPr>
              <a:t>Organización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4.7.5 </a:t>
            </a:r>
            <a:r>
              <a:rPr lang="es-ES_tradnl" sz="2400" dirty="0">
                <a:solidFill>
                  <a:srgbClr val="000090"/>
                </a:solidFill>
              </a:rPr>
              <a:t>Contabilidad y finanzas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 smtClean="0">
                <a:solidFill>
                  <a:srgbClr val="000090"/>
                </a:solidFill>
              </a:rPr>
              <a:t>     4.7.6 </a:t>
            </a:r>
            <a:r>
              <a:rPr lang="es-ES_tradnl" sz="2400" dirty="0">
                <a:solidFill>
                  <a:srgbClr val="000090"/>
                </a:solidFill>
              </a:rPr>
              <a:t>Plan de trabajo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4.8 Modelo de negocio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s-ES_tradnl" sz="2400" dirty="0">
                <a:solidFill>
                  <a:srgbClr val="000090"/>
                </a:solidFill>
              </a:rPr>
              <a:t> </a:t>
            </a:r>
          </a:p>
          <a:p>
            <a:pPr marL="0" indent="0">
              <a:buNone/>
            </a:pPr>
            <a:endParaRPr lang="es-ES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2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000090"/>
                </a:solidFill>
              </a:rPr>
              <a:t>ACREDITACIÓN </a:t>
            </a:r>
            <a:r>
              <a:rPr lang="es-ES_tradnl" b="1" dirty="0">
                <a:solidFill>
                  <a:srgbClr val="000090"/>
                </a:solidFill>
              </a:rPr>
              <a:t>Y</a:t>
            </a:r>
            <a:r>
              <a:rPr lang="es-ES_tradnl" b="1" dirty="0" smtClean="0">
                <a:solidFill>
                  <a:srgbClr val="000090"/>
                </a:solidFill>
              </a:rPr>
              <a:t> EVALUACIÓN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dirty="0" smtClean="0">
                <a:solidFill>
                  <a:srgbClr val="000090"/>
                </a:solidFill>
              </a:rPr>
              <a:t> CRITERIOS DE ACREDITACIÓN:</a:t>
            </a:r>
            <a:endParaRPr lang="es-MX" dirty="0" smtClean="0">
              <a:solidFill>
                <a:srgbClr val="000090"/>
              </a:solidFill>
            </a:endParaRPr>
          </a:p>
          <a:p>
            <a:r>
              <a:rPr lang="es-ES_tradnl" dirty="0" smtClean="0">
                <a:solidFill>
                  <a:srgbClr val="000090"/>
                </a:solidFill>
              </a:rPr>
              <a:t>El alumno deberá cubrir un 80 % de asistencia a las sesiones bajo la conducción del docente.</a:t>
            </a:r>
            <a:endParaRPr lang="es-MX" dirty="0" smtClean="0">
              <a:solidFill>
                <a:srgbClr val="000090"/>
              </a:solidFill>
            </a:endParaRPr>
          </a:p>
          <a:p>
            <a:r>
              <a:rPr lang="es-ES_tradnl" dirty="0" smtClean="0">
                <a:solidFill>
                  <a:srgbClr val="000090"/>
                </a:solidFill>
              </a:rPr>
              <a:t>El alumno deberá acreditar con un mínimo global de 7 (siete) la asignatura.</a:t>
            </a:r>
            <a:endParaRPr lang="es-MX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s-MX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s-ES_tradnl" b="1" dirty="0" smtClean="0">
                <a:solidFill>
                  <a:srgbClr val="000090"/>
                </a:solidFill>
              </a:rPr>
              <a:t>     CRITERIOS DE EVALUACIÓN:</a:t>
            </a:r>
            <a:endParaRPr lang="es-MX" dirty="0" smtClean="0">
              <a:solidFill>
                <a:srgbClr val="000090"/>
              </a:solidFill>
            </a:endParaRPr>
          </a:p>
          <a:p>
            <a:r>
              <a:rPr lang="es-ES_tradnl" dirty="0" smtClean="0">
                <a:solidFill>
                  <a:srgbClr val="000090"/>
                </a:solidFill>
              </a:rPr>
              <a:t>TRABAJO PLATAFORMA.               </a:t>
            </a:r>
            <a:r>
              <a:rPr lang="es-ES_tradnl" dirty="0">
                <a:solidFill>
                  <a:srgbClr val="000090"/>
                </a:solidFill>
              </a:rPr>
              <a:t>4</a:t>
            </a:r>
            <a:r>
              <a:rPr lang="es-ES_tradnl" dirty="0" smtClean="0">
                <a:solidFill>
                  <a:srgbClr val="000090"/>
                </a:solidFill>
              </a:rPr>
              <a:t>0 %</a:t>
            </a:r>
            <a:endParaRPr lang="es-MX" dirty="0" smtClean="0">
              <a:solidFill>
                <a:srgbClr val="000090"/>
              </a:solidFill>
            </a:endParaRPr>
          </a:p>
          <a:p>
            <a:r>
              <a:rPr lang="es-ES_tradnl" dirty="0" smtClean="0">
                <a:solidFill>
                  <a:srgbClr val="000090"/>
                </a:solidFill>
              </a:rPr>
              <a:t>EXAMEN                                           60 %</a:t>
            </a:r>
          </a:p>
          <a:p>
            <a:r>
              <a:rPr lang="es-ES_tradnl" dirty="0" smtClean="0">
                <a:solidFill>
                  <a:srgbClr val="000090"/>
                </a:solidFill>
              </a:rPr>
              <a:t>CALIFICACIÓN FINAL                     100%</a:t>
            </a:r>
            <a:endParaRPr lang="es-MX" dirty="0">
              <a:solidFill>
                <a:srgbClr val="000090"/>
              </a:solidFill>
            </a:endParaRPr>
          </a:p>
          <a:p>
            <a:endParaRPr lang="es-E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2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779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>
                <a:solidFill>
                  <a:srgbClr val="000090"/>
                </a:solidFill>
              </a:rPr>
              <a:t>1</a:t>
            </a:r>
            <a:r>
              <a:rPr lang="es-ES" baseline="30000" dirty="0" smtClean="0">
                <a:solidFill>
                  <a:srgbClr val="000090"/>
                </a:solidFill>
              </a:rPr>
              <a:t>ER</a:t>
            </a:r>
            <a:r>
              <a:rPr lang="es-ES" dirty="0" smtClean="0">
                <a:solidFill>
                  <a:srgbClr val="000090"/>
                </a:solidFill>
              </a:rPr>
              <a:t> TRABAJO DE </a:t>
            </a:r>
            <a:r>
              <a:rPr lang="es-ES" dirty="0" smtClean="0">
                <a:solidFill>
                  <a:srgbClr val="000090"/>
                </a:solidFill>
              </a:rPr>
              <a:t>PLATAFORMA </a:t>
            </a:r>
            <a:r>
              <a:rPr lang="es-ES" b="1" dirty="0" smtClean="0">
                <a:solidFill>
                  <a:srgbClr val="000090"/>
                </a:solidFill>
              </a:rPr>
              <a:t>SUPER NOTA</a:t>
            </a:r>
            <a:r>
              <a:rPr lang="es-ES" dirty="0" smtClean="0">
                <a:solidFill>
                  <a:srgbClr val="000090"/>
                </a:solidFill>
              </a:rPr>
              <a:t>, </a:t>
            </a:r>
            <a:r>
              <a:rPr lang="es-ES" dirty="0" smtClean="0">
                <a:solidFill>
                  <a:srgbClr val="000090"/>
                </a:solidFill>
              </a:rPr>
              <a:t>SE ACTIVA EL 1º DE JULIO Y SE ENTREGA EL 15 DE JULIO DE 2024.</a:t>
            </a:r>
          </a:p>
          <a:p>
            <a:r>
              <a:rPr lang="es-ES" dirty="0" smtClean="0">
                <a:solidFill>
                  <a:srgbClr val="000090"/>
                </a:solidFill>
              </a:rPr>
              <a:t>2º TRABAJO DE </a:t>
            </a:r>
            <a:r>
              <a:rPr lang="es-ES" dirty="0" smtClean="0">
                <a:solidFill>
                  <a:srgbClr val="000090"/>
                </a:solidFill>
              </a:rPr>
              <a:t>PLATAFORMA </a:t>
            </a:r>
            <a:r>
              <a:rPr lang="es-ES" b="1" dirty="0" smtClean="0">
                <a:solidFill>
                  <a:srgbClr val="000090"/>
                </a:solidFill>
              </a:rPr>
              <a:t>MAPA CONCEPTUAL</a:t>
            </a:r>
            <a:r>
              <a:rPr lang="es-ES" dirty="0" smtClean="0">
                <a:solidFill>
                  <a:srgbClr val="000090"/>
                </a:solidFill>
              </a:rPr>
              <a:t>,  </a:t>
            </a:r>
            <a:r>
              <a:rPr lang="es-ES" dirty="0" smtClean="0">
                <a:solidFill>
                  <a:srgbClr val="000090"/>
                </a:solidFill>
              </a:rPr>
              <a:t>SE ACTIVA EL 22 DE JULIO Y SE ENTREGA EL 5 DE AGOSTO DE 2024.</a:t>
            </a:r>
          </a:p>
          <a:p>
            <a:r>
              <a:rPr lang="es-ES" dirty="0" smtClean="0">
                <a:solidFill>
                  <a:srgbClr val="000090"/>
                </a:solidFill>
              </a:rPr>
              <a:t>EXAMEN FINAL EL 10 DE AGOSTO DE 2024</a:t>
            </a:r>
          </a:p>
          <a:p>
            <a:r>
              <a:rPr lang="es-ES" dirty="0" smtClean="0">
                <a:solidFill>
                  <a:srgbClr val="000090"/>
                </a:solidFill>
              </a:rPr>
              <a:t>Los que se encuentran en línea, estoy a sus ordenes y me gustaría que pudiéramos realizar algún proyecto de emprendedor, de no ser así, realizaremos solo los trabajos y el examen. 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43000" y="355600"/>
            <a:ext cx="25273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i="1" dirty="0" smtClean="0">
                <a:solidFill>
                  <a:srgbClr val="000090"/>
                </a:solidFill>
              </a:rPr>
              <a:t>NOTA</a:t>
            </a:r>
            <a:endParaRPr lang="es-ES" sz="3200" b="1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242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634</Words>
  <Application>Microsoft Macintosh PowerPoint</Application>
  <PresentationFormat>Presentación en pantalla (4:3)</PresentationFormat>
  <Paragraphs>95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OBJETIVO:</vt:lpstr>
      <vt:lpstr>UNIDAD I</vt:lpstr>
      <vt:lpstr>UNIDAD II</vt:lpstr>
      <vt:lpstr>UNIDAD III</vt:lpstr>
      <vt:lpstr>UNIDAD IV</vt:lpstr>
      <vt:lpstr>ACREDITACIÓN Y EVALUACIÓN</vt:lpstr>
      <vt:lpstr>Presentación de PowerPoint</vt:lpstr>
      <vt:lpstr>BIBLIOGRAFIA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elena cervantes</dc:creator>
  <cp:lastModifiedBy>luz elena cervantes</cp:lastModifiedBy>
  <cp:revision>33</cp:revision>
  <dcterms:created xsi:type="dcterms:W3CDTF">2019-08-25T00:05:58Z</dcterms:created>
  <dcterms:modified xsi:type="dcterms:W3CDTF">2024-07-01T15:13:03Z</dcterms:modified>
</cp:coreProperties>
</file>