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F920C-8385-92DB-B6FB-716127E0A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03ED44-E2A5-02B2-3F0B-B82EED03D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136D4-096A-F5C3-CABE-0D2E08D5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7B95E-D43C-D08F-68E1-87954342B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01C552-B0A0-0BDC-5DEA-83AB238A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70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D5DC9-7DBF-0F29-A9D1-ECE007257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9BA4FA-C17E-DDB3-6AC3-857C8C1BB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5E28B3-C81B-123E-3A39-DE6FA625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BF4D7B-901D-D1EA-CAF6-DC108A00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CB02C5-3FA9-FC49-BBA8-7717DA85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267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879A2A-F973-ECB1-6CC6-C2361C07D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E32A9A-EC7F-4D15-6D35-58C7977B0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8112E-C65B-39F6-3628-B4734BB7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727150-6583-3800-9DA1-A0B32F52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0451D3-2423-CBB2-3C2E-57B4E017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01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3B034-32B0-90DC-7C58-9E53F7F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9D51A1-C6FC-B3AD-2FF2-8911EB5C3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617C7-62DA-639F-6ADC-AD15B8AD6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3EB4AB-D867-B1C8-257B-DEAC9B4D5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1A37F-48F5-D533-6FA5-7C04BC3E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98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173AB-54BC-EB7D-03C5-E22D92C7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FEA8AB-12CB-D9A7-066D-78CF3E103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E9FF3A-17A0-EE39-D9F4-4619A45F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7C1878-26FF-E807-BC92-E5B7A649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F15DB-8D3B-247F-3964-C54063E8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00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7BDA52-FDC2-532F-365B-E296F395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0FE087-9EBC-851B-7EE3-E060F66E9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81440F-43E1-CA30-2CC0-CEBC180A9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0F303E-CB87-63E9-C295-11BA3EFD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A440D2-9E8D-D229-2288-68495D95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8781E0-6F98-5197-6A8A-F0FFEBB5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9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AE5E7-5E9B-7901-7C43-CCF3E4B62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D09D5E-75AC-A170-BBFC-C3F28AF8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152D80-8065-AD77-D06E-182D69BDD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31EBEF7-1C65-50A0-27DC-173F1F8BA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E1D1FE-54FE-80D5-E293-032F3957E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ADC566-0C4C-6781-E2A4-EB28D8B7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24C68B-6D69-D556-515C-8BA7DDC5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2DC1BB-380D-8F01-C20B-9BA7D68D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35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C3D25-C0BF-6237-5D89-C4FD21B34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F88B29-350A-D90D-498A-BACF5DA2A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D98158-EF4C-F17D-715C-4DF31BA9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3F410A-4801-9BDD-EC4C-D90CC56C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84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9AB958-A2F7-123A-E501-DD9F10CC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C63642-092C-5358-0205-4936D4BF4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6C18F5-BE44-CDB3-EF0C-D751000B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92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A75F2F-2369-8B1A-D3A0-ACC411D96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0C70AC-5D68-8D6A-C3D8-59C002716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BEC92B-8536-0FF4-2577-89B90A6FD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2A87E9-F75A-BB75-1DA7-2DFCF670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50DB9F-9A1A-9951-B915-B71BAA076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06A8FF-7A66-C470-FC70-2DDCCED4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19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D523F-1767-3983-2FAA-FC3A7743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FFD70B-EE50-3322-8EE0-31CD1897A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E499F5-9E7F-2AEE-6BBD-95B1F89BF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AFAA80-A32B-D56C-66B8-E181CD21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7E27E8-A13E-D61A-4E37-084DBA7C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5FBC60-B9C4-2A30-D748-DEAE65EB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18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9F21AA8-625E-A859-486A-5B07C8560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61288C-1708-9C06-31AD-5149EA38E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B6EFA4-E1A4-BEC5-BD24-5077D853A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6465-91AE-42B3-8D84-992047D86E7F}" type="datetimeFigureOut">
              <a:rPr lang="es-MX" smtClean="0"/>
              <a:t>10/12/2022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B4C657-18B5-EA7D-E301-D259A29E7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177ACD-7B8F-F9E2-AB31-1568921AB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E6F8-9D19-4F8C-8397-F1BAAEF77E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82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8A10312-7F5F-C1C4-9AA9-8380ABBFD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338" y="675249"/>
            <a:ext cx="9870831" cy="592249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1"/>
                </a:solidFill>
                <a:latin typeface="Congenial Black" panose="020B0604020202020204" pitchFamily="2" charset="0"/>
              </a:rPr>
              <a:t>UNIVERSIDAD DEL SUR ESTE</a:t>
            </a:r>
          </a:p>
          <a:p>
            <a:endParaRPr lang="es-MX" dirty="0">
              <a:solidFill>
                <a:schemeClr val="bg1"/>
              </a:solidFill>
              <a:latin typeface="Congenial Black" panose="020B0604020202020204" pitchFamily="2" charset="0"/>
            </a:endParaRPr>
          </a:p>
          <a:p>
            <a:pPr>
              <a:lnSpc>
                <a:spcPct val="150000"/>
              </a:lnSpc>
            </a:pPr>
            <a:r>
              <a:rPr lang="es-MX" dirty="0">
                <a:solidFill>
                  <a:schemeClr val="bg1"/>
                </a:solidFill>
                <a:latin typeface="Congenial Black" panose="020B0604020202020204" pitchFamily="2" charset="0"/>
              </a:rPr>
              <a:t>Víctor Hugo Rodríguez Maurisio</a:t>
            </a:r>
          </a:p>
          <a:p>
            <a:pPr>
              <a:lnSpc>
                <a:spcPct val="150000"/>
              </a:lnSpc>
            </a:pPr>
            <a:r>
              <a:rPr lang="es-MX" dirty="0">
                <a:solidFill>
                  <a:schemeClr val="bg1"/>
                </a:solidFill>
                <a:latin typeface="Congenial Black" panose="020B0604020202020204" pitchFamily="2" charset="0"/>
              </a:rPr>
              <a:t>Lic. En Derecho</a:t>
            </a:r>
          </a:p>
          <a:p>
            <a:pPr>
              <a:lnSpc>
                <a:spcPct val="150000"/>
              </a:lnSpc>
            </a:pPr>
            <a:r>
              <a:rPr lang="es-MX" dirty="0">
                <a:solidFill>
                  <a:schemeClr val="bg1"/>
                </a:solidFill>
                <a:latin typeface="Congenial Black" panose="020B0604020202020204" pitchFamily="2" charset="0"/>
              </a:rPr>
              <a:t>Primer Cuatrimestre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solidFill>
                  <a:schemeClr val="bg1"/>
                </a:solidFill>
                <a:latin typeface="Congenial Black" panose="020B0604020202020204" pitchFamily="2" charset="0"/>
              </a:rPr>
              <a:t>Profesor: </a:t>
            </a:r>
            <a:r>
              <a:rPr lang="es-MX" sz="2800" b="0" i="0" dirty="0">
                <a:solidFill>
                  <a:schemeClr val="bg1"/>
                </a:solidFill>
                <a:effectLst/>
                <a:latin typeface="Congenial Black" panose="020B0604020202020204" pitchFamily="2" charset="0"/>
              </a:rPr>
              <a:t>Jorge Sebastián </a:t>
            </a:r>
            <a:r>
              <a:rPr lang="es-MX" sz="2800" i="0" dirty="0">
                <a:solidFill>
                  <a:schemeClr val="bg1"/>
                </a:solidFill>
                <a:effectLst/>
                <a:latin typeface="Congenial Black" panose="020B0604020202020204" pitchFamily="2" charset="0"/>
              </a:rPr>
              <a:t>Domínguez Torres</a:t>
            </a:r>
          </a:p>
          <a:p>
            <a:pPr algn="ctr">
              <a:lnSpc>
                <a:spcPct val="150000"/>
              </a:lnSpc>
            </a:pPr>
            <a:r>
              <a:rPr lang="es-MX" sz="2800" dirty="0">
                <a:solidFill>
                  <a:schemeClr val="bg1"/>
                </a:solidFill>
                <a:latin typeface="Congenial Black" panose="020B0604020202020204" pitchFamily="2" charset="0"/>
              </a:rPr>
              <a:t>Tema: Examen</a:t>
            </a:r>
          </a:p>
          <a:p>
            <a:pPr algn="ctr">
              <a:lnSpc>
                <a:spcPct val="150000"/>
              </a:lnSpc>
            </a:pPr>
            <a:r>
              <a:rPr lang="es-MX" sz="2800" dirty="0">
                <a:solidFill>
                  <a:schemeClr val="bg1"/>
                </a:solidFill>
                <a:latin typeface="Congenial Black" panose="020B0604020202020204" pitchFamily="2" charset="0"/>
              </a:rPr>
              <a:t>Fecha: 10/12/2022</a:t>
            </a:r>
          </a:p>
          <a:p>
            <a:pPr algn="ctr"/>
            <a:endParaRPr lang="es-MX" sz="2800" b="0" i="0" dirty="0">
              <a:solidFill>
                <a:srgbClr val="777777"/>
              </a:solidFill>
              <a:effectLst/>
            </a:endParaRP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1026" name="Picture 2" descr="Ver las imágenes de origen">
            <a:extLst>
              <a:ext uri="{FF2B5EF4-FFF2-40B4-BE49-F238E27FC236}">
                <a16:creationId xmlns:a16="http://schemas.microsoft.com/office/drawing/2014/main" id="{8B3D9A39-674B-D849-0493-924C1B1F5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Ver las imágenes de origen">
            <a:extLst>
              <a:ext uri="{FF2B5EF4-FFF2-40B4-BE49-F238E27FC236}">
                <a16:creationId xmlns:a16="http://schemas.microsoft.com/office/drawing/2014/main" id="{D4D0252D-D703-CB83-ABCC-ECDDD75FE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ipse 6">
            <a:hlinkClick r:id="rId3" action="ppaction://hlinksldjump"/>
            <a:extLst>
              <a:ext uri="{FF2B5EF4-FFF2-40B4-BE49-F238E27FC236}">
                <a16:creationId xmlns:a16="http://schemas.microsoft.com/office/drawing/2014/main" id="{CECCAC51-2F0F-DA90-AABF-C7ED607F5B0B}"/>
              </a:ext>
            </a:extLst>
          </p:cNvPr>
          <p:cNvSpPr/>
          <p:nvPr/>
        </p:nvSpPr>
        <p:spPr>
          <a:xfrm>
            <a:off x="10128738" y="5711483"/>
            <a:ext cx="1772530" cy="1026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INICIAR</a:t>
            </a:r>
          </a:p>
        </p:txBody>
      </p:sp>
    </p:spTree>
    <p:extLst>
      <p:ext uri="{BB962C8B-B14F-4D97-AF65-F5344CB8AC3E}">
        <p14:creationId xmlns:p14="http://schemas.microsoft.com/office/powerpoint/2010/main" val="36188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B057C-ED69-90A9-F06E-08F801E1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292399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!Error¡ ! Lo siento¡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474A75C7-60A5-2546-DC8D-9799644CCDFB}"/>
              </a:ext>
            </a:extLst>
          </p:cNvPr>
          <p:cNvSpPr/>
          <p:nvPr/>
        </p:nvSpPr>
        <p:spPr>
          <a:xfrm>
            <a:off x="9214338" y="5472332"/>
            <a:ext cx="2574388" cy="1153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275653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31642-5A4A-EED0-39D8-FBEEC617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926" y="2591655"/>
            <a:ext cx="4141763" cy="1674690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!Excelente¡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CBC7F048-6430-527F-BD30-E5F72CB8582A}"/>
              </a:ext>
            </a:extLst>
          </p:cNvPr>
          <p:cNvSpPr/>
          <p:nvPr/>
        </p:nvSpPr>
        <p:spPr>
          <a:xfrm>
            <a:off x="8862646" y="5120640"/>
            <a:ext cx="2869809" cy="1378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3195079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920C6-5800-2FC4-5609-AEE816FF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  <a:t>El gobierno es el conjunto de individuos e instituciones que están a cargo de la administración y  dirección de un Estado y es uno de sus elementos constitutivos, junto a la población y el territorio.</a:t>
            </a:r>
            <a:b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</a:br>
            <a: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  <a:t>Cada Estado debe poseer un gobierno que lo administre y garantice que mantenga su soberanía y autonomía, además de representarlo ante otros Estados.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BB4BAB43-25D2-2253-685B-E30F01DF12E6}"/>
              </a:ext>
            </a:extLst>
          </p:cNvPr>
          <p:cNvSpPr/>
          <p:nvPr/>
        </p:nvSpPr>
        <p:spPr>
          <a:xfrm>
            <a:off x="1892105" y="4293528"/>
            <a:ext cx="2032782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Verdadero</a:t>
            </a:r>
          </a:p>
        </p:txBody>
      </p:sp>
      <p:sp>
        <p:nvSpPr>
          <p:cNvPr id="5" name="Elipse 4">
            <a:hlinkClick r:id="rId3" action="ppaction://hlinksldjump"/>
            <a:extLst>
              <a:ext uri="{FF2B5EF4-FFF2-40B4-BE49-F238E27FC236}">
                <a16:creationId xmlns:a16="http://schemas.microsoft.com/office/drawing/2014/main" id="{635A5356-436D-9EBC-C618-4F044E1A6CA8}"/>
              </a:ext>
            </a:extLst>
          </p:cNvPr>
          <p:cNvSpPr/>
          <p:nvPr/>
        </p:nvSpPr>
        <p:spPr>
          <a:xfrm>
            <a:off x="7039709" y="4293528"/>
            <a:ext cx="2032782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Falso</a:t>
            </a:r>
          </a:p>
        </p:txBody>
      </p:sp>
    </p:spTree>
    <p:extLst>
      <p:ext uri="{BB962C8B-B14F-4D97-AF65-F5344CB8AC3E}">
        <p14:creationId xmlns:p14="http://schemas.microsoft.com/office/powerpoint/2010/main" val="357207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B057C-ED69-90A9-F06E-08F801E1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292399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!Error¡ ! Lo siento¡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474A75C7-60A5-2546-DC8D-9799644CCDFB}"/>
              </a:ext>
            </a:extLst>
          </p:cNvPr>
          <p:cNvSpPr/>
          <p:nvPr/>
        </p:nvSpPr>
        <p:spPr>
          <a:xfrm>
            <a:off x="9214338" y="5472332"/>
            <a:ext cx="2574388" cy="1153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2639573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31642-5A4A-EED0-39D8-FBEEC617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926" y="2591655"/>
            <a:ext cx="4141763" cy="1674690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!Excelente¡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CBC7F048-6430-527F-BD30-E5F72CB8582A}"/>
              </a:ext>
            </a:extLst>
          </p:cNvPr>
          <p:cNvSpPr/>
          <p:nvPr/>
        </p:nvSpPr>
        <p:spPr>
          <a:xfrm>
            <a:off x="8862646" y="5120640"/>
            <a:ext cx="2869809" cy="1378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170918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920C6-5800-2FC4-5609-AEE816FF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  <a:t>El estado mexicano no está compuesto por su territorio, población y gobierno, con sus leyes.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BB4BAB43-25D2-2253-685B-E30F01DF12E6}"/>
              </a:ext>
            </a:extLst>
          </p:cNvPr>
          <p:cNvSpPr/>
          <p:nvPr/>
        </p:nvSpPr>
        <p:spPr>
          <a:xfrm>
            <a:off x="1892105" y="4293528"/>
            <a:ext cx="2032782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Verdadero</a:t>
            </a:r>
          </a:p>
        </p:txBody>
      </p:sp>
      <p:sp>
        <p:nvSpPr>
          <p:cNvPr id="5" name="Elipse 4">
            <a:hlinkClick r:id="rId3" action="ppaction://hlinksldjump"/>
            <a:extLst>
              <a:ext uri="{FF2B5EF4-FFF2-40B4-BE49-F238E27FC236}">
                <a16:creationId xmlns:a16="http://schemas.microsoft.com/office/drawing/2014/main" id="{635A5356-436D-9EBC-C618-4F044E1A6CA8}"/>
              </a:ext>
            </a:extLst>
          </p:cNvPr>
          <p:cNvSpPr/>
          <p:nvPr/>
        </p:nvSpPr>
        <p:spPr>
          <a:xfrm>
            <a:off x="7039709" y="4293528"/>
            <a:ext cx="2032782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Falso</a:t>
            </a:r>
          </a:p>
        </p:txBody>
      </p:sp>
    </p:spTree>
    <p:extLst>
      <p:ext uri="{BB962C8B-B14F-4D97-AF65-F5344CB8AC3E}">
        <p14:creationId xmlns:p14="http://schemas.microsoft.com/office/powerpoint/2010/main" val="356695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B057C-ED69-90A9-F06E-08F801E1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292399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!Error¡ ! Lo siento¡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474A75C7-60A5-2546-DC8D-9799644CCDFB}"/>
              </a:ext>
            </a:extLst>
          </p:cNvPr>
          <p:cNvSpPr/>
          <p:nvPr/>
        </p:nvSpPr>
        <p:spPr>
          <a:xfrm>
            <a:off x="9214338" y="5472332"/>
            <a:ext cx="2574388" cy="1153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206103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31642-5A4A-EED0-39D8-FBEEC617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926" y="2591655"/>
            <a:ext cx="4141763" cy="1674690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!Excelente¡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CBC7F048-6430-527F-BD30-E5F72CB8582A}"/>
              </a:ext>
            </a:extLst>
          </p:cNvPr>
          <p:cNvSpPr/>
          <p:nvPr/>
        </p:nvSpPr>
        <p:spPr>
          <a:xfrm>
            <a:off x="8862646" y="5120640"/>
            <a:ext cx="2869809" cy="1378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273843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31642-5A4A-EED0-39D8-FBEEC617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926" y="2591655"/>
            <a:ext cx="4141763" cy="1674690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!gracias¡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CBC7F048-6430-527F-BD30-E5F72CB8582A}"/>
              </a:ext>
            </a:extLst>
          </p:cNvPr>
          <p:cNvSpPr/>
          <p:nvPr/>
        </p:nvSpPr>
        <p:spPr>
          <a:xfrm>
            <a:off x="8862646" y="5120640"/>
            <a:ext cx="2869809" cy="1378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395317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D6991-3744-0C6C-322A-442808C2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2766218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ELIJE TU PREGUNTA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D149860C-9FC9-2847-E02F-2ED16E1072B1}"/>
              </a:ext>
            </a:extLst>
          </p:cNvPr>
          <p:cNvSpPr/>
          <p:nvPr/>
        </p:nvSpPr>
        <p:spPr>
          <a:xfrm>
            <a:off x="7877908" y="407963"/>
            <a:ext cx="1786597" cy="1041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</a:t>
            </a:r>
          </a:p>
        </p:txBody>
      </p:sp>
      <p:sp>
        <p:nvSpPr>
          <p:cNvPr id="5" name="Elipse 4">
            <a:hlinkClick r:id="rId3" action="ppaction://hlinksldjump"/>
            <a:extLst>
              <a:ext uri="{FF2B5EF4-FFF2-40B4-BE49-F238E27FC236}">
                <a16:creationId xmlns:a16="http://schemas.microsoft.com/office/drawing/2014/main" id="{BF7FFED1-203F-4901-852A-2D050CCCBD56}"/>
              </a:ext>
            </a:extLst>
          </p:cNvPr>
          <p:cNvSpPr/>
          <p:nvPr/>
        </p:nvSpPr>
        <p:spPr>
          <a:xfrm>
            <a:off x="7877906" y="1482062"/>
            <a:ext cx="1786597" cy="1041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2</a:t>
            </a:r>
          </a:p>
        </p:txBody>
      </p:sp>
      <p:sp>
        <p:nvSpPr>
          <p:cNvPr id="6" name="Elipse 5">
            <a:hlinkClick r:id="rId4" action="ppaction://hlinksldjump"/>
            <a:extLst>
              <a:ext uri="{FF2B5EF4-FFF2-40B4-BE49-F238E27FC236}">
                <a16:creationId xmlns:a16="http://schemas.microsoft.com/office/drawing/2014/main" id="{0A1B0F3B-D652-A8DD-C1B4-399D07161976}"/>
              </a:ext>
            </a:extLst>
          </p:cNvPr>
          <p:cNvSpPr/>
          <p:nvPr/>
        </p:nvSpPr>
        <p:spPr>
          <a:xfrm>
            <a:off x="7877906" y="2556161"/>
            <a:ext cx="1786597" cy="1041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3</a:t>
            </a:r>
          </a:p>
        </p:txBody>
      </p:sp>
      <p:sp>
        <p:nvSpPr>
          <p:cNvPr id="7" name="Elipse 6">
            <a:hlinkClick r:id="rId5" action="ppaction://hlinksldjump"/>
            <a:extLst>
              <a:ext uri="{FF2B5EF4-FFF2-40B4-BE49-F238E27FC236}">
                <a16:creationId xmlns:a16="http://schemas.microsoft.com/office/drawing/2014/main" id="{85479A74-EADD-E302-7460-E8DD1834B494}"/>
              </a:ext>
            </a:extLst>
          </p:cNvPr>
          <p:cNvSpPr/>
          <p:nvPr/>
        </p:nvSpPr>
        <p:spPr>
          <a:xfrm>
            <a:off x="7877906" y="3630260"/>
            <a:ext cx="1786597" cy="1041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4</a:t>
            </a:r>
          </a:p>
        </p:txBody>
      </p:sp>
      <p:sp>
        <p:nvSpPr>
          <p:cNvPr id="8" name="Elipse 7">
            <a:hlinkClick r:id="rId6" action="ppaction://hlinksldjump"/>
            <a:extLst>
              <a:ext uri="{FF2B5EF4-FFF2-40B4-BE49-F238E27FC236}">
                <a16:creationId xmlns:a16="http://schemas.microsoft.com/office/drawing/2014/main" id="{5778E50B-56AE-D2CB-E553-B13E26BFC794}"/>
              </a:ext>
            </a:extLst>
          </p:cNvPr>
          <p:cNvSpPr/>
          <p:nvPr/>
        </p:nvSpPr>
        <p:spPr>
          <a:xfrm>
            <a:off x="7877906" y="4704359"/>
            <a:ext cx="1786597" cy="10410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128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920C6-5800-2FC4-5609-AEE816FF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  <a:t>¿Es un </a:t>
            </a:r>
            <a:r>
              <a:rPr lang="es-MX" sz="2800" i="0" dirty="0">
                <a:solidFill>
                  <a:schemeClr val="bg1"/>
                </a:solidFill>
                <a:effectLst/>
                <a:latin typeface="Congenial Black" panose="02000503040000020004" pitchFamily="2" charset="0"/>
              </a:rPr>
              <a:t>conjunto de personas que habitan en un determinado lugar?</a:t>
            </a:r>
            <a:br>
              <a:rPr lang="es-MX" sz="2800" b="0" i="0" dirty="0">
                <a:solidFill>
                  <a:schemeClr val="bg1"/>
                </a:solidFill>
                <a:effectLst/>
                <a:latin typeface="Congenial Black" panose="02000503040000020004" pitchFamily="2" charset="0"/>
              </a:rPr>
            </a:br>
            <a:endParaRPr lang="es-MX" sz="2800" dirty="0">
              <a:solidFill>
                <a:schemeClr val="bg1"/>
              </a:solidFill>
              <a:latin typeface="Congenial Black" panose="02000503040000020004" pitchFamily="2" charset="0"/>
            </a:endParaRP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BB4BAB43-25D2-2253-685B-E30F01DF12E6}"/>
              </a:ext>
            </a:extLst>
          </p:cNvPr>
          <p:cNvSpPr/>
          <p:nvPr/>
        </p:nvSpPr>
        <p:spPr>
          <a:xfrm>
            <a:off x="5015132" y="1690688"/>
            <a:ext cx="1899138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a) Grupos de personas </a:t>
            </a:r>
          </a:p>
        </p:txBody>
      </p:sp>
      <p:sp>
        <p:nvSpPr>
          <p:cNvPr id="5" name="Elipse 4">
            <a:hlinkClick r:id="rId3" action="ppaction://hlinksldjump"/>
            <a:extLst>
              <a:ext uri="{FF2B5EF4-FFF2-40B4-BE49-F238E27FC236}">
                <a16:creationId xmlns:a16="http://schemas.microsoft.com/office/drawing/2014/main" id="{635A5356-436D-9EBC-C618-4F044E1A6CA8}"/>
              </a:ext>
            </a:extLst>
          </p:cNvPr>
          <p:cNvSpPr/>
          <p:nvPr/>
        </p:nvSpPr>
        <p:spPr>
          <a:xfrm>
            <a:off x="5015132" y="2630658"/>
            <a:ext cx="1899138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b) población</a:t>
            </a:r>
          </a:p>
        </p:txBody>
      </p:sp>
      <p:sp>
        <p:nvSpPr>
          <p:cNvPr id="6" name="Elipse 5">
            <a:hlinkClick r:id="rId2" action="ppaction://hlinksldjump"/>
            <a:extLst>
              <a:ext uri="{FF2B5EF4-FFF2-40B4-BE49-F238E27FC236}">
                <a16:creationId xmlns:a16="http://schemas.microsoft.com/office/drawing/2014/main" id="{C2B74B12-ADA4-632E-8DC8-49C5BB2B2814}"/>
              </a:ext>
            </a:extLst>
          </p:cNvPr>
          <p:cNvSpPr/>
          <p:nvPr/>
        </p:nvSpPr>
        <p:spPr>
          <a:xfrm>
            <a:off x="5015132" y="3587895"/>
            <a:ext cx="1899138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C) Ciudadanos </a:t>
            </a:r>
          </a:p>
        </p:txBody>
      </p:sp>
      <p:sp>
        <p:nvSpPr>
          <p:cNvPr id="7" name="Elipse 6">
            <a:hlinkClick r:id="rId2" action="ppaction://hlinksldjump"/>
            <a:extLst>
              <a:ext uri="{FF2B5EF4-FFF2-40B4-BE49-F238E27FC236}">
                <a16:creationId xmlns:a16="http://schemas.microsoft.com/office/drawing/2014/main" id="{F79B4497-1CF5-213D-35B9-6C482D5C4869}"/>
              </a:ext>
            </a:extLst>
          </p:cNvPr>
          <p:cNvSpPr/>
          <p:nvPr/>
        </p:nvSpPr>
        <p:spPr>
          <a:xfrm>
            <a:off x="5015132" y="4545132"/>
            <a:ext cx="1899138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d) Reuniones </a:t>
            </a:r>
          </a:p>
        </p:txBody>
      </p:sp>
    </p:spTree>
    <p:extLst>
      <p:ext uri="{BB962C8B-B14F-4D97-AF65-F5344CB8AC3E}">
        <p14:creationId xmlns:p14="http://schemas.microsoft.com/office/powerpoint/2010/main" val="251719116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B057C-ED69-90A9-F06E-08F801E1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292399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!Error¡ ! Lo siento¡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474A75C7-60A5-2546-DC8D-9799644CCDFB}"/>
              </a:ext>
            </a:extLst>
          </p:cNvPr>
          <p:cNvSpPr/>
          <p:nvPr/>
        </p:nvSpPr>
        <p:spPr>
          <a:xfrm>
            <a:off x="9214338" y="5472332"/>
            <a:ext cx="2574388" cy="1153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2181068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31642-5A4A-EED0-39D8-FBEEC617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926" y="2591655"/>
            <a:ext cx="4141763" cy="1674690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!Excelente¡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CBC7F048-6430-527F-BD30-E5F72CB8582A}"/>
              </a:ext>
            </a:extLst>
          </p:cNvPr>
          <p:cNvSpPr/>
          <p:nvPr/>
        </p:nvSpPr>
        <p:spPr>
          <a:xfrm>
            <a:off x="8862646" y="5120640"/>
            <a:ext cx="2869809" cy="1378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38446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920C6-5800-2FC4-5609-AEE816FF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  <a:t>¿Es la filosofía política de que todos los ciudadanos e instituciones dentro de un país, estado o comunidad son responsables ante las mismas leyes divulgadas públicamente, incluidos los legisladores y los líderes?</a:t>
            </a:r>
            <a:br>
              <a:rPr lang="es-MX" sz="2800" b="0" i="0" dirty="0">
                <a:solidFill>
                  <a:schemeClr val="bg1"/>
                </a:solidFill>
                <a:effectLst/>
                <a:latin typeface="Congenial Black" panose="02000503040000020004" pitchFamily="2" charset="0"/>
              </a:rPr>
            </a:br>
            <a:endParaRPr lang="es-MX" sz="2800" dirty="0">
              <a:solidFill>
                <a:schemeClr val="bg1"/>
              </a:solidFill>
              <a:latin typeface="Congenial Black" panose="02000503040000020004" pitchFamily="2" charset="0"/>
            </a:endParaRP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BB4BAB43-25D2-2253-685B-E30F01DF12E6}"/>
              </a:ext>
            </a:extLst>
          </p:cNvPr>
          <p:cNvSpPr/>
          <p:nvPr/>
        </p:nvSpPr>
        <p:spPr>
          <a:xfrm>
            <a:off x="5015132" y="1690688"/>
            <a:ext cx="1899138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a) Grupos de personas </a:t>
            </a:r>
          </a:p>
        </p:txBody>
      </p:sp>
      <p:sp>
        <p:nvSpPr>
          <p:cNvPr id="5" name="Elipse 4">
            <a:hlinkClick r:id="rId2" action="ppaction://hlinksldjump"/>
            <a:extLst>
              <a:ext uri="{FF2B5EF4-FFF2-40B4-BE49-F238E27FC236}">
                <a16:creationId xmlns:a16="http://schemas.microsoft.com/office/drawing/2014/main" id="{635A5356-436D-9EBC-C618-4F044E1A6CA8}"/>
              </a:ext>
            </a:extLst>
          </p:cNvPr>
          <p:cNvSpPr/>
          <p:nvPr/>
        </p:nvSpPr>
        <p:spPr>
          <a:xfrm>
            <a:off x="5015132" y="2630658"/>
            <a:ext cx="1899138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b) población</a:t>
            </a:r>
          </a:p>
        </p:txBody>
      </p:sp>
      <p:sp>
        <p:nvSpPr>
          <p:cNvPr id="6" name="Elipse 5">
            <a:hlinkClick r:id="rId3" action="ppaction://hlinksldjump"/>
            <a:extLst>
              <a:ext uri="{FF2B5EF4-FFF2-40B4-BE49-F238E27FC236}">
                <a16:creationId xmlns:a16="http://schemas.microsoft.com/office/drawing/2014/main" id="{C2B74B12-ADA4-632E-8DC8-49C5BB2B2814}"/>
              </a:ext>
            </a:extLst>
          </p:cNvPr>
          <p:cNvSpPr/>
          <p:nvPr/>
        </p:nvSpPr>
        <p:spPr>
          <a:xfrm>
            <a:off x="5015132" y="3587895"/>
            <a:ext cx="1899138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C) El Estado de derecho </a:t>
            </a:r>
          </a:p>
        </p:txBody>
      </p:sp>
      <p:sp>
        <p:nvSpPr>
          <p:cNvPr id="7" name="Elipse 6">
            <a:hlinkClick r:id="rId2" action="ppaction://hlinksldjump"/>
            <a:extLst>
              <a:ext uri="{FF2B5EF4-FFF2-40B4-BE49-F238E27FC236}">
                <a16:creationId xmlns:a16="http://schemas.microsoft.com/office/drawing/2014/main" id="{F79B4497-1CF5-213D-35B9-6C482D5C4869}"/>
              </a:ext>
            </a:extLst>
          </p:cNvPr>
          <p:cNvSpPr/>
          <p:nvPr/>
        </p:nvSpPr>
        <p:spPr>
          <a:xfrm>
            <a:off x="5015132" y="4545132"/>
            <a:ext cx="1899138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d) Reuniones </a:t>
            </a:r>
          </a:p>
        </p:txBody>
      </p:sp>
    </p:spTree>
    <p:extLst>
      <p:ext uri="{BB962C8B-B14F-4D97-AF65-F5344CB8AC3E}">
        <p14:creationId xmlns:p14="http://schemas.microsoft.com/office/powerpoint/2010/main" val="360921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B057C-ED69-90A9-F06E-08F801E1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292399"/>
            <a:ext cx="10515600" cy="1325563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!Error¡ ! Lo siento¡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474A75C7-60A5-2546-DC8D-9799644CCDFB}"/>
              </a:ext>
            </a:extLst>
          </p:cNvPr>
          <p:cNvSpPr/>
          <p:nvPr/>
        </p:nvSpPr>
        <p:spPr>
          <a:xfrm>
            <a:off x="9214338" y="5472332"/>
            <a:ext cx="2574388" cy="1153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4179795707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31642-5A4A-EED0-39D8-FBEEC617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926" y="2591655"/>
            <a:ext cx="4141763" cy="1674690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  <a:latin typeface="Congenial Black" panose="02000503040000020004" pitchFamily="2" charset="0"/>
              </a:rPr>
              <a:t>!Excelente¡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CBC7F048-6430-527F-BD30-E5F72CB8582A}"/>
              </a:ext>
            </a:extLst>
          </p:cNvPr>
          <p:cNvSpPr/>
          <p:nvPr/>
        </p:nvSpPr>
        <p:spPr>
          <a:xfrm>
            <a:off x="8862646" y="5120640"/>
            <a:ext cx="2869809" cy="13786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Menú</a:t>
            </a:r>
          </a:p>
        </p:txBody>
      </p:sp>
    </p:spTree>
    <p:extLst>
      <p:ext uri="{BB962C8B-B14F-4D97-AF65-F5344CB8AC3E}">
        <p14:creationId xmlns:p14="http://schemas.microsoft.com/office/powerpoint/2010/main" val="147267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920C6-5800-2FC4-5609-AEE816FF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  <a:t>Es el estado al que pertenece una persona que ha nacido</a:t>
            </a:r>
            <a:b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</a:br>
            <a: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  <a:t>en una nación determinada o ha sido naturalizada. Es también la</a:t>
            </a:r>
            <a:b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</a:br>
            <a:r>
              <a:rPr lang="es-MX" sz="2800" dirty="0">
                <a:solidFill>
                  <a:schemeClr val="bg1"/>
                </a:solidFill>
                <a:latin typeface="Congenial Black" panose="02000503040000020004" pitchFamily="2" charset="0"/>
              </a:rPr>
              <a:t>condición y carácter peculiar de los pueblos y ciudadanos de una nación.</a:t>
            </a:r>
          </a:p>
        </p:txBody>
      </p:sp>
      <p:sp>
        <p:nvSpPr>
          <p:cNvPr id="4" name="Elipse 3">
            <a:hlinkClick r:id="rId2" action="ppaction://hlinksldjump"/>
            <a:extLst>
              <a:ext uri="{FF2B5EF4-FFF2-40B4-BE49-F238E27FC236}">
                <a16:creationId xmlns:a16="http://schemas.microsoft.com/office/drawing/2014/main" id="{BB4BAB43-25D2-2253-685B-E30F01DF12E6}"/>
              </a:ext>
            </a:extLst>
          </p:cNvPr>
          <p:cNvSpPr/>
          <p:nvPr/>
        </p:nvSpPr>
        <p:spPr>
          <a:xfrm>
            <a:off x="5015132" y="1690688"/>
            <a:ext cx="2032782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a) Grupos de personas </a:t>
            </a:r>
          </a:p>
        </p:txBody>
      </p:sp>
      <p:sp>
        <p:nvSpPr>
          <p:cNvPr id="5" name="Elipse 4">
            <a:hlinkClick r:id="rId2" action="ppaction://hlinksldjump"/>
            <a:extLst>
              <a:ext uri="{FF2B5EF4-FFF2-40B4-BE49-F238E27FC236}">
                <a16:creationId xmlns:a16="http://schemas.microsoft.com/office/drawing/2014/main" id="{635A5356-436D-9EBC-C618-4F044E1A6CA8}"/>
              </a:ext>
            </a:extLst>
          </p:cNvPr>
          <p:cNvSpPr/>
          <p:nvPr/>
        </p:nvSpPr>
        <p:spPr>
          <a:xfrm>
            <a:off x="5015132" y="2630658"/>
            <a:ext cx="2032782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b) población</a:t>
            </a:r>
          </a:p>
        </p:txBody>
      </p:sp>
      <p:sp>
        <p:nvSpPr>
          <p:cNvPr id="6" name="Elipse 5">
            <a:hlinkClick r:id="rId2" action="ppaction://hlinksldjump"/>
            <a:extLst>
              <a:ext uri="{FF2B5EF4-FFF2-40B4-BE49-F238E27FC236}">
                <a16:creationId xmlns:a16="http://schemas.microsoft.com/office/drawing/2014/main" id="{C2B74B12-ADA4-632E-8DC8-49C5BB2B2814}"/>
              </a:ext>
            </a:extLst>
          </p:cNvPr>
          <p:cNvSpPr/>
          <p:nvPr/>
        </p:nvSpPr>
        <p:spPr>
          <a:xfrm>
            <a:off x="5015132" y="3587895"/>
            <a:ext cx="2032782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C) El Estado de derecho </a:t>
            </a:r>
          </a:p>
        </p:txBody>
      </p:sp>
      <p:sp>
        <p:nvSpPr>
          <p:cNvPr id="7" name="Elipse 6">
            <a:hlinkClick r:id="rId3" action="ppaction://hlinksldjump"/>
            <a:extLst>
              <a:ext uri="{FF2B5EF4-FFF2-40B4-BE49-F238E27FC236}">
                <a16:creationId xmlns:a16="http://schemas.microsoft.com/office/drawing/2014/main" id="{F79B4497-1CF5-213D-35B9-6C482D5C4869}"/>
              </a:ext>
            </a:extLst>
          </p:cNvPr>
          <p:cNvSpPr/>
          <p:nvPr/>
        </p:nvSpPr>
        <p:spPr>
          <a:xfrm>
            <a:off x="5015132" y="4545132"/>
            <a:ext cx="2032782" cy="939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d) La nacionalidad  </a:t>
            </a:r>
          </a:p>
        </p:txBody>
      </p:sp>
    </p:spTree>
    <p:extLst>
      <p:ext uri="{BB962C8B-B14F-4D97-AF65-F5344CB8AC3E}">
        <p14:creationId xmlns:p14="http://schemas.microsoft.com/office/powerpoint/2010/main" val="2346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322</Words>
  <Application>Microsoft Office PowerPoint</Application>
  <PresentationFormat>Panorámica</PresentationFormat>
  <Paragraphs>60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Congenial Black</vt:lpstr>
      <vt:lpstr>Tema de Office</vt:lpstr>
      <vt:lpstr>Presentación de PowerPoint</vt:lpstr>
      <vt:lpstr>ELIJE TU PREGUNTA</vt:lpstr>
      <vt:lpstr>¿Es un conjunto de personas que habitan en un determinado lugar? </vt:lpstr>
      <vt:lpstr>!Error¡ ! Lo siento¡</vt:lpstr>
      <vt:lpstr>!Excelente¡</vt:lpstr>
      <vt:lpstr>¿Es la filosofía política de que todos los ciudadanos e instituciones dentro de un país, estado o comunidad son responsables ante las mismas leyes divulgadas públicamente, incluidos los legisladores y los líderes? </vt:lpstr>
      <vt:lpstr>!Error¡ ! Lo siento¡</vt:lpstr>
      <vt:lpstr>!Excelente¡</vt:lpstr>
      <vt:lpstr>Es el estado al que pertenece una persona que ha nacido en una nación determinada o ha sido naturalizada. Es también la condición y carácter peculiar de los pueblos y ciudadanos de una nación.</vt:lpstr>
      <vt:lpstr>!Error¡ ! Lo siento¡</vt:lpstr>
      <vt:lpstr>!Excelente¡</vt:lpstr>
      <vt:lpstr>El gobierno es el conjunto de individuos e instituciones que están a cargo de la administración y  dirección de un Estado y es uno de sus elementos constitutivos, junto a la población y el territorio. Cada Estado debe poseer un gobierno que lo administre y garantice que mantenga su soberanía y autonomía, además de representarlo ante otros Estados.</vt:lpstr>
      <vt:lpstr>!Error¡ ! Lo siento¡</vt:lpstr>
      <vt:lpstr>!Excelente¡</vt:lpstr>
      <vt:lpstr>El estado mexicano no está compuesto por su territorio, población y gobierno, con sus leyes.</vt:lpstr>
      <vt:lpstr>!Error¡ ! Lo siento¡</vt:lpstr>
      <vt:lpstr>!Excelente¡</vt:lpstr>
      <vt:lpstr>!gracias¡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 GUADALUPE CRUZ GORDILLO</dc:creator>
  <cp:lastModifiedBy>ISABEL GUADALUPE CRUZ GORDILLO</cp:lastModifiedBy>
  <cp:revision>2</cp:revision>
  <dcterms:created xsi:type="dcterms:W3CDTF">2022-12-11T03:30:59Z</dcterms:created>
  <dcterms:modified xsi:type="dcterms:W3CDTF">2022-12-11T05:13:35Z</dcterms:modified>
</cp:coreProperties>
</file>