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A179E-B3F8-4557-AD3A-0F9B7111F537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68084-D3FB-44F7-8501-2678C8D43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89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68084-D3FB-44F7-8501-2678C8D431F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81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092512-BF5A-43BB-AFFF-032CA22241B3}" type="datetimeFigureOut">
              <a:rPr lang="es-MX" smtClean="0"/>
              <a:t>25/11/2022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B5C2C06-464B-4DB6-B9EA-12F6CDB4269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El matrimonio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Cuatrimestre I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3635896" y="4365104"/>
            <a:ext cx="4824536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atin typeface="Aharoni" pitchFamily="2" charset="-79"/>
                <a:cs typeface="Aharoni" pitchFamily="2" charset="-79"/>
              </a:rPr>
              <a:t>Computación </a:t>
            </a:r>
            <a:endParaRPr lang="es-MX" sz="32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87" b="89674" l="9524" r="99267">
                        <a14:foregroundMark x1="72894" y1="16304" x2="72894" y2="16304"/>
                        <a14:foregroundMark x1="68498" y1="13587" x2="68498" y2="13587"/>
                        <a14:foregroundMark x1="72894" y1="6522" x2="72894" y2="6522"/>
                        <a14:foregroundMark x1="67033" y1="1630" x2="67033" y2="1630"/>
                        <a14:foregroundMark x1="92308" y1="55978" x2="92308" y2="55978"/>
                        <a14:foregroundMark x1="96703" y1="59783" x2="96703" y2="59783"/>
                        <a14:foregroundMark x1="97802" y1="59783" x2="97802" y2="59783"/>
                        <a14:foregroundMark x1="99267" y1="61413" x2="99267" y2="61413"/>
                        <a14:foregroundMark x1="28938" y1="80978" x2="28938" y2="80978"/>
                        <a14:foregroundMark x1="24176" y1="80978" x2="24176" y2="80978"/>
                        <a14:foregroundMark x1="31868" y1="80435" x2="31868" y2="80435"/>
                        <a14:backgroundMark x1="81685" y1="65761" x2="81685" y2="65761"/>
                        <a14:backgroundMark x1="76190" y1="61413" x2="83150" y2="70109"/>
                        <a14:backgroundMark x1="74359" y1="52174" x2="74359" y2="521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472" y="1448780"/>
            <a:ext cx="4752528" cy="252028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91035"/>
            <a:ext cx="3600400" cy="18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82000">
                <a:schemeClr val="bg2">
                  <a:lumMod val="50000"/>
                </a:schemeClr>
              </a:gs>
              <a:gs pos="2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 smtClean="0">
                <a:latin typeface="Algerian" pitchFamily="82" charset="0"/>
              </a:rPr>
              <a:t>contenido</a:t>
            </a:r>
            <a:endParaRPr lang="es-MX" sz="48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s-MX" sz="2400" dirty="0" smtClean="0">
                <a:latin typeface="Algerian" pitchFamily="82" charset="0"/>
                <a:cs typeface="Aharoni" pitchFamily="2" charset="-79"/>
                <a:hlinkClick r:id="rId2" action="ppaction://hlinksldjump"/>
              </a:rPr>
              <a:t>. </a:t>
            </a:r>
            <a:r>
              <a:rPr lang="es-MX" sz="2400" b="0" dirty="0" smtClean="0">
                <a:latin typeface="Algerian" pitchFamily="82" charset="0"/>
                <a:cs typeface="Aharoni" pitchFamily="2" charset="-79"/>
                <a:hlinkClick r:id="rId2" action="ppaction://hlinksldjump"/>
              </a:rPr>
              <a:t>el</a:t>
            </a:r>
            <a:r>
              <a:rPr lang="es-MX" sz="2400" dirty="0" smtClean="0">
                <a:latin typeface="Algerian" pitchFamily="82" charset="0"/>
                <a:cs typeface="Aharoni" pitchFamily="2" charset="-79"/>
                <a:hlinkClick r:id="rId2" action="ppaction://hlinksldjump"/>
              </a:rPr>
              <a:t>  </a:t>
            </a:r>
            <a:r>
              <a:rPr lang="es-MX" sz="2400" b="0" dirty="0" smtClean="0">
                <a:latin typeface="Algerian" pitchFamily="82" charset="0"/>
                <a:cs typeface="Aharoni" pitchFamily="2" charset="-79"/>
                <a:hlinkClick r:id="rId2" action="ppaction://hlinksldjump"/>
              </a:rPr>
              <a:t>matrimonió</a:t>
            </a:r>
            <a:endParaRPr lang="es-MX" sz="24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s-MX" sz="2400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s-MX" sz="2400" b="0" dirty="0" smtClean="0">
                <a:latin typeface="Algerian" pitchFamily="82" charset="0"/>
                <a:cs typeface="Aharoni" pitchFamily="2" charset="-79"/>
                <a:hlinkClick r:id="rId3" action="ppaction://hlinksldjump"/>
              </a:rPr>
              <a:t>. Derecho y obligaciones  </a:t>
            </a:r>
            <a:endParaRPr lang="es-MX" sz="2400" b="0" dirty="0" smtClean="0">
              <a:latin typeface="Algerian" pitchFamily="82" charset="0"/>
              <a:cs typeface="Aharoni" pitchFamily="2" charset="-79"/>
            </a:endParaRP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70" b="94330" l="1931" r="97683">
                        <a14:foregroundMark x1="24710" y1="40722" x2="19691" y2="40722"/>
                        <a14:foregroundMark x1="23166" y1="51031" x2="61776" y2="62371"/>
                        <a14:foregroundMark x1="58687" y1="61856" x2="45560" y2="62887"/>
                        <a14:foregroundMark x1="44402" y1="71134" x2="27413" y2="56701"/>
                        <a14:foregroundMark x1="41313" y1="27835" x2="21622" y2="34536"/>
                        <a14:foregroundMark x1="22394" y1="14948" x2="1931" y2="30412"/>
                        <a14:foregroundMark x1="4633" y1="43299" x2="10425" y2="82990"/>
                        <a14:foregroundMark x1="5405" y1="92268" x2="20849" y2="94330"/>
                        <a14:foregroundMark x1="28185" y1="91753" x2="55985" y2="90722"/>
                        <a14:foregroundMark x1="60232" y1="88660" x2="85714" y2="84021"/>
                        <a14:foregroundMark x1="94208" y1="91237" x2="72587" y2="92784"/>
                        <a14:foregroundMark x1="96525" y1="90206" x2="96525" y2="90206"/>
                        <a14:foregroundMark x1="96525" y1="89175" x2="93822" y2="48969"/>
                        <a14:foregroundMark x1="93822" y1="48454" x2="93822" y2="48454"/>
                        <a14:foregroundMark x1="97297" y1="37629" x2="98069" y2="61340"/>
                        <a14:foregroundMark x1="46332" y1="5670" x2="37838" y2="56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149080"/>
            <a:ext cx="6336704" cy="2304256"/>
          </a:xfrm>
          <a:prstGeom prst="rect">
            <a:avLst/>
          </a:prstGeom>
        </p:spPr>
      </p:pic>
      <p:sp>
        <p:nvSpPr>
          <p:cNvPr id="6" name="5 Flecha derecha">
            <a:hlinkClick r:id="rId6" action="ppaction://hlinksldjump"/>
          </p:cNvPr>
          <p:cNvSpPr/>
          <p:nvPr/>
        </p:nvSpPr>
        <p:spPr>
          <a:xfrm rot="10800000">
            <a:off x="323528" y="5661248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-8028" y="0"/>
            <a:ext cx="9144000" cy="6858000"/>
          </a:xfrm>
          <a:prstGeom prst="rect">
            <a:avLst/>
          </a:prstGeom>
          <a:gradFill>
            <a:gsLst>
              <a:gs pos="82000">
                <a:srgbClr val="00B0F0"/>
              </a:gs>
              <a:gs pos="2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226"/>
            <a:ext cx="9111843" cy="6923882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2555776" y="1268760"/>
            <a:ext cx="4040476" cy="1080120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 matrimonio debe celebrarse ante la ley a los dieciocho años cumplidos. </a:t>
            </a:r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539552" y="5013176"/>
            <a:ext cx="7416824" cy="1076136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 matrimonio, es una institución present</a:t>
            </a:r>
            <a:r>
              <a:rPr lang="es-MX" dirty="0"/>
              <a:t>e</a:t>
            </a:r>
            <a:r>
              <a:rPr lang="es-MX" dirty="0" smtClean="0"/>
              <a:t> de culturas que establece un vinculo  conyugal, en reconocido y consolidado por medio de practicas comunitarias y normas legales, consuetudinarias religiosas o morales.  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2411760" y="332656"/>
            <a:ext cx="4824536" cy="72008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Inflat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 matrimonio </a:t>
            </a: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8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641120"/>
            <a:ext cx="208823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70237" y="1752212"/>
            <a:ext cx="5328592" cy="92333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4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4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323528" y="1772816"/>
            <a:ext cx="518457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s-MX" dirty="0" smtClean="0"/>
              <a:t>Los cónyuges están obligados  a contribuir cada uno en su parte a los fines del matrimonio y socorrerse mutuamente.</a:t>
            </a:r>
            <a:endParaRPr lang="es-MX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14253" y="3430635"/>
            <a:ext cx="518457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s-MX" dirty="0" smtClean="0"/>
              <a:t>Toda persona tiene derecho a decidir de manera libre responsable e informada sobre el numero y el esparcimiento de sus hijos.</a:t>
            </a:r>
            <a:endParaRPr lang="es-MX" dirty="0"/>
          </a:p>
        </p:txBody>
      </p:sp>
      <p:pic>
        <p:nvPicPr>
          <p:cNvPr id="8" name="7 Imagen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4" y="922942"/>
            <a:ext cx="26003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77</TotalTime>
  <Words>104</Words>
  <Application>Microsoft Office PowerPoint</Application>
  <PresentationFormat>Presentación en pantalla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El matrimonio</vt:lpstr>
      <vt:lpstr>contenido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matrimonio</dc:title>
  <dc:creator>User</dc:creator>
  <cp:lastModifiedBy>User</cp:lastModifiedBy>
  <cp:revision>8</cp:revision>
  <dcterms:created xsi:type="dcterms:W3CDTF">2022-11-25T18:16:32Z</dcterms:created>
  <dcterms:modified xsi:type="dcterms:W3CDTF">2022-11-25T19:34:18Z</dcterms:modified>
</cp:coreProperties>
</file>