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B5EDE1-84BE-4BAB-8790-094EA5C6348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FCE84B-30B0-451F-BEF2-79208F467DBB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9.xml"/><Relationship Id="rId7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13.gif"/><Relationship Id="rId4" Type="http://schemas.openxmlformats.org/officeDocument/2006/relationships/slide" Target="slide10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69" y="-99392"/>
            <a:ext cx="926976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3659" y="476672"/>
            <a:ext cx="6400800" cy="10412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s-MX" sz="3600" dirty="0" smtClean="0">
                <a:latin typeface="Bauhaus 93" pitchFamily="82" charset="0"/>
              </a:rPr>
              <a:t>¿El número de temporadas de la serie «Winx» es de 2?</a:t>
            </a:r>
            <a:endParaRPr lang="es-MX" sz="3600" dirty="0">
              <a:latin typeface="Bauhaus 93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7515" y="260648"/>
            <a:ext cx="12961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  <a:latin typeface="Baskerville Old Face" pitchFamily="18" charset="0"/>
              </a:rPr>
              <a:t>08</a:t>
            </a:r>
            <a:endParaRPr lang="es-MX" sz="4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871883" y="3643877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Verdadero</a:t>
            </a:r>
            <a:endParaRPr lang="es-MX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2476097" y="4978606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Falso</a:t>
            </a:r>
            <a:endParaRPr lang="es-MX" dirty="0"/>
          </a:p>
        </p:txBody>
      </p:sp>
      <p:sp>
        <p:nvSpPr>
          <p:cNvPr id="2" name="AutoShape 2" descr="Friends': este es el tiempo en pantalla de cada protagonista en la serie y  la razón por la que David Schwimmer exigió que todos fuesen pagados por  ig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ancanieves y los siete enanos – Asociación Mexicana de Epilepsia en Niños  y Adul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2" descr="Películas de Pixar en orden: La teoría completa de Pixar expli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" descr="👱‍♀️ Las Voces de Enredados (Rapunzel) 👑 - Draqui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88274"/>
            <a:ext cx="2506185" cy="3759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5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nda"/>
          <p:cNvSpPr/>
          <p:nvPr/>
        </p:nvSpPr>
        <p:spPr>
          <a:xfrm flipV="1">
            <a:off x="331182" y="2055743"/>
            <a:ext cx="4273826" cy="1738402"/>
          </a:xfrm>
          <a:prstGeom prst="wave">
            <a:avLst/>
          </a:prstGeom>
          <a:noFill/>
          <a:ln>
            <a:solidFill>
              <a:srgbClr val="99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9900FF"/>
                </a:solidFill>
              </a:ln>
              <a:noFill/>
            </a:endParaRPr>
          </a:p>
        </p:txBody>
      </p:sp>
      <p:sp>
        <p:nvSpPr>
          <p:cNvPr id="5" name="Google Shape;2896;p46"/>
          <p:cNvSpPr txBox="1">
            <a:spLocks noGrp="1"/>
          </p:cNvSpPr>
          <p:nvPr>
            <p:ph type="title"/>
          </p:nvPr>
        </p:nvSpPr>
        <p:spPr>
          <a:xfrm>
            <a:off x="460138" y="2248294"/>
            <a:ext cx="4015913" cy="13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prstTxWarp prst="textWave2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</a:rPr>
              <a:t>UAUUU!!!</a:t>
            </a:r>
            <a:endParaRPr sz="8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Google Shape;2897;p46"/>
          <p:cNvSpPr txBox="1">
            <a:spLocks/>
          </p:cNvSpPr>
          <p:nvPr/>
        </p:nvSpPr>
        <p:spPr>
          <a:xfrm>
            <a:off x="612012" y="3944127"/>
            <a:ext cx="3992996" cy="101285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>
            <a:prstTxWarp prst="textStop">
              <a:avLst/>
            </a:prstTxWarp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/>
              <a:buNone/>
            </a:pPr>
            <a:endParaRPr lang="es-MX" sz="2400" dirty="0" smtClean="0">
              <a:solidFill>
                <a:srgbClr val="FF00FF"/>
              </a:solidFill>
              <a:latin typeface="Elephant" pitchFamily="18" charset="0"/>
            </a:endParaRPr>
          </a:p>
          <a:p>
            <a:pPr marL="0" indent="0" algn="ctr">
              <a:spcBef>
                <a:spcPts val="0"/>
              </a:spcBef>
              <a:buFont typeface="Wingdings 2"/>
              <a:buNone/>
            </a:pPr>
            <a:r>
              <a:rPr lang="es-MX" sz="2400" dirty="0" smtClean="0">
                <a:solidFill>
                  <a:srgbClr val="FF00FF"/>
                </a:solidFill>
                <a:latin typeface="Elephant" pitchFamily="18" charset="0"/>
              </a:rPr>
              <a:t>¡¡ FELICIDADES !!</a:t>
            </a:r>
            <a:r>
              <a:rPr lang="es-MX" dirty="0" smtClean="0">
                <a:solidFill>
                  <a:srgbClr val="FF00FF"/>
                </a:solidFill>
                <a:latin typeface="Elephant" pitchFamily="18" charset="0"/>
              </a:rPr>
              <a:t> </a:t>
            </a:r>
            <a:endParaRPr lang="es-MX" dirty="0">
              <a:solidFill>
                <a:srgbClr val="FF00FF"/>
              </a:solidFill>
              <a:latin typeface="Elephant" pitchFamily="18" charset="0"/>
            </a:endParaRPr>
          </a:p>
        </p:txBody>
      </p:sp>
      <p:grpSp>
        <p:nvGrpSpPr>
          <p:cNvPr id="8" name="Google Shape;10110;p88">
            <a:extLst>
              <a:ext uri="{FF2B5EF4-FFF2-40B4-BE49-F238E27FC236}">
                <a16:creationId xmlns="" xmlns:a16="http://schemas.microsoft.com/office/drawing/2014/main" id="{DE754727-A3E4-BCA1-1F0B-32E0E5470B71}"/>
              </a:ext>
            </a:extLst>
          </p:cNvPr>
          <p:cNvGrpSpPr/>
          <p:nvPr/>
        </p:nvGrpSpPr>
        <p:grpSpPr>
          <a:xfrm rot="942932">
            <a:off x="8051050" y="4139366"/>
            <a:ext cx="653032" cy="622376"/>
            <a:chOff x="2456800" y="3682271"/>
            <a:chExt cx="395270" cy="371966"/>
          </a:xfrm>
          <a:solidFill>
            <a:srgbClr val="FFFF00"/>
          </a:solidFill>
        </p:grpSpPr>
        <p:sp>
          <p:nvSpPr>
            <p:cNvPr id="9" name="Google Shape;10111;p88">
              <a:extLst>
                <a:ext uri="{FF2B5EF4-FFF2-40B4-BE49-F238E27FC236}">
                  <a16:creationId xmlns="" xmlns:a16="http://schemas.microsoft.com/office/drawing/2014/main" id="{426D8B93-BB57-BA6C-26D6-1B85021A028A}"/>
                </a:ext>
              </a:extLst>
            </p:cNvPr>
            <p:cNvSpPr/>
            <p:nvPr/>
          </p:nvSpPr>
          <p:spPr>
            <a:xfrm>
              <a:off x="2480314" y="3682271"/>
              <a:ext cx="371756" cy="371966"/>
            </a:xfrm>
            <a:custGeom>
              <a:avLst/>
              <a:gdLst/>
              <a:ahLst/>
              <a:cxnLst/>
              <a:rect l="l" t="t" r="r" b="b"/>
              <a:pathLst>
                <a:path w="14150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0112;p88">
              <a:extLst>
                <a:ext uri="{FF2B5EF4-FFF2-40B4-BE49-F238E27FC236}">
                  <a16:creationId xmlns="" xmlns:a16="http://schemas.microsoft.com/office/drawing/2014/main" id="{288FA6D2-BFFE-AEFA-1677-E2FF7C4025A2}"/>
                </a:ext>
              </a:extLst>
            </p:cNvPr>
            <p:cNvSpPr/>
            <p:nvPr/>
          </p:nvSpPr>
          <p:spPr>
            <a:xfrm>
              <a:off x="2456800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0113;p88">
              <a:extLst>
                <a:ext uri="{FF2B5EF4-FFF2-40B4-BE49-F238E27FC236}">
                  <a16:creationId xmlns="" xmlns:a16="http://schemas.microsoft.com/office/drawing/2014/main" id="{7471DE06-3C70-FCF1-9CE1-081BD2835EBA}"/>
                </a:ext>
              </a:extLst>
            </p:cNvPr>
            <p:cNvSpPr/>
            <p:nvPr/>
          </p:nvSpPr>
          <p:spPr>
            <a:xfrm>
              <a:off x="2557318" y="3892267"/>
              <a:ext cx="217589" cy="96000"/>
            </a:xfrm>
            <a:custGeom>
              <a:avLst/>
              <a:gdLst/>
              <a:ahLst/>
              <a:cxnLst/>
              <a:rect l="l" t="t" r="r" b="b"/>
              <a:pathLst>
                <a:path w="8282" h="3654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0114;p88">
              <a:extLst>
                <a:ext uri="{FF2B5EF4-FFF2-40B4-BE49-F238E27FC236}">
                  <a16:creationId xmlns="" xmlns:a16="http://schemas.microsoft.com/office/drawing/2014/main" id="{00051E48-610D-B672-CA89-97B7BAA17485}"/>
                </a:ext>
              </a:extLst>
            </p:cNvPr>
            <p:cNvSpPr/>
            <p:nvPr/>
          </p:nvSpPr>
          <p:spPr>
            <a:xfrm>
              <a:off x="2557318" y="3892267"/>
              <a:ext cx="217746" cy="53359"/>
            </a:xfrm>
            <a:custGeom>
              <a:avLst/>
              <a:gdLst/>
              <a:ahLst/>
              <a:cxnLst/>
              <a:rect l="l" t="t" r="r" b="b"/>
              <a:pathLst>
                <a:path w="8288" h="2031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0115;p88">
              <a:extLst>
                <a:ext uri="{FF2B5EF4-FFF2-40B4-BE49-F238E27FC236}">
                  <a16:creationId xmlns="" xmlns:a16="http://schemas.microsoft.com/office/drawing/2014/main" id="{BDEFF7B6-05BA-3074-7586-F5E0E9E949C0}"/>
                </a:ext>
              </a:extLst>
            </p:cNvPr>
            <p:cNvSpPr/>
            <p:nvPr/>
          </p:nvSpPr>
          <p:spPr>
            <a:xfrm>
              <a:off x="2588189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0116;p88">
              <a:extLst>
                <a:ext uri="{FF2B5EF4-FFF2-40B4-BE49-F238E27FC236}">
                  <a16:creationId xmlns="" xmlns:a16="http://schemas.microsoft.com/office/drawing/2014/main" id="{F862D206-C2D6-E2DC-7071-6CDFC5076D22}"/>
                </a:ext>
              </a:extLst>
            </p:cNvPr>
            <p:cNvSpPr/>
            <p:nvPr/>
          </p:nvSpPr>
          <p:spPr>
            <a:xfrm>
              <a:off x="2600221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0117;p88">
              <a:extLst>
                <a:ext uri="{FF2B5EF4-FFF2-40B4-BE49-F238E27FC236}">
                  <a16:creationId xmlns="" xmlns:a16="http://schemas.microsoft.com/office/drawing/2014/main" id="{CAAA88CF-C0B9-9499-9FF1-04E5AAF1694D}"/>
                </a:ext>
              </a:extLst>
            </p:cNvPr>
            <p:cNvSpPr/>
            <p:nvPr/>
          </p:nvSpPr>
          <p:spPr>
            <a:xfrm>
              <a:off x="2714113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0118;p88">
              <a:extLst>
                <a:ext uri="{FF2B5EF4-FFF2-40B4-BE49-F238E27FC236}">
                  <a16:creationId xmlns="" xmlns:a16="http://schemas.microsoft.com/office/drawing/2014/main" id="{A4848D61-CC8D-B599-BFC1-1DFEA708B232}"/>
                </a:ext>
              </a:extLst>
            </p:cNvPr>
            <p:cNvSpPr/>
            <p:nvPr/>
          </p:nvSpPr>
          <p:spPr>
            <a:xfrm>
              <a:off x="2726146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19;p88">
              <a:extLst>
                <a:ext uri="{FF2B5EF4-FFF2-40B4-BE49-F238E27FC236}">
                  <a16:creationId xmlns="" xmlns:a16="http://schemas.microsoft.com/office/drawing/2014/main" id="{BE9984D0-D88D-A791-0BF8-83724AC52833}"/>
                </a:ext>
              </a:extLst>
            </p:cNvPr>
            <p:cNvSpPr/>
            <p:nvPr/>
          </p:nvSpPr>
          <p:spPr>
            <a:xfrm>
              <a:off x="2577259" y="3895131"/>
              <a:ext cx="177681" cy="33156"/>
            </a:xfrm>
            <a:custGeom>
              <a:avLst/>
              <a:gdLst/>
              <a:ahLst/>
              <a:cxnLst/>
              <a:rect l="l" t="t" r="r" b="b"/>
              <a:pathLst>
                <a:path w="6763" h="1262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17 Estrella de 4 puntas">
            <a:hlinkClick r:id="rId2" action="ppaction://hlinksldjump"/>
          </p:cNvPr>
          <p:cNvSpPr/>
          <p:nvPr/>
        </p:nvSpPr>
        <p:spPr>
          <a:xfrm>
            <a:off x="755576" y="764704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5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9" name="18 Estrella de 4 puntas">
            <a:hlinkClick r:id="rId3" action="ppaction://hlinksldjump"/>
          </p:cNvPr>
          <p:cNvSpPr/>
          <p:nvPr/>
        </p:nvSpPr>
        <p:spPr>
          <a:xfrm>
            <a:off x="1691680" y="1684677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6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0" name="19 Estrella de 4 puntas">
            <a:hlinkClick r:id="rId4" action="ppaction://hlinksldjump"/>
          </p:cNvPr>
          <p:cNvSpPr/>
          <p:nvPr/>
        </p:nvSpPr>
        <p:spPr>
          <a:xfrm>
            <a:off x="2843808" y="764704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7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1" name="20 Estrella de 4 puntas">
            <a:hlinkClick r:id="rId5" action="ppaction://hlinksldjump"/>
          </p:cNvPr>
          <p:cNvSpPr/>
          <p:nvPr/>
        </p:nvSpPr>
        <p:spPr>
          <a:xfrm>
            <a:off x="4529320" y="1249119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8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2" name="21 Estrella de 4 puntas">
            <a:hlinkClick r:id="rId6" action="ppaction://hlinksldjump"/>
          </p:cNvPr>
          <p:cNvSpPr/>
          <p:nvPr/>
        </p:nvSpPr>
        <p:spPr>
          <a:xfrm>
            <a:off x="685421" y="4984339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1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3" name="22 Estrella de 4 puntas">
            <a:hlinkClick r:id="rId7" action="ppaction://hlinksldjump"/>
          </p:cNvPr>
          <p:cNvSpPr/>
          <p:nvPr/>
        </p:nvSpPr>
        <p:spPr>
          <a:xfrm>
            <a:off x="1745120" y="5877272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2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5" name="24 Estrella de 4 puntas">
            <a:hlinkClick r:id="rId8" action="ppaction://hlinksldjump"/>
          </p:cNvPr>
          <p:cNvSpPr/>
          <p:nvPr/>
        </p:nvSpPr>
        <p:spPr>
          <a:xfrm>
            <a:off x="3059832" y="5272371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3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6" name="25 Estrella de 4 puntas">
            <a:hlinkClick r:id="rId9" action="ppaction://hlinksldjump"/>
          </p:cNvPr>
          <p:cNvSpPr/>
          <p:nvPr/>
        </p:nvSpPr>
        <p:spPr>
          <a:xfrm>
            <a:off x="4388984" y="5842541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4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11266" name="Picture 2" descr="Feliz Muy Feliz Alegre Alegria Felicidad GIF - Feliz Muy Feliz Alegre -  Discover &amp; Share GIF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03" y="2081755"/>
            <a:ext cx="3943652" cy="2945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nda"/>
          <p:cNvSpPr/>
          <p:nvPr/>
        </p:nvSpPr>
        <p:spPr>
          <a:xfrm rot="209029" flipV="1">
            <a:off x="4509528" y="1613031"/>
            <a:ext cx="4273826" cy="1738402"/>
          </a:xfrm>
          <a:prstGeom prst="wav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9900FF"/>
                </a:solidFill>
              </a:ln>
              <a:noFill/>
            </a:endParaRPr>
          </a:p>
        </p:txBody>
      </p:sp>
      <p:sp>
        <p:nvSpPr>
          <p:cNvPr id="5" name="Google Shape;2896;p46"/>
          <p:cNvSpPr txBox="1">
            <a:spLocks noGrp="1"/>
          </p:cNvSpPr>
          <p:nvPr>
            <p:ph type="title"/>
          </p:nvPr>
        </p:nvSpPr>
        <p:spPr>
          <a:xfrm>
            <a:off x="4465523" y="1805582"/>
            <a:ext cx="4015913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prstTxWarp prst="textWave2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/>
              <a:t>  </a:t>
            </a:r>
            <a:r>
              <a:rPr lang="pt-BR" sz="800" dirty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chemeClr val="accent2">
                        <a:lumMod val="60000"/>
                        <a:lumOff val="40000"/>
                      </a:schemeClr>
                    </a:gs>
                    <a:gs pos="45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UUPS !!!</a:t>
            </a:r>
            <a:endParaRPr sz="800" dirty="0">
              <a:ln>
                <a:solidFill>
                  <a:srgbClr val="FF0000"/>
                </a:solidFill>
              </a:ln>
              <a:gradFill>
                <a:gsLst>
                  <a:gs pos="20000">
                    <a:schemeClr val="accent2">
                      <a:lumMod val="60000"/>
                      <a:lumOff val="40000"/>
                    </a:schemeClr>
                  </a:gs>
                  <a:gs pos="4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6" name="Google Shape;2897;p46"/>
          <p:cNvSpPr txBox="1">
            <a:spLocks/>
          </p:cNvSpPr>
          <p:nvPr/>
        </p:nvSpPr>
        <p:spPr>
          <a:xfrm>
            <a:off x="4712941" y="3462206"/>
            <a:ext cx="3867000" cy="8430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/>
              <a:buNone/>
            </a:pPr>
            <a:endParaRPr lang="es-MX" sz="240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  <a:p>
            <a:pPr marL="0" indent="0" algn="ctr">
              <a:spcBef>
                <a:spcPts val="0"/>
              </a:spcBef>
              <a:buFont typeface="Wingdings 2"/>
              <a:buNone/>
            </a:pPr>
            <a:r>
              <a:rPr lang="es-MX" sz="240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VAMOS… INTENTA DE NUEVO</a:t>
            </a:r>
            <a:endParaRPr lang="es-MX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2" descr="Derrota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52543"/>
            <a:ext cx="2095500" cy="22193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2995;p46"/>
          <p:cNvGrpSpPr/>
          <p:nvPr/>
        </p:nvGrpSpPr>
        <p:grpSpPr>
          <a:xfrm rot="9973207" flipH="1">
            <a:off x="323433" y="4530087"/>
            <a:ext cx="1071058" cy="1221270"/>
            <a:chOff x="740200" y="556225"/>
            <a:chExt cx="1071001" cy="1221205"/>
          </a:xfrm>
        </p:grpSpPr>
        <p:sp>
          <p:nvSpPr>
            <p:cNvPr id="9" name="Google Shape;2996;p46"/>
            <p:cNvSpPr/>
            <p:nvPr/>
          </p:nvSpPr>
          <p:spPr>
            <a:xfrm>
              <a:off x="1463585" y="556225"/>
              <a:ext cx="347617" cy="893100"/>
            </a:xfrm>
            <a:custGeom>
              <a:avLst/>
              <a:gdLst/>
              <a:ahLst/>
              <a:cxnLst/>
              <a:rect l="l" t="t" r="r" b="b"/>
              <a:pathLst>
                <a:path w="4826" h="12399" extrusionOk="0">
                  <a:moveTo>
                    <a:pt x="4664" y="6879"/>
                  </a:moveTo>
                  <a:lnTo>
                    <a:pt x="0" y="1"/>
                  </a:lnTo>
                  <a:lnTo>
                    <a:pt x="2060" y="5313"/>
                  </a:lnTo>
                  <a:lnTo>
                    <a:pt x="239" y="5103"/>
                  </a:lnTo>
                  <a:lnTo>
                    <a:pt x="4826" y="12398"/>
                  </a:lnTo>
                  <a:lnTo>
                    <a:pt x="2808" y="666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9000">
                  <a:schemeClr val="accent2"/>
                </a:gs>
                <a:gs pos="74000">
                  <a:srgbClr val="F3522B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997;p46"/>
            <p:cNvSpPr/>
            <p:nvPr/>
          </p:nvSpPr>
          <p:spPr>
            <a:xfrm>
              <a:off x="740200" y="1542252"/>
              <a:ext cx="956270" cy="235178"/>
            </a:xfrm>
            <a:custGeom>
              <a:avLst/>
              <a:gdLst/>
              <a:ahLst/>
              <a:cxnLst/>
              <a:rect l="l" t="t" r="r" b="b"/>
              <a:pathLst>
                <a:path w="13276" h="3265" extrusionOk="0">
                  <a:moveTo>
                    <a:pt x="4724" y="1"/>
                  </a:moveTo>
                  <a:lnTo>
                    <a:pt x="5682" y="1562"/>
                  </a:lnTo>
                  <a:lnTo>
                    <a:pt x="1" y="1941"/>
                  </a:lnTo>
                  <a:lnTo>
                    <a:pt x="8202" y="3264"/>
                  </a:lnTo>
                  <a:lnTo>
                    <a:pt x="7230" y="1675"/>
                  </a:lnTo>
                  <a:lnTo>
                    <a:pt x="13276" y="108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9000">
                  <a:schemeClr val="accent2"/>
                </a:gs>
                <a:gs pos="74000">
                  <a:srgbClr val="F3522B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2998;p46"/>
            <p:cNvSpPr/>
            <p:nvPr/>
          </p:nvSpPr>
          <p:spPr>
            <a:xfrm>
              <a:off x="961117" y="989993"/>
              <a:ext cx="786424" cy="547284"/>
            </a:xfrm>
            <a:custGeom>
              <a:avLst/>
              <a:gdLst/>
              <a:ahLst/>
              <a:cxnLst/>
              <a:rect l="l" t="t" r="r" b="b"/>
              <a:pathLst>
                <a:path w="10918" h="7598" extrusionOk="0">
                  <a:moveTo>
                    <a:pt x="4682" y="3246"/>
                  </a:moveTo>
                  <a:lnTo>
                    <a:pt x="1" y="0"/>
                  </a:lnTo>
                  <a:lnTo>
                    <a:pt x="5598" y="6148"/>
                  </a:lnTo>
                  <a:lnTo>
                    <a:pt x="5822" y="4296"/>
                  </a:lnTo>
                  <a:lnTo>
                    <a:pt x="10918" y="7598"/>
                  </a:lnTo>
                  <a:lnTo>
                    <a:pt x="4903" y="142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9000">
                  <a:schemeClr val="accent2"/>
                </a:gs>
                <a:gs pos="74000">
                  <a:srgbClr val="F3522B"/>
                </a:gs>
                <a:gs pos="100000">
                  <a:schemeClr val="accent4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" name="Google Shape;2991;p46"/>
          <p:cNvGrpSpPr/>
          <p:nvPr/>
        </p:nvGrpSpPr>
        <p:grpSpPr>
          <a:xfrm rot="5171153">
            <a:off x="3316423" y="1254702"/>
            <a:ext cx="1070982" cy="1221183"/>
            <a:chOff x="740200" y="556225"/>
            <a:chExt cx="1071001" cy="1221205"/>
          </a:xfrm>
        </p:grpSpPr>
        <p:sp>
          <p:nvSpPr>
            <p:cNvPr id="13" name="Google Shape;2992;p46"/>
            <p:cNvSpPr/>
            <p:nvPr/>
          </p:nvSpPr>
          <p:spPr>
            <a:xfrm>
              <a:off x="1463585" y="556225"/>
              <a:ext cx="347617" cy="893100"/>
            </a:xfrm>
            <a:custGeom>
              <a:avLst/>
              <a:gdLst/>
              <a:ahLst/>
              <a:cxnLst/>
              <a:rect l="l" t="t" r="r" b="b"/>
              <a:pathLst>
                <a:path w="4826" h="12399" extrusionOk="0">
                  <a:moveTo>
                    <a:pt x="4664" y="6879"/>
                  </a:moveTo>
                  <a:lnTo>
                    <a:pt x="0" y="1"/>
                  </a:lnTo>
                  <a:lnTo>
                    <a:pt x="2060" y="5313"/>
                  </a:lnTo>
                  <a:lnTo>
                    <a:pt x="239" y="5103"/>
                  </a:lnTo>
                  <a:lnTo>
                    <a:pt x="4826" y="12398"/>
                  </a:lnTo>
                  <a:lnTo>
                    <a:pt x="2808" y="666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9000">
                  <a:schemeClr val="accent2"/>
                </a:gs>
                <a:gs pos="74000">
                  <a:srgbClr val="F3522B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993;p46"/>
            <p:cNvSpPr/>
            <p:nvPr/>
          </p:nvSpPr>
          <p:spPr>
            <a:xfrm>
              <a:off x="740200" y="1542252"/>
              <a:ext cx="956270" cy="235178"/>
            </a:xfrm>
            <a:custGeom>
              <a:avLst/>
              <a:gdLst/>
              <a:ahLst/>
              <a:cxnLst/>
              <a:rect l="l" t="t" r="r" b="b"/>
              <a:pathLst>
                <a:path w="13276" h="3265" extrusionOk="0">
                  <a:moveTo>
                    <a:pt x="4724" y="1"/>
                  </a:moveTo>
                  <a:lnTo>
                    <a:pt x="5682" y="1562"/>
                  </a:lnTo>
                  <a:lnTo>
                    <a:pt x="1" y="1941"/>
                  </a:lnTo>
                  <a:lnTo>
                    <a:pt x="8202" y="3264"/>
                  </a:lnTo>
                  <a:lnTo>
                    <a:pt x="7230" y="1675"/>
                  </a:lnTo>
                  <a:lnTo>
                    <a:pt x="13276" y="108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9000">
                  <a:schemeClr val="accent2"/>
                </a:gs>
                <a:gs pos="74000">
                  <a:srgbClr val="F3522B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994;p46"/>
            <p:cNvSpPr/>
            <p:nvPr/>
          </p:nvSpPr>
          <p:spPr>
            <a:xfrm>
              <a:off x="961117" y="989993"/>
              <a:ext cx="786424" cy="547284"/>
            </a:xfrm>
            <a:custGeom>
              <a:avLst/>
              <a:gdLst/>
              <a:ahLst/>
              <a:cxnLst/>
              <a:rect l="l" t="t" r="r" b="b"/>
              <a:pathLst>
                <a:path w="10918" h="7598" extrusionOk="0">
                  <a:moveTo>
                    <a:pt x="4682" y="3246"/>
                  </a:moveTo>
                  <a:lnTo>
                    <a:pt x="1" y="0"/>
                  </a:lnTo>
                  <a:lnTo>
                    <a:pt x="5598" y="6148"/>
                  </a:lnTo>
                  <a:lnTo>
                    <a:pt x="5822" y="4296"/>
                  </a:lnTo>
                  <a:lnTo>
                    <a:pt x="10918" y="7598"/>
                  </a:lnTo>
                  <a:lnTo>
                    <a:pt x="4903" y="142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9000">
                  <a:schemeClr val="accent2"/>
                </a:gs>
                <a:gs pos="74000">
                  <a:srgbClr val="F3522B"/>
                </a:gs>
                <a:gs pos="100000">
                  <a:schemeClr val="accent4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15 Estrella de 4 puntas">
            <a:hlinkClick r:id="rId3" action="ppaction://hlinksldjump"/>
          </p:cNvPr>
          <p:cNvSpPr/>
          <p:nvPr/>
        </p:nvSpPr>
        <p:spPr>
          <a:xfrm>
            <a:off x="685806" y="5689027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5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8" name="17 Estrella de 4 puntas">
            <a:hlinkClick r:id="rId4" action="ppaction://hlinksldjump"/>
          </p:cNvPr>
          <p:cNvSpPr/>
          <p:nvPr/>
        </p:nvSpPr>
        <p:spPr>
          <a:xfrm>
            <a:off x="1924186" y="1374122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2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9" name="18 Estrella de 4 puntas">
            <a:hlinkClick r:id="rId5" action="ppaction://hlinksldjump"/>
          </p:cNvPr>
          <p:cNvSpPr/>
          <p:nvPr/>
        </p:nvSpPr>
        <p:spPr>
          <a:xfrm>
            <a:off x="2917606" y="504029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3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0" name="19 Estrella de 4 puntas">
            <a:hlinkClick r:id="rId6" action="ppaction://hlinksldjump"/>
          </p:cNvPr>
          <p:cNvSpPr/>
          <p:nvPr/>
        </p:nvSpPr>
        <p:spPr>
          <a:xfrm>
            <a:off x="4028610" y="963585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20 Estrella de 4 puntas">
            <a:hlinkClick r:id="rId7" action="ppaction://hlinksldjump"/>
          </p:cNvPr>
          <p:cNvSpPr/>
          <p:nvPr/>
        </p:nvSpPr>
        <p:spPr>
          <a:xfrm>
            <a:off x="1924186" y="5213904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2" name="21 Estrella de 4 puntas">
            <a:hlinkClick r:id="rId8" action="ppaction://hlinksldjump"/>
          </p:cNvPr>
          <p:cNvSpPr/>
          <p:nvPr/>
        </p:nvSpPr>
        <p:spPr>
          <a:xfrm>
            <a:off x="907976" y="917104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5" name="24 Estrella de 4 puntas">
            <a:hlinkClick r:id="rId9" action="ppaction://hlinksldjump"/>
          </p:cNvPr>
          <p:cNvSpPr/>
          <p:nvPr/>
        </p:nvSpPr>
        <p:spPr>
          <a:xfrm>
            <a:off x="4460658" y="5839425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8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6" name="25 Estrella de 4 puntas">
            <a:hlinkClick r:id="rId10" action="ppaction://hlinksldjump"/>
          </p:cNvPr>
          <p:cNvSpPr/>
          <p:nvPr/>
        </p:nvSpPr>
        <p:spPr>
          <a:xfrm>
            <a:off x="2995092" y="5697130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7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8" name="27 Estrella de 4 puntas">
            <a:hlinkClick r:id="rId11" action="ppaction://hlinksldjump"/>
          </p:cNvPr>
          <p:cNvSpPr/>
          <p:nvPr/>
        </p:nvSpPr>
        <p:spPr>
          <a:xfrm>
            <a:off x="4244634" y="4273138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9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Ana Fabiola López Aguilar</a:t>
            </a:r>
          </a:p>
          <a:p>
            <a:endParaRPr lang="es-MX" dirty="0"/>
          </a:p>
          <a:p>
            <a:r>
              <a:rPr lang="es-MX" dirty="0" smtClean="0"/>
              <a:t>Arquitectura</a:t>
            </a:r>
          </a:p>
          <a:p>
            <a:endParaRPr lang="es-MX" dirty="0"/>
          </a:p>
          <a:p>
            <a:r>
              <a:rPr lang="es-MX" dirty="0" smtClean="0"/>
              <a:t>Primer cuatrimestre</a:t>
            </a:r>
          </a:p>
          <a:p>
            <a:endParaRPr lang="es-MX" dirty="0"/>
          </a:p>
          <a:p>
            <a:r>
              <a:rPr lang="es-MX" dirty="0" smtClean="0"/>
              <a:t>Examen</a:t>
            </a:r>
          </a:p>
          <a:p>
            <a:endParaRPr lang="es-MX" dirty="0" smtClean="0"/>
          </a:p>
          <a:p>
            <a:r>
              <a:rPr lang="es-MX" dirty="0" smtClean="0"/>
              <a:t>16 de noviembre de 2022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112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rectángulo de esquina diagonal">
            <a:hlinkClick r:id="rId2" action="ppaction://hlinksldjump"/>
          </p:cNvPr>
          <p:cNvSpPr/>
          <p:nvPr/>
        </p:nvSpPr>
        <p:spPr>
          <a:xfrm>
            <a:off x="1328989" y="1340768"/>
            <a:ext cx="2448272" cy="1008112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OPCIÓN MÚLTIPLE</a:t>
            </a:r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6 Recortar rectángulo de esquina diagonal">
            <a:hlinkClick r:id="rId3" action="ppaction://hlinksldjump"/>
          </p:cNvPr>
          <p:cNvSpPr/>
          <p:nvPr/>
        </p:nvSpPr>
        <p:spPr>
          <a:xfrm>
            <a:off x="4499992" y="3883452"/>
            <a:ext cx="2448272" cy="1008112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VERDADERO Y FALSO </a:t>
            </a:r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7 Multidocumento"/>
          <p:cNvSpPr/>
          <p:nvPr/>
        </p:nvSpPr>
        <p:spPr>
          <a:xfrm>
            <a:off x="5292080" y="476672"/>
            <a:ext cx="2664296" cy="1872208"/>
          </a:xfrm>
          <a:prstGeom prst="flowChartMulti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TRIVIA</a:t>
            </a:r>
            <a:endParaRPr lang="es-MX" sz="3600" dirty="0">
              <a:ln w="38100"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 descr="JUEGOS Y RETOS DE PREGUNTAS Y RESPUESTAS: TRIVIAS Y CULTURA GENE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5" y="3294111"/>
            <a:ext cx="3096344" cy="2186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3659" y="476672"/>
            <a:ext cx="6400800" cy="10412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MX" sz="3600" dirty="0">
                <a:latin typeface="Bauhaus 93" pitchFamily="82" charset="0"/>
              </a:rPr>
              <a:t>¿En qué año se fundó </a:t>
            </a:r>
            <a:r>
              <a:rPr lang="es-MX" sz="3600" dirty="0" smtClean="0">
                <a:latin typeface="Bauhaus 93" pitchFamily="82" charset="0"/>
              </a:rPr>
              <a:t>Netflix?</a:t>
            </a:r>
            <a:r>
              <a:rPr lang="es-MX" sz="3600" dirty="0">
                <a:latin typeface="Bauhaus 93" pitchFamily="82" charset="0"/>
              </a:rPr>
              <a:t> </a:t>
            </a:r>
            <a:endParaRPr lang="es-MX" sz="3600" dirty="0">
              <a:latin typeface="Bauhaus 93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7515" y="260648"/>
            <a:ext cx="12961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  <a:latin typeface="Baskerville Old Face" pitchFamily="18" charset="0"/>
              </a:rPr>
              <a:t>01</a:t>
            </a:r>
            <a:endParaRPr lang="es-MX" sz="4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99592" y="2822491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a) 1997</a:t>
            </a:r>
            <a:endParaRPr lang="es-MX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316076" y="2889756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b</a:t>
            </a:r>
            <a:r>
              <a:rPr lang="es-MX" dirty="0" smtClean="0"/>
              <a:t>) 1999</a:t>
            </a:r>
            <a:endParaRPr lang="es-MX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905951" y="4581128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  <a:r>
              <a:rPr lang="es-MX" dirty="0" smtClean="0"/>
              <a:t>) 2005</a:t>
            </a:r>
            <a:endParaRPr lang="es-MX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3316076" y="4581128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d</a:t>
            </a:r>
            <a:r>
              <a:rPr lang="es-MX" dirty="0" smtClean="0"/>
              <a:t>) 2017</a:t>
            </a:r>
            <a:endParaRPr lang="es-MX" dirty="0"/>
          </a:p>
        </p:txBody>
      </p:sp>
      <p:sp>
        <p:nvSpPr>
          <p:cNvPr id="9" name="AutoShape 2" descr="Netflix Mexico: Cómo ver gratis, cómo contratar, cancelar y mucho más |  WhistleO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4" descr="Netflix Mexico: Cómo ver gratis, cómo contratar, cancelar y mucho más |  WhistleOu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8" name="Picture 6" descr="25 años de Netflix: de videoclub a líder del stream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490">
            <a:off x="5580112" y="3331779"/>
            <a:ext cx="2984116" cy="167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3659" y="476672"/>
            <a:ext cx="6400800" cy="10412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s-MX" sz="3600" dirty="0" smtClean="0">
                <a:latin typeface="Bauhaus 93" pitchFamily="82" charset="0"/>
              </a:rPr>
              <a:t>¿Cuál </a:t>
            </a:r>
            <a:r>
              <a:rPr lang="es-MX" sz="3600" dirty="0">
                <a:latin typeface="Bauhaus 93" pitchFamily="82" charset="0"/>
              </a:rPr>
              <a:t>fue la serie más vista en Netflix en el </a:t>
            </a:r>
            <a:r>
              <a:rPr lang="es-MX" sz="3600" dirty="0" smtClean="0">
                <a:latin typeface="Bauhaus 93" pitchFamily="82" charset="0"/>
              </a:rPr>
              <a:t>2019?</a:t>
            </a:r>
            <a:r>
              <a:rPr lang="es-MX" sz="3600" dirty="0">
                <a:latin typeface="Bauhaus 93" pitchFamily="82" charset="0"/>
              </a:rPr>
              <a:t> </a:t>
            </a:r>
            <a:endParaRPr lang="es-MX" sz="3600" dirty="0">
              <a:latin typeface="Bauhaus 93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7515" y="260648"/>
            <a:ext cx="12961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  <a:latin typeface="Baskerville Old Face" pitchFamily="18" charset="0"/>
              </a:rPr>
              <a:t>02</a:t>
            </a:r>
            <a:endParaRPr lang="es-MX" sz="4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1143639" y="2822491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a) Riverdale</a:t>
            </a:r>
            <a:endParaRPr lang="es-MX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3419872" y="2822491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b</a:t>
            </a:r>
            <a:r>
              <a:rPr lang="es-MX" dirty="0" smtClean="0"/>
              <a:t>) </a:t>
            </a:r>
            <a:r>
              <a:rPr lang="es-MX" dirty="0"/>
              <a:t>W</a:t>
            </a:r>
            <a:r>
              <a:rPr lang="es-MX" dirty="0" smtClean="0"/>
              <a:t>inx</a:t>
            </a:r>
            <a:endParaRPr lang="es-MX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1111571" y="4618039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  <a:r>
              <a:rPr lang="es-MX" dirty="0" smtClean="0"/>
              <a:t>) </a:t>
            </a:r>
            <a:r>
              <a:rPr lang="es-MX" dirty="0"/>
              <a:t>Stranger </a:t>
            </a:r>
            <a:r>
              <a:rPr lang="es-MX" dirty="0" smtClean="0"/>
              <a:t>Things</a:t>
            </a:r>
            <a:endParaRPr lang="es-MX" dirty="0"/>
          </a:p>
        </p:txBody>
      </p:sp>
      <p:sp>
        <p:nvSpPr>
          <p:cNvPr id="8" name="7 Rectángulo redondeado">
            <a:hlinkClick r:id="rId2" action="ppaction://hlinksldjump"/>
          </p:cNvPr>
          <p:cNvSpPr/>
          <p:nvPr/>
        </p:nvSpPr>
        <p:spPr>
          <a:xfrm>
            <a:off x="3432029" y="4625453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d</a:t>
            </a:r>
            <a:r>
              <a:rPr lang="es-MX" dirty="0" smtClean="0"/>
              <a:t>) Titanes</a:t>
            </a:r>
            <a:endParaRPr lang="es-MX" dirty="0"/>
          </a:p>
        </p:txBody>
      </p:sp>
      <p:pic>
        <p:nvPicPr>
          <p:cNvPr id="4098" name="Picture 2" descr="Stranger Things' se convierte en la segunda serie más vista de la historia  de Netfl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47980"/>
            <a:ext cx="3334174" cy="1806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3659" y="476672"/>
            <a:ext cx="6400800" cy="10412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s-MX" sz="3600" dirty="0">
                <a:latin typeface="Bauhaus 93" pitchFamily="82" charset="0"/>
              </a:rPr>
              <a:t>¿</a:t>
            </a:r>
            <a:r>
              <a:rPr lang="es-MX" sz="3600" dirty="0" smtClean="0">
                <a:latin typeface="Bauhaus 93" pitchFamily="82" charset="0"/>
              </a:rPr>
              <a:t>Cuál </a:t>
            </a:r>
            <a:r>
              <a:rPr lang="es-MX" sz="3600" dirty="0">
                <a:latin typeface="Bauhaus 93" pitchFamily="82" charset="0"/>
              </a:rPr>
              <a:t>fue el primer largometraje de </a:t>
            </a:r>
            <a:r>
              <a:rPr lang="es-MX" sz="3600" dirty="0" smtClean="0">
                <a:latin typeface="Bauhaus 93" pitchFamily="82" charset="0"/>
              </a:rPr>
              <a:t>Pixar?</a:t>
            </a:r>
            <a:endParaRPr lang="es-MX" sz="3600" dirty="0">
              <a:latin typeface="Bauhaus 93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7515" y="260648"/>
            <a:ext cx="12961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  <a:latin typeface="Baskerville Old Face" pitchFamily="18" charset="0"/>
              </a:rPr>
              <a:t>03</a:t>
            </a:r>
            <a:endParaRPr lang="es-MX" sz="4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755576" y="2756866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a) Cars</a:t>
            </a:r>
            <a:endParaRPr lang="es-MX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185941" y="2764456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b</a:t>
            </a:r>
            <a:r>
              <a:rPr lang="es-MX" dirty="0" smtClean="0"/>
              <a:t>) Toy Story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756370" y="4511361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c) Monster </a:t>
            </a:r>
            <a:r>
              <a:rPr lang="es-MX" dirty="0" smtClean="0">
                <a:hlinkClick r:id="rId2" action="ppaction://hlinksldjump"/>
              </a:rPr>
              <a:t>Inc</a:t>
            </a:r>
            <a:endParaRPr lang="es-MX" dirty="0"/>
          </a:p>
        </p:txBody>
      </p:sp>
      <p:sp>
        <p:nvSpPr>
          <p:cNvPr id="8" name="7 Rectángulo redondeado">
            <a:hlinkClick r:id="rId2" action="ppaction://hlinksldjump"/>
          </p:cNvPr>
          <p:cNvSpPr/>
          <p:nvPr/>
        </p:nvSpPr>
        <p:spPr>
          <a:xfrm>
            <a:off x="3185941" y="4484357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d) Bichos </a:t>
            </a:r>
            <a:endParaRPr lang="es-MX" dirty="0"/>
          </a:p>
        </p:txBody>
      </p:sp>
      <p:sp>
        <p:nvSpPr>
          <p:cNvPr id="2" name="AutoShape 2" descr="De 'Toy Story' a 'Lightyear': todas las películas de Pixar ordenadas de  peor a mej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89" y="2541418"/>
            <a:ext cx="3107792" cy="1942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3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3659" y="476672"/>
            <a:ext cx="6400800" cy="10412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s-MX" sz="3600" dirty="0" smtClean="0">
                <a:latin typeface="Bauhaus 93" pitchFamily="82" charset="0"/>
              </a:rPr>
              <a:t>¿Cómo </a:t>
            </a:r>
            <a:r>
              <a:rPr lang="es-MX" sz="3600" dirty="0">
                <a:latin typeface="Bauhaus 93" pitchFamily="82" charset="0"/>
              </a:rPr>
              <a:t>se llama la icónica cafetería de </a:t>
            </a:r>
            <a:r>
              <a:rPr lang="es-MX" sz="3600" dirty="0" smtClean="0">
                <a:latin typeface="Bauhaus 93" pitchFamily="82" charset="0"/>
              </a:rPr>
              <a:t>Friends?</a:t>
            </a:r>
            <a:endParaRPr lang="es-MX" sz="3600" dirty="0">
              <a:latin typeface="Bauhaus 93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7515" y="260648"/>
            <a:ext cx="12961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  <a:latin typeface="Baskerville Old Face" pitchFamily="18" charset="0"/>
              </a:rPr>
              <a:t>04</a:t>
            </a:r>
            <a:endParaRPr lang="es-MX" sz="4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1292386" y="2815971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a) Central Perk</a:t>
            </a:r>
            <a:endParaRPr lang="es-MX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338150" y="4437112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c) Grand Slam</a:t>
            </a:r>
            <a:endParaRPr lang="es-MX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3563888" y="2855581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b) Central Park</a:t>
            </a:r>
            <a:endParaRPr lang="es-MX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3565049" y="4437112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d) The Red Devils</a:t>
            </a:r>
            <a:endParaRPr lang="es-MX" dirty="0"/>
          </a:p>
        </p:txBody>
      </p:sp>
      <p:sp>
        <p:nvSpPr>
          <p:cNvPr id="2" name="AutoShape 2" descr="Friends': este es el tiempo en pantalla de cada protagonista en la serie y  la razón por la que David Schwimmer exigió que todos fuesen pagados por  ig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15971"/>
            <a:ext cx="3821228" cy="2148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3659" y="476672"/>
            <a:ext cx="6400800" cy="10412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s-MX" sz="3600" dirty="0" smtClean="0">
                <a:latin typeface="Bauhaus 93" pitchFamily="82" charset="0"/>
              </a:rPr>
              <a:t>¿</a:t>
            </a:r>
            <a:r>
              <a:rPr lang="es-MX" sz="3600" dirty="0">
                <a:latin typeface="Bauhaus 93" pitchFamily="82" charset="0"/>
              </a:rPr>
              <a:t>L</a:t>
            </a:r>
            <a:r>
              <a:rPr lang="es-MX" sz="3600" dirty="0" smtClean="0">
                <a:latin typeface="Bauhaus 93" pitchFamily="82" charset="0"/>
              </a:rPr>
              <a:t>a </a:t>
            </a:r>
            <a:r>
              <a:rPr lang="es-MX" sz="3600" dirty="0">
                <a:latin typeface="Bauhaus 93" pitchFamily="82" charset="0"/>
              </a:rPr>
              <a:t>primer película de </a:t>
            </a:r>
            <a:r>
              <a:rPr lang="es-MX" sz="3600" dirty="0" smtClean="0">
                <a:latin typeface="Bauhaus 93" pitchFamily="82" charset="0"/>
              </a:rPr>
              <a:t>Disney fue Blanca Nieves?</a:t>
            </a:r>
            <a:endParaRPr lang="es-MX" sz="3600" dirty="0">
              <a:latin typeface="Bauhaus 93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7515" y="260648"/>
            <a:ext cx="12961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  <a:latin typeface="Baskerville Old Face" pitchFamily="18" charset="0"/>
              </a:rPr>
              <a:t>05</a:t>
            </a:r>
            <a:endParaRPr lang="es-MX" sz="4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899592" y="3242095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Verdadero</a:t>
            </a:r>
            <a:endParaRPr lang="es-MX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3131840" y="4640328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Falso</a:t>
            </a:r>
            <a:endParaRPr lang="es-MX" dirty="0"/>
          </a:p>
        </p:txBody>
      </p:sp>
      <p:sp>
        <p:nvSpPr>
          <p:cNvPr id="2" name="AutoShape 2" descr="Friends': este es el tiempo en pantalla de cada protagonista en la serie y  la razón por la que David Schwimmer exigió que todos fuesen pagados por  ig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ancanieves y los siete enanos – Asociación Mexicana de Epilepsia en Niños  y Adul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542"/>
            <a:ext cx="3533775" cy="466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3659" y="476672"/>
            <a:ext cx="6400800" cy="10412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s-MX" sz="3600" dirty="0" smtClean="0">
                <a:latin typeface="Bauhaus 93" pitchFamily="82" charset="0"/>
              </a:rPr>
              <a:t>¿Pixar tiene en total 30 largometrajes?</a:t>
            </a:r>
            <a:endParaRPr lang="es-MX" sz="3600" dirty="0">
              <a:latin typeface="Bauhaus 93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7515" y="260648"/>
            <a:ext cx="12961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  <a:latin typeface="Baskerville Old Face" pitchFamily="18" charset="0"/>
              </a:rPr>
              <a:t>06</a:t>
            </a:r>
            <a:endParaRPr lang="es-MX" sz="4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871883" y="3643877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Verdadero</a:t>
            </a:r>
            <a:endParaRPr lang="es-MX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2476097" y="4978606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Falso</a:t>
            </a:r>
            <a:endParaRPr lang="es-MX" dirty="0"/>
          </a:p>
        </p:txBody>
      </p:sp>
      <p:sp>
        <p:nvSpPr>
          <p:cNvPr id="2" name="AutoShape 2" descr="Friends': este es el tiempo en pantalla de cada protagonista en la serie y  la razón por la que David Schwimmer exigió que todos fuesen pagados por  ig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ancanieves y los siete enanos – Asociación Mexicana de Epilepsia en Niños  y Adul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2" descr="Películas de Pixar en orden: La teoría completa de Pixar expli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72916"/>
            <a:ext cx="4429105" cy="2953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3659" y="476672"/>
            <a:ext cx="6400800" cy="1041296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es-MX" sz="3600" dirty="0" smtClean="0">
                <a:latin typeface="Bauhaus 93" pitchFamily="82" charset="0"/>
              </a:rPr>
              <a:t>¿La película «Enredados» de Disney fue estrenada en el año 2010 ?</a:t>
            </a:r>
            <a:endParaRPr lang="es-MX" sz="3600" dirty="0">
              <a:latin typeface="Bauhaus 93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7515" y="260648"/>
            <a:ext cx="12961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  <a:latin typeface="Baskerville Old Face" pitchFamily="18" charset="0"/>
              </a:rPr>
              <a:t>07</a:t>
            </a:r>
            <a:endParaRPr lang="es-MX" sz="4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871883" y="3643877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Verdadero</a:t>
            </a:r>
            <a:endParaRPr lang="es-MX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2476097" y="4978606"/>
            <a:ext cx="158417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Falso</a:t>
            </a:r>
            <a:endParaRPr lang="es-MX" dirty="0"/>
          </a:p>
        </p:txBody>
      </p:sp>
      <p:sp>
        <p:nvSpPr>
          <p:cNvPr id="2" name="AutoShape 2" descr="Friends': este es el tiempo en pantalla de cada protagonista en la serie y  la razón por la que David Schwimmer exigió que todos fuesen pagados por  ig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ancanieves y los siete enanos – Asociación Mexicana de Epilepsia en Niños  y Adul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2" descr="Películas de Pixar en orden: La teoría completa de Pixar expli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" descr="👱‍♀️ Las Voces de Enredados (Rapunzel) 👑 - Draqui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81073"/>
            <a:ext cx="4727575" cy="26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5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209</Words>
  <Application>Microsoft Office PowerPoint</Application>
  <PresentationFormat>Presentación en pantalla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Vértice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UAUUU!!!</vt:lpstr>
      <vt:lpstr>  UUPS !!!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COMPUTO</dc:creator>
  <cp:lastModifiedBy>COMPUTO</cp:lastModifiedBy>
  <cp:revision>8</cp:revision>
  <dcterms:created xsi:type="dcterms:W3CDTF">2022-11-15T10:24:50Z</dcterms:created>
  <dcterms:modified xsi:type="dcterms:W3CDTF">2022-11-15T11:36:25Z</dcterms:modified>
</cp:coreProperties>
</file>