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1" r:id="rId4"/>
    <p:sldId id="263" r:id="rId5"/>
    <p:sldId id="264" r:id="rId6"/>
    <p:sldId id="262" r:id="rId7"/>
    <p:sldId id="257" r:id="rId8"/>
    <p:sldId id="258" r:id="rId9"/>
    <p:sldId id="260" r:id="rId10"/>
    <p:sldId id="259" r:id="rId11"/>
    <p:sldId id="265" r:id="rId12"/>
    <p:sldId id="266"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347859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391075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3138936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15798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1255087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929785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178358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259061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195842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173916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3E3E3B-A2E2-404D-94C8-5036CF454891}" type="datetimeFigureOut">
              <a:rPr lang="es-MX" smtClean="0"/>
              <a:t>15/11/2022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E0A609F-8F5A-4D5F-8EEA-78603ADB7024}" type="slidenum">
              <a:rPr lang="es-MX" smtClean="0"/>
              <a:t>‹Nº›</a:t>
            </a:fld>
            <a:endParaRPr lang="es-MX"/>
          </a:p>
        </p:txBody>
      </p:sp>
    </p:spTree>
    <p:extLst>
      <p:ext uri="{BB962C8B-B14F-4D97-AF65-F5344CB8AC3E}">
        <p14:creationId xmlns:p14="http://schemas.microsoft.com/office/powerpoint/2010/main" val="350422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E3E3B-A2E2-404D-94C8-5036CF454891}" type="datetimeFigureOut">
              <a:rPr lang="es-MX" smtClean="0"/>
              <a:t>15/11/2022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A609F-8F5A-4D5F-8EEA-78603ADB7024}" type="slidenum">
              <a:rPr lang="es-MX" smtClean="0"/>
              <a:t>‹Nº›</a:t>
            </a:fld>
            <a:endParaRPr lang="es-MX"/>
          </a:p>
        </p:txBody>
      </p:sp>
    </p:spTree>
    <p:extLst>
      <p:ext uri="{BB962C8B-B14F-4D97-AF65-F5344CB8AC3E}">
        <p14:creationId xmlns:p14="http://schemas.microsoft.com/office/powerpoint/2010/main" val="293405418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7.xml"/><Relationship Id="rId7" Type="http://schemas.openxmlformats.org/officeDocument/2006/relationships/slide" Target="slide9.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6.xml"/><Relationship Id="rId4" Type="http://schemas.openxmlformats.org/officeDocument/2006/relationships/slide" Target="slide4.xml"/><Relationship Id="rId9"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tón Rojo Icono - Imagen gratis en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29"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4167" y="3280614"/>
            <a:ext cx="2487910" cy="258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7" descr="4-H Family Trivia Night | Davidson Count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7714" y="955964"/>
            <a:ext cx="5020816" cy="1725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855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10146"/>
          </a:xfrm>
        </p:spPr>
        <p:txBody>
          <a:bodyPr>
            <a:noAutofit/>
          </a:bodyPr>
          <a:lstStyle/>
          <a:p>
            <a:pPr algn="just"/>
            <a:r>
              <a:rPr lang="es-MX" sz="2800" dirty="0" smtClean="0"/>
              <a:t>8.- Cómo se llama la especie de mamífero acuático no extinto que es conocido, entre otras cosas, por poner huevos</a:t>
            </a:r>
            <a:endParaRPr lang="es-MX" sz="2800" dirty="0"/>
          </a:p>
        </p:txBody>
      </p:sp>
      <p:sp>
        <p:nvSpPr>
          <p:cNvPr id="5" name="4 Rectángulo">
            <a:hlinkClick r:id="rId2" action="ppaction://hlinksldjump"/>
          </p:cNvPr>
          <p:cNvSpPr/>
          <p:nvPr/>
        </p:nvSpPr>
        <p:spPr>
          <a:xfrm>
            <a:off x="539552" y="1844824"/>
            <a:ext cx="1788310" cy="369332"/>
          </a:xfrm>
          <a:prstGeom prst="rect">
            <a:avLst/>
          </a:prstGeom>
        </p:spPr>
        <p:txBody>
          <a:bodyPr wrap="none">
            <a:spAutoFit/>
          </a:bodyPr>
          <a:lstStyle/>
          <a:p>
            <a:r>
              <a:rPr lang="es-MX" dirty="0" smtClean="0"/>
              <a:t>A) el ornitorrinco</a:t>
            </a:r>
            <a:endParaRPr lang="es-MX" dirty="0"/>
          </a:p>
        </p:txBody>
      </p:sp>
      <p:sp>
        <p:nvSpPr>
          <p:cNvPr id="6" name="5 Rectángulo">
            <a:hlinkClick r:id="rId3" action="ppaction://hlinksldjump"/>
          </p:cNvPr>
          <p:cNvSpPr/>
          <p:nvPr/>
        </p:nvSpPr>
        <p:spPr>
          <a:xfrm>
            <a:off x="539552" y="2420888"/>
            <a:ext cx="1093954" cy="369332"/>
          </a:xfrm>
          <a:prstGeom prst="rect">
            <a:avLst/>
          </a:prstGeom>
        </p:spPr>
        <p:txBody>
          <a:bodyPr wrap="none">
            <a:spAutoFit/>
          </a:bodyPr>
          <a:lstStyle/>
          <a:p>
            <a:r>
              <a:rPr lang="es-MX" dirty="0" smtClean="0"/>
              <a:t>B) el tapir</a:t>
            </a:r>
            <a:endParaRPr lang="es-MX" dirty="0"/>
          </a:p>
        </p:txBody>
      </p:sp>
      <p:sp>
        <p:nvSpPr>
          <p:cNvPr id="7" name="6 Rectángulo">
            <a:hlinkClick r:id="rId3" action="ppaction://hlinksldjump"/>
          </p:cNvPr>
          <p:cNvSpPr/>
          <p:nvPr/>
        </p:nvSpPr>
        <p:spPr>
          <a:xfrm>
            <a:off x="486273" y="2970861"/>
            <a:ext cx="1805687" cy="369332"/>
          </a:xfrm>
          <a:prstGeom prst="rect">
            <a:avLst/>
          </a:prstGeom>
        </p:spPr>
        <p:txBody>
          <a:bodyPr wrap="none">
            <a:spAutoFit/>
          </a:bodyPr>
          <a:lstStyle/>
          <a:p>
            <a:r>
              <a:rPr lang="es-MX" dirty="0" smtClean="0"/>
              <a:t>C) el hipopótamo</a:t>
            </a:r>
            <a:endParaRPr lang="es-MX" dirty="0"/>
          </a:p>
        </p:txBody>
      </p:sp>
      <p:sp>
        <p:nvSpPr>
          <p:cNvPr id="8" name="7 Rectángulo">
            <a:hlinkClick r:id="rId3" action="ppaction://hlinksldjump"/>
          </p:cNvPr>
          <p:cNvSpPr/>
          <p:nvPr/>
        </p:nvSpPr>
        <p:spPr>
          <a:xfrm>
            <a:off x="486273" y="3597257"/>
            <a:ext cx="1242328" cy="369332"/>
          </a:xfrm>
          <a:prstGeom prst="rect">
            <a:avLst/>
          </a:prstGeom>
        </p:spPr>
        <p:txBody>
          <a:bodyPr wrap="none">
            <a:spAutoFit/>
          </a:bodyPr>
          <a:lstStyle/>
          <a:p>
            <a:r>
              <a:rPr lang="es-MX" dirty="0" smtClean="0"/>
              <a:t>D) el castor</a:t>
            </a:r>
            <a:endParaRPr lang="es-MX" dirty="0"/>
          </a:p>
        </p:txBody>
      </p:sp>
    </p:spTree>
    <p:extLst>
      <p:ext uri="{BB962C8B-B14F-4D97-AF65-F5344CB8AC3E}">
        <p14:creationId xmlns:p14="http://schemas.microsoft.com/office/powerpoint/2010/main" val="963174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INCORRECTO</a:t>
            </a:r>
            <a:endParaRPr lang="es-MX" dirty="0"/>
          </a:p>
        </p:txBody>
      </p:sp>
      <p:sp>
        <p:nvSpPr>
          <p:cNvPr id="5" name="4 Botón de acción: Inicio">
            <a:hlinkClick r:id="" action="ppaction://hlinkshowjump?jump=firstslide" highlightClick="1"/>
          </p:cNvPr>
          <p:cNvSpPr/>
          <p:nvPr/>
        </p:nvSpPr>
        <p:spPr>
          <a:xfrm>
            <a:off x="4139952" y="3284984"/>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05579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CORRRECTO</a:t>
            </a:r>
            <a:endParaRPr lang="es-MX" dirty="0"/>
          </a:p>
        </p:txBody>
      </p:sp>
      <p:sp>
        <p:nvSpPr>
          <p:cNvPr id="4" name="3 Botón de acción: Inicio">
            <a:hlinkClick r:id="" action="ppaction://hlinkshowjump?jump=firstslide" highlightClick="1"/>
          </p:cNvPr>
          <p:cNvSpPr/>
          <p:nvPr/>
        </p:nvSpPr>
        <p:spPr>
          <a:xfrm>
            <a:off x="4139952" y="3284984"/>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288542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hlinkClick r:id="rId2" action="ppaction://hlinksldjump"/>
          </p:cNvPr>
          <p:cNvSpPr txBox="1">
            <a:spLocks/>
          </p:cNvSpPr>
          <p:nvPr/>
        </p:nvSpPr>
        <p:spPr>
          <a:xfrm>
            <a:off x="2544982" y="3298974"/>
            <a:ext cx="1090464" cy="1210146"/>
          </a:xfrm>
          <a:prstGeom prst="rect">
            <a:avLst/>
          </a:prstGeom>
          <a:solidFill>
            <a:schemeClr val="tx2">
              <a:lumMod val="75000"/>
            </a:schemeClr>
          </a:soli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dirty="0" smtClean="0"/>
              <a:t>3</a:t>
            </a:r>
            <a:endParaRPr lang="es-MX" dirty="0"/>
          </a:p>
        </p:txBody>
      </p:sp>
      <p:sp>
        <p:nvSpPr>
          <p:cNvPr id="5" name="1 Título">
            <a:hlinkClick r:id="rId3" action="ppaction://hlinksldjump"/>
          </p:cNvPr>
          <p:cNvSpPr txBox="1">
            <a:spLocks/>
          </p:cNvSpPr>
          <p:nvPr/>
        </p:nvSpPr>
        <p:spPr>
          <a:xfrm>
            <a:off x="5421319" y="878682"/>
            <a:ext cx="1090464" cy="1210146"/>
          </a:xfrm>
          <a:prstGeom prst="rect">
            <a:avLst/>
          </a:prstGeom>
          <a:solidFill>
            <a:schemeClr val="tx2">
              <a:lumMod val="75000"/>
            </a:schemeClr>
          </a:soli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dirty="0" smtClean="0"/>
              <a:t>5</a:t>
            </a:r>
            <a:endParaRPr lang="es-MX" dirty="0"/>
          </a:p>
        </p:txBody>
      </p:sp>
      <p:sp>
        <p:nvSpPr>
          <p:cNvPr id="6" name="1 Título">
            <a:hlinkClick r:id="rId4" action="ppaction://hlinksldjump"/>
          </p:cNvPr>
          <p:cNvSpPr txBox="1">
            <a:spLocks/>
          </p:cNvSpPr>
          <p:nvPr/>
        </p:nvSpPr>
        <p:spPr>
          <a:xfrm>
            <a:off x="2544982" y="2088828"/>
            <a:ext cx="1090464" cy="12101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dirty="0" smtClean="0"/>
              <a:t>2</a:t>
            </a:r>
            <a:endParaRPr lang="es-MX" dirty="0"/>
          </a:p>
        </p:txBody>
      </p:sp>
      <p:sp>
        <p:nvSpPr>
          <p:cNvPr id="7" name="1 Título">
            <a:hlinkClick r:id="rId5" action="ppaction://hlinksldjump"/>
          </p:cNvPr>
          <p:cNvSpPr txBox="1">
            <a:spLocks/>
          </p:cNvSpPr>
          <p:nvPr/>
        </p:nvSpPr>
        <p:spPr>
          <a:xfrm>
            <a:off x="2544982" y="4509120"/>
            <a:ext cx="1090464" cy="12101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dirty="0" smtClean="0"/>
              <a:t>4</a:t>
            </a:r>
            <a:endParaRPr lang="es-MX" dirty="0"/>
          </a:p>
        </p:txBody>
      </p:sp>
      <p:sp>
        <p:nvSpPr>
          <p:cNvPr id="8" name="1 Título">
            <a:hlinkClick r:id="rId6" action="ppaction://hlinksldjump"/>
          </p:cNvPr>
          <p:cNvSpPr txBox="1">
            <a:spLocks/>
          </p:cNvSpPr>
          <p:nvPr/>
        </p:nvSpPr>
        <p:spPr>
          <a:xfrm>
            <a:off x="5421319" y="4509120"/>
            <a:ext cx="1090464" cy="12101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dirty="0" smtClean="0"/>
              <a:t>8</a:t>
            </a:r>
            <a:endParaRPr lang="es-MX" dirty="0"/>
          </a:p>
        </p:txBody>
      </p:sp>
      <p:sp>
        <p:nvSpPr>
          <p:cNvPr id="9" name="1 Título">
            <a:hlinkClick r:id="rId7" action="ppaction://hlinksldjump"/>
          </p:cNvPr>
          <p:cNvSpPr txBox="1">
            <a:spLocks/>
          </p:cNvSpPr>
          <p:nvPr/>
        </p:nvSpPr>
        <p:spPr>
          <a:xfrm>
            <a:off x="5421319" y="3298974"/>
            <a:ext cx="1090464" cy="1210146"/>
          </a:xfrm>
          <a:prstGeom prst="rect">
            <a:avLst/>
          </a:prstGeom>
          <a:solidFill>
            <a:schemeClr val="tx2">
              <a:lumMod val="75000"/>
            </a:schemeClr>
          </a:soli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dirty="0" smtClean="0"/>
              <a:t>7</a:t>
            </a:r>
            <a:endParaRPr lang="es-MX" dirty="0"/>
          </a:p>
        </p:txBody>
      </p:sp>
      <p:sp>
        <p:nvSpPr>
          <p:cNvPr id="10" name="1 Título">
            <a:hlinkClick r:id="rId8" action="ppaction://hlinksldjump"/>
          </p:cNvPr>
          <p:cNvSpPr txBox="1">
            <a:spLocks/>
          </p:cNvSpPr>
          <p:nvPr/>
        </p:nvSpPr>
        <p:spPr>
          <a:xfrm>
            <a:off x="5421319" y="2088828"/>
            <a:ext cx="1090464" cy="12101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dirty="0" smtClean="0"/>
              <a:t>6</a:t>
            </a:r>
            <a:endParaRPr lang="es-MX" dirty="0"/>
          </a:p>
        </p:txBody>
      </p:sp>
      <p:sp>
        <p:nvSpPr>
          <p:cNvPr id="12" name="1 Título">
            <a:hlinkClick r:id="rId9" action="ppaction://hlinksldjump"/>
          </p:cNvPr>
          <p:cNvSpPr txBox="1">
            <a:spLocks/>
          </p:cNvSpPr>
          <p:nvPr/>
        </p:nvSpPr>
        <p:spPr>
          <a:xfrm>
            <a:off x="2517923" y="878682"/>
            <a:ext cx="1090464" cy="1210146"/>
          </a:xfrm>
          <a:prstGeom prst="rect">
            <a:avLst/>
          </a:prstGeom>
          <a:solidFill>
            <a:schemeClr val="tx2">
              <a:lumMod val="75000"/>
            </a:schemeClr>
          </a:soli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dirty="0"/>
              <a:t>1</a:t>
            </a:r>
            <a:endParaRPr lang="es-MX" dirty="0"/>
          </a:p>
        </p:txBody>
      </p:sp>
    </p:spTree>
    <p:extLst>
      <p:ext uri="{BB962C8B-B14F-4D97-AF65-F5344CB8AC3E}">
        <p14:creationId xmlns:p14="http://schemas.microsoft.com/office/powerpoint/2010/main" val="2625351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9702" y="476672"/>
            <a:ext cx="7139136" cy="850106"/>
          </a:xfrm>
        </p:spPr>
        <p:txBody>
          <a:bodyPr>
            <a:normAutofit fontScale="90000"/>
          </a:bodyPr>
          <a:lstStyle/>
          <a:p>
            <a:pPr algn="just"/>
            <a:r>
              <a:rPr lang="es-MX" sz="3600" dirty="0" smtClean="0"/>
              <a:t>1.- Es la unidad fundamental de la vida</a:t>
            </a:r>
            <a:endParaRPr lang="es-MX" sz="3600" dirty="0"/>
          </a:p>
        </p:txBody>
      </p:sp>
      <p:sp>
        <p:nvSpPr>
          <p:cNvPr id="4" name="3 CuadroTexto">
            <a:hlinkClick r:id="rId2" action="ppaction://hlinksldjump"/>
          </p:cNvPr>
          <p:cNvSpPr txBox="1"/>
          <p:nvPr/>
        </p:nvSpPr>
        <p:spPr>
          <a:xfrm>
            <a:off x="1051992" y="2060848"/>
            <a:ext cx="2304256" cy="369332"/>
          </a:xfrm>
          <a:prstGeom prst="rect">
            <a:avLst/>
          </a:prstGeom>
          <a:noFill/>
        </p:spPr>
        <p:txBody>
          <a:bodyPr wrap="square" rtlCol="0">
            <a:spAutoFit/>
          </a:bodyPr>
          <a:lstStyle/>
          <a:p>
            <a:r>
              <a:rPr lang="es-MX" dirty="0" smtClean="0"/>
              <a:t>A) El centímetro</a:t>
            </a:r>
            <a:endParaRPr lang="es-MX" dirty="0"/>
          </a:p>
        </p:txBody>
      </p:sp>
      <p:sp>
        <p:nvSpPr>
          <p:cNvPr id="5" name="4 CuadroTexto">
            <a:hlinkClick r:id="rId3" action="ppaction://hlinksldjump"/>
          </p:cNvPr>
          <p:cNvSpPr txBox="1"/>
          <p:nvPr/>
        </p:nvSpPr>
        <p:spPr>
          <a:xfrm>
            <a:off x="1102831" y="2546651"/>
            <a:ext cx="2304256" cy="369332"/>
          </a:xfrm>
          <a:prstGeom prst="rect">
            <a:avLst/>
          </a:prstGeom>
          <a:noFill/>
        </p:spPr>
        <p:txBody>
          <a:bodyPr wrap="square" rtlCol="0">
            <a:spAutoFit/>
          </a:bodyPr>
          <a:lstStyle/>
          <a:p>
            <a:r>
              <a:rPr lang="es-MX" dirty="0" smtClean="0"/>
              <a:t>B) La célula</a:t>
            </a:r>
            <a:endParaRPr lang="es-MX" dirty="0"/>
          </a:p>
        </p:txBody>
      </p:sp>
      <p:sp>
        <p:nvSpPr>
          <p:cNvPr id="6" name="5 CuadroTexto">
            <a:hlinkClick r:id="rId2" action="ppaction://hlinksldjump"/>
          </p:cNvPr>
          <p:cNvSpPr txBox="1"/>
          <p:nvPr/>
        </p:nvSpPr>
        <p:spPr>
          <a:xfrm>
            <a:off x="1087310" y="2999322"/>
            <a:ext cx="2304256" cy="369332"/>
          </a:xfrm>
          <a:prstGeom prst="rect">
            <a:avLst/>
          </a:prstGeom>
          <a:noFill/>
        </p:spPr>
        <p:txBody>
          <a:bodyPr wrap="square" rtlCol="0">
            <a:spAutoFit/>
          </a:bodyPr>
          <a:lstStyle/>
          <a:p>
            <a:r>
              <a:rPr lang="es-MX" dirty="0" smtClean="0"/>
              <a:t>C) El año luz</a:t>
            </a:r>
            <a:endParaRPr lang="es-MX" dirty="0"/>
          </a:p>
        </p:txBody>
      </p:sp>
      <p:sp>
        <p:nvSpPr>
          <p:cNvPr id="7" name="6 CuadroTexto">
            <a:hlinkClick r:id="rId2" action="ppaction://hlinksldjump"/>
          </p:cNvPr>
          <p:cNvSpPr txBox="1"/>
          <p:nvPr/>
        </p:nvSpPr>
        <p:spPr>
          <a:xfrm>
            <a:off x="1087310" y="3553320"/>
            <a:ext cx="2304256" cy="369332"/>
          </a:xfrm>
          <a:prstGeom prst="rect">
            <a:avLst/>
          </a:prstGeom>
          <a:noFill/>
        </p:spPr>
        <p:txBody>
          <a:bodyPr wrap="square" rtlCol="0">
            <a:spAutoFit/>
          </a:bodyPr>
          <a:lstStyle/>
          <a:p>
            <a:r>
              <a:rPr lang="es-MX" dirty="0" smtClean="0"/>
              <a:t>D) El protón</a:t>
            </a:r>
            <a:endParaRPr lang="es-MX" dirty="0"/>
          </a:p>
        </p:txBody>
      </p:sp>
    </p:spTree>
    <p:extLst>
      <p:ext uri="{BB962C8B-B14F-4D97-AF65-F5344CB8AC3E}">
        <p14:creationId xmlns:p14="http://schemas.microsoft.com/office/powerpoint/2010/main" val="221359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Autofit/>
          </a:bodyPr>
          <a:lstStyle/>
          <a:p>
            <a:pPr algn="just"/>
            <a:r>
              <a:rPr lang="es-MX" sz="2400" dirty="0" smtClean="0"/>
              <a:t>2.- no presentan en su interior ningún orgánulo (complejos que realizan funciones) y su material genético está libre por el interior de la membrana libre</a:t>
            </a:r>
            <a:endParaRPr lang="es-MX" sz="2400" dirty="0"/>
          </a:p>
        </p:txBody>
      </p:sp>
      <p:sp>
        <p:nvSpPr>
          <p:cNvPr id="4" name="3 CuadroTexto">
            <a:hlinkClick r:id="rId2" action="ppaction://hlinksldjump"/>
          </p:cNvPr>
          <p:cNvSpPr txBox="1"/>
          <p:nvPr/>
        </p:nvSpPr>
        <p:spPr>
          <a:xfrm>
            <a:off x="1051992" y="2060848"/>
            <a:ext cx="2304256" cy="369332"/>
          </a:xfrm>
          <a:prstGeom prst="rect">
            <a:avLst/>
          </a:prstGeom>
          <a:noFill/>
        </p:spPr>
        <p:txBody>
          <a:bodyPr wrap="square" rtlCol="0">
            <a:spAutoFit/>
          </a:bodyPr>
          <a:lstStyle/>
          <a:p>
            <a:r>
              <a:rPr lang="es-MX" dirty="0" smtClean="0"/>
              <a:t>A) células procariotas</a:t>
            </a:r>
            <a:endParaRPr lang="es-MX" dirty="0"/>
          </a:p>
        </p:txBody>
      </p:sp>
      <p:sp>
        <p:nvSpPr>
          <p:cNvPr id="5" name="4 CuadroTexto">
            <a:hlinkClick r:id="rId3" action="ppaction://hlinksldjump"/>
          </p:cNvPr>
          <p:cNvSpPr txBox="1"/>
          <p:nvPr/>
        </p:nvSpPr>
        <p:spPr>
          <a:xfrm>
            <a:off x="1051992" y="2553179"/>
            <a:ext cx="2749089" cy="369332"/>
          </a:xfrm>
          <a:prstGeom prst="rect">
            <a:avLst/>
          </a:prstGeom>
          <a:noFill/>
        </p:spPr>
        <p:txBody>
          <a:bodyPr wrap="square" rtlCol="0">
            <a:spAutoFit/>
          </a:bodyPr>
          <a:lstStyle/>
          <a:p>
            <a:r>
              <a:rPr lang="es-MX" dirty="0" smtClean="0"/>
              <a:t>B) La células eucariotas</a:t>
            </a:r>
            <a:endParaRPr lang="es-MX" dirty="0"/>
          </a:p>
        </p:txBody>
      </p:sp>
    </p:spTree>
    <p:extLst>
      <p:ext uri="{BB962C8B-B14F-4D97-AF65-F5344CB8AC3E}">
        <p14:creationId xmlns:p14="http://schemas.microsoft.com/office/powerpoint/2010/main" val="3831107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3.- ¿Cuál es la especie de animal vertebrado más longeva del mundo?</a:t>
            </a:r>
            <a:endParaRPr lang="es-MX" dirty="0"/>
          </a:p>
        </p:txBody>
      </p:sp>
      <p:sp>
        <p:nvSpPr>
          <p:cNvPr id="5" name="4 Rectángulo">
            <a:hlinkClick r:id="rId2" action="ppaction://hlinksldjump"/>
          </p:cNvPr>
          <p:cNvSpPr/>
          <p:nvPr/>
        </p:nvSpPr>
        <p:spPr>
          <a:xfrm>
            <a:off x="539552" y="3068960"/>
            <a:ext cx="2620204" cy="369332"/>
          </a:xfrm>
          <a:prstGeom prst="rect">
            <a:avLst/>
          </a:prstGeom>
        </p:spPr>
        <p:txBody>
          <a:bodyPr wrap="none">
            <a:spAutoFit/>
          </a:bodyPr>
          <a:lstStyle/>
          <a:p>
            <a:r>
              <a:rPr lang="es-MX" dirty="0" smtClean="0"/>
              <a:t>C) tiburón de Groenlandia</a:t>
            </a:r>
            <a:endParaRPr lang="es-MX" dirty="0"/>
          </a:p>
        </p:txBody>
      </p:sp>
      <p:sp>
        <p:nvSpPr>
          <p:cNvPr id="6" name="5 Rectángulo">
            <a:hlinkClick r:id="rId3" action="ppaction://hlinksldjump"/>
          </p:cNvPr>
          <p:cNvSpPr/>
          <p:nvPr/>
        </p:nvSpPr>
        <p:spPr>
          <a:xfrm>
            <a:off x="539552" y="2564904"/>
            <a:ext cx="1804468" cy="369332"/>
          </a:xfrm>
          <a:prstGeom prst="rect">
            <a:avLst/>
          </a:prstGeom>
        </p:spPr>
        <p:txBody>
          <a:bodyPr wrap="none">
            <a:spAutoFit/>
          </a:bodyPr>
          <a:lstStyle/>
          <a:p>
            <a:r>
              <a:rPr lang="es-MX" dirty="0" smtClean="0"/>
              <a:t>B) tiburón blanco</a:t>
            </a:r>
            <a:endParaRPr lang="es-MX" dirty="0"/>
          </a:p>
        </p:txBody>
      </p:sp>
      <p:sp>
        <p:nvSpPr>
          <p:cNvPr id="7" name="6 Rectángulo">
            <a:hlinkClick r:id="rId3" action="ppaction://hlinksldjump"/>
          </p:cNvPr>
          <p:cNvSpPr/>
          <p:nvPr/>
        </p:nvSpPr>
        <p:spPr>
          <a:xfrm>
            <a:off x="633621" y="1986125"/>
            <a:ext cx="1873718" cy="369332"/>
          </a:xfrm>
          <a:prstGeom prst="rect">
            <a:avLst/>
          </a:prstGeom>
        </p:spPr>
        <p:txBody>
          <a:bodyPr wrap="none">
            <a:spAutoFit/>
          </a:bodyPr>
          <a:lstStyle/>
          <a:p>
            <a:r>
              <a:rPr lang="es-MX" dirty="0" smtClean="0"/>
              <a:t>A) tiburón ballena</a:t>
            </a:r>
            <a:endParaRPr lang="es-MX" dirty="0"/>
          </a:p>
        </p:txBody>
      </p:sp>
      <p:sp>
        <p:nvSpPr>
          <p:cNvPr id="8" name="7 Rectángulo">
            <a:hlinkClick r:id="rId3" action="ppaction://hlinksldjump"/>
          </p:cNvPr>
          <p:cNvSpPr/>
          <p:nvPr/>
        </p:nvSpPr>
        <p:spPr>
          <a:xfrm>
            <a:off x="564348" y="3613666"/>
            <a:ext cx="1929824" cy="369332"/>
          </a:xfrm>
          <a:prstGeom prst="rect">
            <a:avLst/>
          </a:prstGeom>
        </p:spPr>
        <p:txBody>
          <a:bodyPr wrap="none">
            <a:spAutoFit/>
          </a:bodyPr>
          <a:lstStyle/>
          <a:p>
            <a:r>
              <a:rPr lang="es-MX" dirty="0" smtClean="0"/>
              <a:t>D) tiburón martillo</a:t>
            </a:r>
            <a:endParaRPr lang="es-MX" dirty="0"/>
          </a:p>
        </p:txBody>
      </p:sp>
    </p:spTree>
    <p:extLst>
      <p:ext uri="{BB962C8B-B14F-4D97-AF65-F5344CB8AC3E}">
        <p14:creationId xmlns:p14="http://schemas.microsoft.com/office/powerpoint/2010/main" val="3865159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354162"/>
          </a:xfrm>
        </p:spPr>
        <p:txBody>
          <a:bodyPr>
            <a:noAutofit/>
          </a:bodyPr>
          <a:lstStyle/>
          <a:p>
            <a:pPr algn="just"/>
            <a:r>
              <a:rPr lang="es-MX" sz="3200" dirty="0" smtClean="0"/>
              <a:t>4.- En él se guarda la información para la creación de la célula, así como todas sus funciones.</a:t>
            </a:r>
            <a:endParaRPr lang="es-MX" sz="3200" dirty="0"/>
          </a:p>
        </p:txBody>
      </p:sp>
      <p:sp>
        <p:nvSpPr>
          <p:cNvPr id="5" name="4 Rectángulo">
            <a:hlinkClick r:id="rId2" action="ppaction://hlinksldjump"/>
          </p:cNvPr>
          <p:cNvSpPr/>
          <p:nvPr/>
        </p:nvSpPr>
        <p:spPr>
          <a:xfrm>
            <a:off x="539552" y="2492896"/>
            <a:ext cx="2300566" cy="369332"/>
          </a:xfrm>
          <a:prstGeom prst="rect">
            <a:avLst/>
          </a:prstGeom>
        </p:spPr>
        <p:txBody>
          <a:bodyPr wrap="none">
            <a:spAutoFit/>
          </a:bodyPr>
          <a:lstStyle/>
          <a:p>
            <a:r>
              <a:rPr lang="es-MX" dirty="0" smtClean="0"/>
              <a:t>A) el material genético</a:t>
            </a:r>
            <a:endParaRPr lang="es-MX" dirty="0"/>
          </a:p>
        </p:txBody>
      </p:sp>
      <p:sp>
        <p:nvSpPr>
          <p:cNvPr id="7" name="6 Rectángulo">
            <a:hlinkClick r:id="rId3" action="ppaction://hlinksldjump"/>
          </p:cNvPr>
          <p:cNvSpPr/>
          <p:nvPr/>
        </p:nvSpPr>
        <p:spPr>
          <a:xfrm>
            <a:off x="539552" y="3059668"/>
            <a:ext cx="2643672" cy="369332"/>
          </a:xfrm>
          <a:prstGeom prst="rect">
            <a:avLst/>
          </a:prstGeom>
        </p:spPr>
        <p:txBody>
          <a:bodyPr wrap="none">
            <a:spAutoFit/>
          </a:bodyPr>
          <a:lstStyle/>
          <a:p>
            <a:r>
              <a:rPr lang="es-MX" dirty="0" smtClean="0"/>
              <a:t>B) el material constructivo</a:t>
            </a:r>
            <a:endParaRPr lang="es-MX" dirty="0"/>
          </a:p>
        </p:txBody>
      </p:sp>
      <p:sp>
        <p:nvSpPr>
          <p:cNvPr id="9" name="8 Rectángulo">
            <a:hlinkClick r:id="rId3" action="ppaction://hlinksldjump"/>
          </p:cNvPr>
          <p:cNvSpPr/>
          <p:nvPr/>
        </p:nvSpPr>
        <p:spPr>
          <a:xfrm>
            <a:off x="539552" y="3615668"/>
            <a:ext cx="1289135" cy="369332"/>
          </a:xfrm>
          <a:prstGeom prst="rect">
            <a:avLst/>
          </a:prstGeom>
        </p:spPr>
        <p:txBody>
          <a:bodyPr wrap="none">
            <a:spAutoFit/>
          </a:bodyPr>
          <a:lstStyle/>
          <a:p>
            <a:r>
              <a:rPr lang="es-MX" dirty="0" smtClean="0"/>
              <a:t>C) molécula</a:t>
            </a:r>
            <a:endParaRPr lang="es-MX" dirty="0"/>
          </a:p>
        </p:txBody>
      </p:sp>
      <p:sp>
        <p:nvSpPr>
          <p:cNvPr id="11" name="10 Rectángulo">
            <a:hlinkClick r:id="rId3" action="ppaction://hlinksldjump"/>
          </p:cNvPr>
          <p:cNvSpPr/>
          <p:nvPr/>
        </p:nvSpPr>
        <p:spPr>
          <a:xfrm>
            <a:off x="539552" y="4077072"/>
            <a:ext cx="1811265" cy="369332"/>
          </a:xfrm>
          <a:prstGeom prst="rect">
            <a:avLst/>
          </a:prstGeom>
        </p:spPr>
        <p:txBody>
          <a:bodyPr wrap="none">
            <a:spAutoFit/>
          </a:bodyPr>
          <a:lstStyle/>
          <a:p>
            <a:r>
              <a:rPr lang="es-MX" dirty="0" smtClean="0"/>
              <a:t>D) Núcleo central</a:t>
            </a:r>
            <a:endParaRPr lang="es-MX" dirty="0"/>
          </a:p>
        </p:txBody>
      </p:sp>
    </p:spTree>
    <p:extLst>
      <p:ext uri="{BB962C8B-B14F-4D97-AF65-F5344CB8AC3E}">
        <p14:creationId xmlns:p14="http://schemas.microsoft.com/office/powerpoint/2010/main" val="3600640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35280" cy="1498178"/>
          </a:xfrm>
        </p:spPr>
        <p:txBody>
          <a:bodyPr>
            <a:noAutofit/>
          </a:bodyPr>
          <a:lstStyle/>
          <a:p>
            <a:pPr algn="just"/>
            <a:r>
              <a:rPr lang="es-MX" sz="3200" dirty="0" smtClean="0"/>
              <a:t>5. -quiere decir que en principio se ha eliminado toda forma de vida, incluso al nivel de los microorganismos, de ese ambiente.</a:t>
            </a:r>
            <a:endParaRPr lang="es-MX" sz="3200" dirty="0"/>
          </a:p>
        </p:txBody>
      </p:sp>
      <p:sp>
        <p:nvSpPr>
          <p:cNvPr id="5" name="4 Rectángulo">
            <a:hlinkClick r:id="rId2" action="ppaction://hlinksldjump"/>
          </p:cNvPr>
          <p:cNvSpPr/>
          <p:nvPr/>
        </p:nvSpPr>
        <p:spPr>
          <a:xfrm>
            <a:off x="539552" y="2276872"/>
            <a:ext cx="1514261" cy="369332"/>
          </a:xfrm>
          <a:prstGeom prst="rect">
            <a:avLst/>
          </a:prstGeom>
        </p:spPr>
        <p:txBody>
          <a:bodyPr wrap="none">
            <a:spAutoFit/>
          </a:bodyPr>
          <a:lstStyle/>
          <a:p>
            <a:r>
              <a:rPr lang="es-MX" dirty="0" smtClean="0"/>
              <a:t>A) esterilizado</a:t>
            </a:r>
            <a:endParaRPr lang="es-MX" dirty="0"/>
          </a:p>
        </p:txBody>
      </p:sp>
      <p:sp>
        <p:nvSpPr>
          <p:cNvPr id="6" name="5 Rectángulo">
            <a:hlinkClick r:id="rId3" action="ppaction://hlinksldjump"/>
          </p:cNvPr>
          <p:cNvSpPr/>
          <p:nvPr/>
        </p:nvSpPr>
        <p:spPr>
          <a:xfrm>
            <a:off x="539552" y="2858777"/>
            <a:ext cx="2444452" cy="369332"/>
          </a:xfrm>
          <a:prstGeom prst="rect">
            <a:avLst/>
          </a:prstGeom>
        </p:spPr>
        <p:txBody>
          <a:bodyPr wrap="none">
            <a:spAutoFit/>
          </a:bodyPr>
          <a:lstStyle/>
          <a:p>
            <a:r>
              <a:rPr lang="es-MX" dirty="0" smtClean="0"/>
              <a:t>B) Ataque de terrorismo</a:t>
            </a:r>
            <a:endParaRPr lang="es-MX" dirty="0"/>
          </a:p>
        </p:txBody>
      </p:sp>
      <p:sp>
        <p:nvSpPr>
          <p:cNvPr id="7" name="6 Rectángulo">
            <a:hlinkClick r:id="rId3" action="ppaction://hlinksldjump"/>
          </p:cNvPr>
          <p:cNvSpPr/>
          <p:nvPr/>
        </p:nvSpPr>
        <p:spPr>
          <a:xfrm>
            <a:off x="539552" y="3429000"/>
            <a:ext cx="1344920" cy="369332"/>
          </a:xfrm>
          <a:prstGeom prst="rect">
            <a:avLst/>
          </a:prstGeom>
        </p:spPr>
        <p:txBody>
          <a:bodyPr wrap="none">
            <a:spAutoFit/>
          </a:bodyPr>
          <a:lstStyle/>
          <a:p>
            <a:r>
              <a:rPr lang="es-MX" dirty="0" smtClean="0"/>
              <a:t>C) genocidio</a:t>
            </a:r>
            <a:endParaRPr lang="es-MX" dirty="0"/>
          </a:p>
        </p:txBody>
      </p:sp>
      <p:sp>
        <p:nvSpPr>
          <p:cNvPr id="9" name="8 Rectángulo">
            <a:hlinkClick r:id="rId3" action="ppaction://hlinksldjump"/>
          </p:cNvPr>
          <p:cNvSpPr/>
          <p:nvPr/>
        </p:nvSpPr>
        <p:spPr>
          <a:xfrm>
            <a:off x="539552" y="3933056"/>
            <a:ext cx="1308820" cy="369332"/>
          </a:xfrm>
          <a:prstGeom prst="rect">
            <a:avLst/>
          </a:prstGeom>
        </p:spPr>
        <p:txBody>
          <a:bodyPr wrap="none">
            <a:spAutoFit/>
          </a:bodyPr>
          <a:lstStyle/>
          <a:p>
            <a:r>
              <a:rPr lang="es-MX" dirty="0" smtClean="0"/>
              <a:t>D) extinción</a:t>
            </a:r>
            <a:endParaRPr lang="es-MX" dirty="0"/>
          </a:p>
        </p:txBody>
      </p:sp>
    </p:spTree>
    <p:extLst>
      <p:ext uri="{BB962C8B-B14F-4D97-AF65-F5344CB8AC3E}">
        <p14:creationId xmlns:p14="http://schemas.microsoft.com/office/powerpoint/2010/main" val="1866736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1512168"/>
          </a:xfrm>
        </p:spPr>
        <p:txBody>
          <a:bodyPr>
            <a:noAutofit/>
          </a:bodyPr>
          <a:lstStyle/>
          <a:p>
            <a:pPr algn="just"/>
            <a:r>
              <a:rPr lang="es-MX" sz="2400" dirty="0" smtClean="0"/>
              <a:t>6.- fue un naturalista inglés, quien, junto con Russel Wallace, impulsó la idea de la teoría evolutiva Biológica mediante la selección natural, mecanismo que trata de que quien sobrevive tiene más posibilidades de reproducirse.</a:t>
            </a:r>
            <a:endParaRPr lang="es-MX" sz="2400" dirty="0"/>
          </a:p>
        </p:txBody>
      </p:sp>
      <p:sp>
        <p:nvSpPr>
          <p:cNvPr id="5" name="4 Rectángulo">
            <a:hlinkClick r:id="rId2" action="ppaction://hlinksldjump"/>
          </p:cNvPr>
          <p:cNvSpPr/>
          <p:nvPr/>
        </p:nvSpPr>
        <p:spPr>
          <a:xfrm>
            <a:off x="449466" y="3645024"/>
            <a:ext cx="1853008" cy="369332"/>
          </a:xfrm>
          <a:prstGeom prst="rect">
            <a:avLst/>
          </a:prstGeom>
        </p:spPr>
        <p:txBody>
          <a:bodyPr wrap="none">
            <a:spAutoFit/>
          </a:bodyPr>
          <a:lstStyle/>
          <a:p>
            <a:r>
              <a:rPr lang="es-MX" dirty="0" smtClean="0"/>
              <a:t>C) Charles Darwin</a:t>
            </a:r>
            <a:endParaRPr lang="es-MX" dirty="0"/>
          </a:p>
        </p:txBody>
      </p:sp>
      <p:sp>
        <p:nvSpPr>
          <p:cNvPr id="7" name="6 Rectángulo">
            <a:hlinkClick r:id="rId3" action="ppaction://hlinksldjump"/>
          </p:cNvPr>
          <p:cNvSpPr/>
          <p:nvPr/>
        </p:nvSpPr>
        <p:spPr>
          <a:xfrm>
            <a:off x="449466" y="2571447"/>
            <a:ext cx="1816266" cy="369332"/>
          </a:xfrm>
          <a:prstGeom prst="rect">
            <a:avLst/>
          </a:prstGeom>
        </p:spPr>
        <p:txBody>
          <a:bodyPr wrap="none">
            <a:spAutoFit/>
          </a:bodyPr>
          <a:lstStyle/>
          <a:p>
            <a:r>
              <a:rPr lang="es-MX" dirty="0" smtClean="0"/>
              <a:t>A) Albert Einstein</a:t>
            </a:r>
            <a:endParaRPr lang="es-MX" dirty="0"/>
          </a:p>
        </p:txBody>
      </p:sp>
      <p:sp>
        <p:nvSpPr>
          <p:cNvPr id="9" name="8 Rectángulo">
            <a:hlinkClick r:id="rId3" action="ppaction://hlinksldjump"/>
          </p:cNvPr>
          <p:cNvSpPr/>
          <p:nvPr/>
        </p:nvSpPr>
        <p:spPr>
          <a:xfrm>
            <a:off x="449466" y="3059668"/>
            <a:ext cx="1619354" cy="369332"/>
          </a:xfrm>
          <a:prstGeom prst="rect">
            <a:avLst/>
          </a:prstGeom>
        </p:spPr>
        <p:txBody>
          <a:bodyPr wrap="none">
            <a:spAutoFit/>
          </a:bodyPr>
          <a:lstStyle/>
          <a:p>
            <a:r>
              <a:rPr lang="es-MX" dirty="0" smtClean="0"/>
              <a:t>B) Nicolás Tesla</a:t>
            </a:r>
            <a:endParaRPr lang="es-MX" dirty="0"/>
          </a:p>
        </p:txBody>
      </p:sp>
      <p:sp>
        <p:nvSpPr>
          <p:cNvPr id="11" name="10 Rectángulo">
            <a:hlinkClick r:id="rId3" action="ppaction://hlinksldjump"/>
          </p:cNvPr>
          <p:cNvSpPr/>
          <p:nvPr/>
        </p:nvSpPr>
        <p:spPr>
          <a:xfrm>
            <a:off x="449466" y="4149080"/>
            <a:ext cx="1876026" cy="369332"/>
          </a:xfrm>
          <a:prstGeom prst="rect">
            <a:avLst/>
          </a:prstGeom>
        </p:spPr>
        <p:txBody>
          <a:bodyPr wrap="none">
            <a:spAutoFit/>
          </a:bodyPr>
          <a:lstStyle/>
          <a:p>
            <a:r>
              <a:rPr lang="es-MX" dirty="0" smtClean="0"/>
              <a:t>D) </a:t>
            </a:r>
            <a:r>
              <a:rPr lang="es-MX" dirty="0" err="1" smtClean="0"/>
              <a:t>Gregor</a:t>
            </a:r>
            <a:r>
              <a:rPr lang="es-MX" dirty="0" smtClean="0"/>
              <a:t> Mendel</a:t>
            </a:r>
            <a:endParaRPr lang="es-MX" dirty="0"/>
          </a:p>
        </p:txBody>
      </p:sp>
    </p:spTree>
    <p:extLst>
      <p:ext uri="{BB962C8B-B14F-4D97-AF65-F5344CB8AC3E}">
        <p14:creationId xmlns:p14="http://schemas.microsoft.com/office/powerpoint/2010/main" val="1810446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7. -presentan una estructura ósea</a:t>
            </a:r>
            <a:endParaRPr lang="es-MX" dirty="0"/>
          </a:p>
        </p:txBody>
      </p:sp>
      <p:sp>
        <p:nvSpPr>
          <p:cNvPr id="5" name="4 Rectángulo">
            <a:hlinkClick r:id="rId2" action="ppaction://hlinksldjump"/>
          </p:cNvPr>
          <p:cNvSpPr/>
          <p:nvPr/>
        </p:nvSpPr>
        <p:spPr>
          <a:xfrm>
            <a:off x="899592" y="2348880"/>
            <a:ext cx="1569789" cy="369332"/>
          </a:xfrm>
          <a:prstGeom prst="rect">
            <a:avLst/>
          </a:prstGeom>
        </p:spPr>
        <p:txBody>
          <a:bodyPr wrap="none">
            <a:spAutoFit/>
          </a:bodyPr>
          <a:lstStyle/>
          <a:p>
            <a:r>
              <a:rPr lang="es-MX" dirty="0" smtClean="0"/>
              <a:t>A) vertebrados</a:t>
            </a:r>
            <a:endParaRPr lang="es-MX" dirty="0"/>
          </a:p>
        </p:txBody>
      </p:sp>
      <p:sp>
        <p:nvSpPr>
          <p:cNvPr id="7" name="6 Rectángulo">
            <a:hlinkClick r:id="rId3" action="ppaction://hlinksldjump"/>
          </p:cNvPr>
          <p:cNvSpPr/>
          <p:nvPr/>
        </p:nvSpPr>
        <p:spPr>
          <a:xfrm>
            <a:off x="818159" y="3212976"/>
            <a:ext cx="1732654" cy="369332"/>
          </a:xfrm>
          <a:prstGeom prst="rect">
            <a:avLst/>
          </a:prstGeom>
        </p:spPr>
        <p:txBody>
          <a:bodyPr wrap="none">
            <a:spAutoFit/>
          </a:bodyPr>
          <a:lstStyle/>
          <a:p>
            <a:r>
              <a:rPr lang="es-MX" dirty="0" smtClean="0"/>
              <a:t>B) invertebrados</a:t>
            </a:r>
            <a:endParaRPr lang="es-MX" dirty="0"/>
          </a:p>
        </p:txBody>
      </p:sp>
    </p:spTree>
    <p:extLst>
      <p:ext uri="{BB962C8B-B14F-4D97-AF65-F5344CB8AC3E}">
        <p14:creationId xmlns:p14="http://schemas.microsoft.com/office/powerpoint/2010/main" val="1067960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292</Words>
  <Application>Microsoft Office PowerPoint</Application>
  <PresentationFormat>Presentación en pantalla (4:3)</PresentationFormat>
  <Paragraphs>46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1.- Es la unidad fundamental de la vida</vt:lpstr>
      <vt:lpstr>2.- no presentan en su interior ningún orgánulo (complejos que realizan funciones) y su material genético está libre por el interior de la membrana libre</vt:lpstr>
      <vt:lpstr>3.- ¿Cuál es la especie de animal vertebrado más longeva del mundo?</vt:lpstr>
      <vt:lpstr>4.- En él se guarda la información para la creación de la célula, así como todas sus funciones.</vt:lpstr>
      <vt:lpstr>5. -quiere decir que en principio se ha eliminado toda forma de vida, incluso al nivel de los microorganismos, de ese ambiente.</vt:lpstr>
      <vt:lpstr>6.- fue un naturalista inglés, quien, junto con Russel Wallace, impulsó la idea de la teoría evolutiva Biológica mediante la selección natural, mecanismo que trata de que quien sobrevive tiene más posibilidades de reproducirse.</vt:lpstr>
      <vt:lpstr>7. -presentan una estructura ósea</vt:lpstr>
      <vt:lpstr>8.- Cómo se llama la especie de mamífero acuático no extinto que es conocido, entre otras cosas, por poner huevos</vt:lpstr>
      <vt:lpstr>INCORRECTO</vt:lpstr>
      <vt:lpstr>CORRRECTO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6</cp:revision>
  <dcterms:created xsi:type="dcterms:W3CDTF">2022-11-15T08:24:09Z</dcterms:created>
  <dcterms:modified xsi:type="dcterms:W3CDTF">2022-11-15T09:16:37Z</dcterms:modified>
</cp:coreProperties>
</file>