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122418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3370354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92806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18652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81259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54383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461848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33330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1128132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254149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91B260-4E66-41B3-8BC2-E1F2407F3210}" type="datetimeFigureOut">
              <a:rPr lang="es-MX" smtClean="0"/>
              <a:t>29/10/2022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35F691A-5E03-4FAD-87D3-19C39089DB75}" type="slidenum">
              <a:rPr lang="es-MX" smtClean="0"/>
              <a:t>‹Nº›</a:t>
            </a:fld>
            <a:endParaRPr lang="es-MX"/>
          </a:p>
        </p:txBody>
      </p:sp>
    </p:spTree>
    <p:extLst>
      <p:ext uri="{BB962C8B-B14F-4D97-AF65-F5344CB8AC3E}">
        <p14:creationId xmlns:p14="http://schemas.microsoft.com/office/powerpoint/2010/main" val="132267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1B260-4E66-41B3-8BC2-E1F2407F3210}" type="datetimeFigureOut">
              <a:rPr lang="es-MX" smtClean="0"/>
              <a:t>29/10/2022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F691A-5E03-4FAD-87D3-19C39089DB75}" type="slidenum">
              <a:rPr lang="es-MX" smtClean="0"/>
              <a:t>‹Nº›</a:t>
            </a:fld>
            <a:endParaRPr lang="es-MX"/>
          </a:p>
        </p:txBody>
      </p:sp>
    </p:spTree>
    <p:extLst>
      <p:ext uri="{BB962C8B-B14F-4D97-AF65-F5344CB8AC3E}">
        <p14:creationId xmlns:p14="http://schemas.microsoft.com/office/powerpoint/2010/main" val="389170189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jpg"/><Relationship Id="rId3" Type="http://schemas.openxmlformats.org/officeDocument/2006/relationships/image" Target="../media/image6.jpg"/><Relationship Id="rId7" Type="http://schemas.openxmlformats.org/officeDocument/2006/relationships/image" Target="../media/image10.jpeg"/><Relationship Id="rId2" Type="http://schemas.openxmlformats.org/officeDocument/2006/relationships/image" Target="../media/image5.jp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404664"/>
            <a:ext cx="8568952" cy="1470025"/>
          </a:xfrm>
          <a:solidFill>
            <a:srgbClr val="7030A0"/>
          </a:solidFill>
        </p:spPr>
        <p:txBody>
          <a:bodyPr/>
          <a:lstStyle/>
          <a:p>
            <a:r>
              <a:rPr lang="es-MX" dirty="0" smtClean="0">
                <a:solidFill>
                  <a:schemeClr val="bg1"/>
                </a:solidFill>
                <a:latin typeface="Arial Black" pitchFamily="34" charset="0"/>
              </a:rPr>
              <a:t>Historia de la computación</a:t>
            </a:r>
            <a:endParaRPr lang="es-MX" dirty="0">
              <a:solidFill>
                <a:schemeClr val="bg1"/>
              </a:solidFill>
              <a:latin typeface="Arial Black" pitchFamily="34" charset="0"/>
            </a:endParaRP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420888"/>
            <a:ext cx="5312563" cy="3816424"/>
          </a:xfrm>
          <a:prstGeom prst="rect">
            <a:avLst/>
          </a:prstGeom>
        </p:spPr>
      </p:pic>
    </p:spTree>
    <p:extLst>
      <p:ext uri="{BB962C8B-B14F-4D97-AF65-F5344CB8AC3E}">
        <p14:creationId xmlns:p14="http://schemas.microsoft.com/office/powerpoint/2010/main" val="422140182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88640"/>
            <a:ext cx="8229600" cy="4525963"/>
          </a:xfrm>
        </p:spPr>
        <p:txBody>
          <a:bodyPr>
            <a:noAutofit/>
          </a:bodyPr>
          <a:lstStyle/>
          <a:p>
            <a:pPr marL="0" indent="0">
              <a:buNone/>
            </a:pPr>
            <a:r>
              <a:rPr lang="es-MX" sz="2800" dirty="0" smtClean="0"/>
              <a:t>Uno </a:t>
            </a:r>
            <a:r>
              <a:rPr lang="es-MX" sz="2800" dirty="0"/>
              <a:t>de los primeros dispositivos mecánicos para </a:t>
            </a:r>
            <a:r>
              <a:rPr lang="es-MX" sz="2800" dirty="0" smtClean="0"/>
              <a:t>contar, </a:t>
            </a:r>
            <a:r>
              <a:rPr lang="es-MX" sz="2800" dirty="0"/>
              <a:t>cuya historia se remonta a las antiguas civilizaciones griega y romana. Este dispositivo es muy sencillo, consta de cuentas ensartadas en varillas que a su vez están montadas en un marco rectangular. Al desplazar las cuentas sobre varillas, sus posiciones representan valores almacenados, y es mediante dichas posiciones que este representa y almacena datos. A este dispositivo no se le puede llamar computadora por carecer del elemento fundamental llamado programa.</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444" y="4581128"/>
            <a:ext cx="1872208" cy="1905247"/>
          </a:xfrm>
          <a:prstGeom prst="rect">
            <a:avLst/>
          </a:prstGeom>
        </p:spPr>
      </p:pic>
    </p:spTree>
    <p:extLst>
      <p:ext uri="{BB962C8B-B14F-4D97-AF65-F5344CB8AC3E}">
        <p14:creationId xmlns:p14="http://schemas.microsoft.com/office/powerpoint/2010/main" val="846755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7937"/>
            <a:ext cx="8068439" cy="900783"/>
          </a:xfrm>
        </p:spPr>
        <p:txBody>
          <a:bodyPr/>
          <a:lstStyle/>
          <a:p>
            <a:r>
              <a:rPr lang="es-MX" dirty="0" smtClean="0"/>
              <a:t>La primer computadora</a:t>
            </a:r>
            <a:endParaRPr lang="es-MX" dirty="0"/>
          </a:p>
        </p:txBody>
      </p:sp>
      <p:sp>
        <p:nvSpPr>
          <p:cNvPr id="6" name="5 CuadroTexto"/>
          <p:cNvSpPr txBox="1"/>
          <p:nvPr/>
        </p:nvSpPr>
        <p:spPr>
          <a:xfrm>
            <a:off x="425886" y="894332"/>
            <a:ext cx="7488832" cy="2031325"/>
          </a:xfrm>
          <a:prstGeom prst="rect">
            <a:avLst/>
          </a:prstGeom>
          <a:noFill/>
        </p:spPr>
        <p:txBody>
          <a:bodyPr wrap="square" rtlCol="0">
            <a:spAutoFit/>
          </a:bodyPr>
          <a:lstStyle/>
          <a:p>
            <a:r>
              <a:rPr lang="es-MX" dirty="0" smtClean="0">
                <a:latin typeface="Arial" pitchFamily="34" charset="0"/>
                <a:cs typeface="Arial" pitchFamily="34" charset="0"/>
              </a:rPr>
              <a:t>La primer computadora fue creada por el ingeniero Alemán Konrad </a:t>
            </a:r>
            <a:r>
              <a:rPr lang="es-MX" dirty="0" err="1" smtClean="0">
                <a:latin typeface="Arial" pitchFamily="34" charset="0"/>
                <a:cs typeface="Arial" pitchFamily="34" charset="0"/>
              </a:rPr>
              <a:t>Zuse</a:t>
            </a:r>
            <a:r>
              <a:rPr lang="es-MX" dirty="0" smtClean="0">
                <a:latin typeface="Arial" pitchFamily="34" charset="0"/>
                <a:cs typeface="Arial" pitchFamily="34" charset="0"/>
              </a:rPr>
              <a:t> entre 1935 y 1936, era capaz de hacer cuatro operaciones matemáticas y pesaba mil kilos. </a:t>
            </a:r>
          </a:p>
          <a:p>
            <a:r>
              <a:rPr lang="es-MX" dirty="0" smtClean="0">
                <a:latin typeface="Arial" pitchFamily="34" charset="0"/>
                <a:cs typeface="Arial" pitchFamily="34" charset="0"/>
              </a:rPr>
              <a:t>La Z1 tenía memoria, lógica de punto flotante, unidad de control micro secuencia y dispositivo de entrada-salida, elementos que también están presentes (junto con muchas otras cosas más) en las computadoras modernas.</a:t>
            </a:r>
            <a:endParaRPr lang="es-MX" dirty="0">
              <a:latin typeface="Arial" pitchFamily="34" charset="0"/>
              <a:cs typeface="Arial" pitchFamily="34" charset="0"/>
            </a:endParaRPr>
          </a:p>
        </p:txBody>
      </p:sp>
      <p:sp>
        <p:nvSpPr>
          <p:cNvPr id="7" name="AutoShape 2" descr="https://www.infobae.com/new-resizer/lZ_t_TRU7XF6WhNmoSUopzDFgDo=/768x576/filters:format(webp):quality(85)/arc-anglerfish-arc2-prod-infobae.s3.amazonaws.com/public/USSVJUYLHFEQJHAE2I7ITIABXE.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2931337"/>
            <a:ext cx="4512501" cy="3384376"/>
          </a:xfrm>
          <a:prstGeom prst="rect">
            <a:avLst/>
          </a:prstGeom>
        </p:spPr>
      </p:pic>
    </p:spTree>
    <p:extLst>
      <p:ext uri="{BB962C8B-B14F-4D97-AF65-F5344CB8AC3E}">
        <p14:creationId xmlns:p14="http://schemas.microsoft.com/office/powerpoint/2010/main" val="1106862800"/>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121"/>
            <a:ext cx="7571184" cy="634082"/>
          </a:xfrm>
        </p:spPr>
        <p:txBody>
          <a:bodyPr>
            <a:normAutofit fontScale="90000"/>
          </a:bodyPr>
          <a:lstStyle/>
          <a:p>
            <a:r>
              <a:rPr lang="es-MX" dirty="0" smtClean="0"/>
              <a:t>Evolución</a:t>
            </a:r>
            <a:endParaRPr lang="es-MX" dirty="0"/>
          </a:p>
        </p:txBody>
      </p:sp>
      <p:sp>
        <p:nvSpPr>
          <p:cNvPr id="3" name="2 Marcador de contenido"/>
          <p:cNvSpPr>
            <a:spLocks noGrp="1"/>
          </p:cNvSpPr>
          <p:nvPr>
            <p:ph idx="1"/>
          </p:nvPr>
        </p:nvSpPr>
        <p:spPr>
          <a:xfrm>
            <a:off x="107504" y="620688"/>
            <a:ext cx="8856984" cy="5904656"/>
          </a:xfrm>
        </p:spPr>
        <p:txBody>
          <a:bodyPr>
            <a:normAutofit lnSpcReduction="10000"/>
          </a:bodyPr>
          <a:lstStyle/>
          <a:p>
            <a:pPr marL="0" indent="0">
              <a:buNone/>
            </a:pPr>
            <a:r>
              <a:rPr lang="es-MX" sz="1800" dirty="0" smtClean="0"/>
              <a:t>En 1951, apareció el primer computador electrónico de uso comercial, el </a:t>
            </a:r>
            <a:r>
              <a:rPr lang="es-MX" sz="1800" dirty="0" err="1" smtClean="0"/>
              <a:t>Ferranti</a:t>
            </a:r>
            <a:r>
              <a:rPr lang="es-MX" sz="1800" dirty="0" smtClean="0"/>
              <a:t> Mark l, se creó en Manchester y contaba con un índice de registros e integraba la lectura de palabras, un mes más tarde, se creó la UNIVAC (Universal </a:t>
            </a:r>
            <a:r>
              <a:rPr lang="es-MX" sz="1800" dirty="0" err="1" smtClean="0"/>
              <a:t>Automic</a:t>
            </a:r>
            <a:r>
              <a:rPr lang="es-MX" sz="1800" dirty="0" smtClean="0"/>
              <a:t> </a:t>
            </a:r>
            <a:r>
              <a:rPr lang="es-MX" sz="1800" dirty="0" err="1" smtClean="0"/>
              <a:t>Computer</a:t>
            </a:r>
            <a:r>
              <a:rPr lang="es-MX" sz="1800" dirty="0" smtClean="0"/>
              <a:t>), el primer ordenador en la historia de la computadora diseñado para uso en administración y negocios.</a:t>
            </a:r>
          </a:p>
          <a:p>
            <a:pPr marL="0" indent="0">
              <a:buNone/>
            </a:pPr>
            <a:endParaRPr lang="es-MX" sz="1800" dirty="0"/>
          </a:p>
          <a:p>
            <a:pPr marL="0" indent="0">
              <a:buNone/>
            </a:pPr>
            <a:r>
              <a:rPr lang="es-MX" sz="1800" dirty="0" smtClean="0"/>
              <a:t>Muy diferente a lo que conocemos hoy, el primer computador podía ocupar toda una habitación. Imagínate que se trataba de una computadora de 15 metros de largo y 2.5 de alto, compuesta de 760,000 piezas, 800kilómetros de cables y 420 interruptores de control.</a:t>
            </a:r>
          </a:p>
          <a:p>
            <a:pPr marL="0" indent="0">
              <a:buNone/>
            </a:pPr>
            <a:endParaRPr lang="es-MX" sz="1800" dirty="0"/>
          </a:p>
          <a:p>
            <a:pPr marL="0" indent="0">
              <a:buNone/>
            </a:pPr>
            <a:r>
              <a:rPr lang="es-MX" sz="1800" dirty="0"/>
              <a:t>Hacia el año 1971, comienzan a surgir mejoras en los ordenadores y así, se da paso a la cuarta generación en la historia de las computadoras. En esta instancia, lo más importante fue la integración del microprocesador que unía circuitos integrados en un solo bloque. De esta manera, fue posible avanzar hacia el desarrollo de computadoras personales o, bien conocidas como PC, y gracias a esto, allí comenzó el cambio infinito en el modo de trabajar y vivir que hoy conocemos y experimentamos en la actualidad</a:t>
            </a:r>
            <a:r>
              <a:rPr lang="es-MX" sz="1800" dirty="0" smtClean="0"/>
              <a:t>.</a:t>
            </a:r>
          </a:p>
          <a:p>
            <a:pPr marL="0" indent="0">
              <a:buNone/>
            </a:pPr>
            <a:endParaRPr lang="es-MX" sz="1800" dirty="0"/>
          </a:p>
          <a:p>
            <a:pPr marL="0" indent="0">
              <a:buNone/>
            </a:pPr>
            <a:r>
              <a:rPr lang="es-MX" sz="1800" dirty="0"/>
              <a:t>Los primeros dispositivos que permitían el almacenamiento de datos informáticos fueron los</a:t>
            </a:r>
            <a:r>
              <a:rPr lang="es-MX" sz="1800" i="1" u="sng" dirty="0"/>
              <a:t> </a:t>
            </a:r>
            <a:r>
              <a:rPr lang="es-MX" sz="1800" b="1" i="1" u="sng" dirty="0"/>
              <a:t>disquetes </a:t>
            </a:r>
            <a:r>
              <a:rPr lang="es-MX" sz="1800" b="1" i="1" u="sng" dirty="0" err="1"/>
              <a:t>Floppy</a:t>
            </a:r>
            <a:r>
              <a:rPr lang="es-MX" sz="1800" b="1" dirty="0"/>
              <a:t>.</a:t>
            </a:r>
            <a:r>
              <a:rPr lang="es-MX" sz="1800" dirty="0"/>
              <a:t> Se trataba de cuadrados de plástico flexible que tenían un material magnetizable en el medio y que permitían grabar y recuperar datos; algo, sin dudas, sumamente impactante en la historia de las computadoras. </a:t>
            </a:r>
          </a:p>
        </p:txBody>
      </p:sp>
    </p:spTree>
    <p:extLst>
      <p:ext uri="{BB962C8B-B14F-4D97-AF65-F5344CB8AC3E}">
        <p14:creationId xmlns:p14="http://schemas.microsoft.com/office/powerpoint/2010/main" val="381554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8000" y="298450"/>
            <a:ext cx="8128000" cy="6045200"/>
          </a:xfrm>
        </p:spPr>
      </p:pic>
    </p:spTree>
    <p:extLst>
      <p:ext uri="{BB962C8B-B14F-4D97-AF65-F5344CB8AC3E}">
        <p14:creationId xmlns:p14="http://schemas.microsoft.com/office/powerpoint/2010/main" val="153669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4130" y="5344344"/>
            <a:ext cx="2160240" cy="1269141"/>
          </a:xfrm>
          <a:prstGeom prst="rect">
            <a:avLst/>
          </a:prstGeom>
        </p:spPr>
      </p:pic>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3301" y="5533365"/>
            <a:ext cx="1664297" cy="1080120"/>
          </a:xfrm>
          <a:prstGeom prst="rect">
            <a:avLst/>
          </a:prstGeom>
        </p:spPr>
      </p:pic>
      <p:pic>
        <p:nvPicPr>
          <p:cNvPr id="6" name="5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1850" y="5413416"/>
            <a:ext cx="2067374" cy="1188740"/>
          </a:xfrm>
          <a:prstGeom prst="rect">
            <a:avLst/>
          </a:prstGeom>
        </p:spPr>
      </p:pic>
      <p:pic>
        <p:nvPicPr>
          <p:cNvPr id="7" name="6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796" y="3573016"/>
            <a:ext cx="1298705" cy="1255415"/>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339752" y="2974891"/>
            <a:ext cx="1544116" cy="1235293"/>
          </a:xfrm>
          <a:prstGeom prst="rect">
            <a:avLst/>
          </a:prstGeom>
        </p:spPr>
      </p:pic>
      <p:pic>
        <p:nvPicPr>
          <p:cNvPr id="9" name="8 Imagen"/>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901766" y="2974891"/>
            <a:ext cx="1944216" cy="1093621"/>
          </a:xfrm>
          <a:prstGeom prst="rect">
            <a:avLst/>
          </a:prstGeom>
        </p:spPr>
      </p:pic>
      <p:pic>
        <p:nvPicPr>
          <p:cNvPr id="10" name="9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312" y="1436827"/>
            <a:ext cx="1512168" cy="1512168"/>
          </a:xfrm>
          <a:prstGeom prst="rect">
            <a:avLst/>
          </a:prstGeom>
        </p:spPr>
      </p:pic>
      <p:pic>
        <p:nvPicPr>
          <p:cNvPr id="11" name="10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860032" y="639023"/>
            <a:ext cx="1985950" cy="887949"/>
          </a:xfrm>
          <a:prstGeom prst="rect">
            <a:avLst/>
          </a:prstGeom>
        </p:spPr>
      </p:pic>
      <p:pic>
        <p:nvPicPr>
          <p:cNvPr id="12" name="11 Imag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733043" y="639023"/>
            <a:ext cx="1519079" cy="1139309"/>
          </a:xfrm>
          <a:prstGeom prst="rect">
            <a:avLst/>
          </a:prstGeom>
        </p:spPr>
      </p:pic>
      <p:pic>
        <p:nvPicPr>
          <p:cNvPr id="13" name="12 Image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4380" y="639022"/>
            <a:ext cx="1517842" cy="1139309"/>
          </a:xfrm>
          <a:prstGeom prst="rect">
            <a:avLst/>
          </a:prstGeom>
        </p:spPr>
      </p:pic>
      <p:cxnSp>
        <p:nvCxnSpPr>
          <p:cNvPr id="15" name="14 Conector curvado"/>
          <p:cNvCxnSpPr>
            <a:stCxn id="13" idx="3"/>
            <a:endCxn id="12" idx="1"/>
          </p:cNvCxnSpPr>
          <p:nvPr/>
        </p:nvCxnSpPr>
        <p:spPr>
          <a:xfrm>
            <a:off x="1632222" y="1208677"/>
            <a:ext cx="1100821" cy="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6 Conector curvado"/>
          <p:cNvCxnSpPr>
            <a:stCxn id="12" idx="3"/>
            <a:endCxn id="11" idx="1"/>
          </p:cNvCxnSpPr>
          <p:nvPr/>
        </p:nvCxnSpPr>
        <p:spPr>
          <a:xfrm flipV="1">
            <a:off x="4252122" y="1082998"/>
            <a:ext cx="607910" cy="12568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18 Conector curvado"/>
          <p:cNvCxnSpPr>
            <a:stCxn id="11" idx="3"/>
          </p:cNvCxnSpPr>
          <p:nvPr/>
        </p:nvCxnSpPr>
        <p:spPr>
          <a:xfrm>
            <a:off x="6845982" y="1082998"/>
            <a:ext cx="1110394" cy="353829"/>
          </a:xfrm>
          <a:prstGeom prst="curvedConnector3">
            <a:avLst>
              <a:gd name="adj1" fmla="val 79945"/>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curvado"/>
          <p:cNvCxnSpPr>
            <a:stCxn id="10" idx="2"/>
            <a:endCxn id="9" idx="3"/>
          </p:cNvCxnSpPr>
          <p:nvPr/>
        </p:nvCxnSpPr>
        <p:spPr>
          <a:xfrm rot="5400000">
            <a:off x="7204836" y="2590141"/>
            <a:ext cx="572707" cy="1290414"/>
          </a:xfrm>
          <a:prstGeom prst="curved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curvado"/>
          <p:cNvCxnSpPr>
            <a:stCxn id="9" idx="1"/>
            <a:endCxn id="8" idx="3"/>
          </p:cNvCxnSpPr>
          <p:nvPr/>
        </p:nvCxnSpPr>
        <p:spPr>
          <a:xfrm rot="10800000" flipV="1">
            <a:off x="3883868" y="3521702"/>
            <a:ext cx="1017898" cy="70836"/>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27 Conector curvado"/>
          <p:cNvCxnSpPr>
            <a:stCxn id="8" idx="1"/>
            <a:endCxn id="7" idx="0"/>
          </p:cNvCxnSpPr>
          <p:nvPr/>
        </p:nvCxnSpPr>
        <p:spPr>
          <a:xfrm rot="10800000">
            <a:off x="965150" y="3573016"/>
            <a:ext cx="1374603" cy="19522"/>
          </a:xfrm>
          <a:prstGeom prst="curvedConnector4">
            <a:avLst>
              <a:gd name="adj1" fmla="val 26380"/>
              <a:gd name="adj2" fmla="val 127098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29 Conector curvado"/>
          <p:cNvCxnSpPr>
            <a:stCxn id="7" idx="2"/>
            <a:endCxn id="5" idx="1"/>
          </p:cNvCxnSpPr>
          <p:nvPr/>
        </p:nvCxnSpPr>
        <p:spPr>
          <a:xfrm rot="5400000">
            <a:off x="296728" y="5405004"/>
            <a:ext cx="1244994" cy="91848"/>
          </a:xfrm>
          <a:prstGeom prst="curvedConnector4">
            <a:avLst>
              <a:gd name="adj1" fmla="val 28311"/>
              <a:gd name="adj2" fmla="val 348889"/>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curvado"/>
          <p:cNvCxnSpPr>
            <a:stCxn id="5" idx="3"/>
            <a:endCxn id="6" idx="1"/>
          </p:cNvCxnSpPr>
          <p:nvPr/>
        </p:nvCxnSpPr>
        <p:spPr>
          <a:xfrm flipV="1">
            <a:off x="2537598" y="6007786"/>
            <a:ext cx="934252" cy="65639"/>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curvado"/>
          <p:cNvCxnSpPr>
            <a:stCxn id="6" idx="3"/>
            <a:endCxn id="4" idx="1"/>
          </p:cNvCxnSpPr>
          <p:nvPr/>
        </p:nvCxnSpPr>
        <p:spPr>
          <a:xfrm flipV="1">
            <a:off x="5539224" y="5978915"/>
            <a:ext cx="954906" cy="28871"/>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34 Rectángulo"/>
          <p:cNvSpPr/>
          <p:nvPr/>
        </p:nvSpPr>
        <p:spPr>
          <a:xfrm>
            <a:off x="1327235" y="1916832"/>
            <a:ext cx="5559087" cy="923330"/>
          </a:xfrm>
          <a:prstGeom prst="rect">
            <a:avLst/>
          </a:prstGeom>
          <a:noFill/>
        </p:spPr>
        <p:txBody>
          <a:bodyPr wrap="none" lIns="91440" tIns="45720" rIns="91440" bIns="45720">
            <a:spAutoFit/>
          </a:bodyPr>
          <a:lstStyle/>
          <a:p>
            <a:pPr algn="ctr"/>
            <a:r>
              <a:rPr lang="es-ES" sz="54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LINEA DEL TIEMPO</a:t>
            </a:r>
            <a:endParaRPr lang="es-E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4487060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284</Words>
  <Application>Microsoft Office PowerPoint</Application>
  <PresentationFormat>Presentación en pantalla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Historia de la computación</vt:lpstr>
      <vt:lpstr>Presentación de PowerPoint</vt:lpstr>
      <vt:lpstr>La primer computadora</vt:lpstr>
      <vt:lpstr>Evolución</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Historia de la computación</dc:title>
  <dc:creator>User</dc:creator>
  <cp:lastModifiedBy>User</cp:lastModifiedBy>
  <cp:revision>6</cp:revision>
  <dcterms:created xsi:type="dcterms:W3CDTF">2022-10-29T17:28:39Z</dcterms:created>
  <dcterms:modified xsi:type="dcterms:W3CDTF">2022-10-29T18:34:04Z</dcterms:modified>
</cp:coreProperties>
</file>